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68" r:id="rId4"/>
    <p:sldId id="275" r:id="rId5"/>
    <p:sldId id="276" r:id="rId6"/>
    <p:sldId id="260" r:id="rId7"/>
    <p:sldId id="274" r:id="rId8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CCFF"/>
    <a:srgbClr val="FF00FF"/>
    <a:srgbClr val="D3FBA3"/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6" autoAdjust="0"/>
    <p:restoredTop sz="94660"/>
  </p:normalViewPr>
  <p:slideViewPr>
    <p:cSldViewPr showGuides="1">
      <p:cViewPr varScale="1">
        <p:scale>
          <a:sx n="96" d="100"/>
          <a:sy n="96" d="100"/>
        </p:scale>
        <p:origin x="95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A81A6-63A4-4E6F-9D88-770E81DCA2F1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807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83D6-98D5-40F5-A409-9AF9EFD6FC62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609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6000D-ABDB-48E5-B99B-C7A720C9F128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0903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894D3-8422-4EBE-AEB7-502AA71B3403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739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9F6E2-86E8-44DC-AF74-ADF169178B0D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483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25F80-3F17-472B-AD83-9B1E396F161F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3548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4ACCE-5027-4724-8E8A-8BDCC143E4A7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850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5A1F0-7A34-491F-AEEE-132AA782D955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890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D6B4A-9878-41CD-A490-9EEDB8962C12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793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E6AB09-D4E0-46EA-971D-EE857A9FD188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62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759F8-CE06-41D3-AA88-2432340D581D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028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9DD8D664-464D-4E13-B178-B9545EC24C39}" type="slidenum">
              <a:rPr lang="vi-VN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8" descr="phao hoa 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066800"/>
            <a:ext cx="2133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phao hoa 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78088"/>
            <a:ext cx="22304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58" descr="addemoticons172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943600"/>
            <a:ext cx="190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58" descr="addemoticons172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304" y="5910489"/>
            <a:ext cx="190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96838" y="1219200"/>
            <a:ext cx="904716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TIẾNG</a:t>
            </a: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VIỆT</a:t>
            </a:r>
            <a:endParaRPr lang="vi-VN" sz="6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86400" y="4489634"/>
            <a:ext cx="235333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44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Trang</a:t>
            </a:r>
            <a:r>
              <a:rPr lang="en-US" sz="4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97</a:t>
            </a:r>
            <a:endParaRPr lang="vi-VN" sz="44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9238" y="1905000"/>
            <a:ext cx="86868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kern="1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 TẬP GIỮA HỌC</a:t>
            </a:r>
            <a:r>
              <a:rPr lang="vi-VN" sz="7200" b="1" kern="1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KÌ </a:t>
            </a:r>
            <a:r>
              <a:rPr lang="en-US" sz="7200" b="1" kern="1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</a:t>
            </a:r>
            <a:r>
              <a:rPr lang="vi-VN" sz="7200" b="1" kern="1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</a:t>
            </a:r>
            <a:r>
              <a:rPr lang="en-US" sz="7200" b="1" kern="1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sz="7200" b="1" kern="10" dirty="0" err="1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7200" b="1" kern="1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4)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04800"/>
            <a:ext cx="904716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Thứ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ngày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tháng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năm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2022</a:t>
            </a:r>
            <a:endParaRPr lang="vi-VN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821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23528" y="116632"/>
            <a:ext cx="842493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vi-VN" b="1" dirty="0">
                <a:latin typeface="Times New Roman" pitchFamily="18" charset="0"/>
              </a:rPr>
              <a:t>    </a:t>
            </a:r>
            <a:r>
              <a:rPr lang="en-US" b="1" dirty="0">
                <a:latin typeface="Times New Roman" pitchFamily="18" charset="0"/>
              </a:rPr>
              <a:t>         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Thứ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tư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ngày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30 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tháng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năm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2022</a:t>
            </a:r>
          </a:p>
          <a:p>
            <a:pPr eaLnBrk="1" hangingPunct="1">
              <a:spcBef>
                <a:spcPts val="0"/>
              </a:spcBef>
            </a:pP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                                </a:t>
            </a:r>
            <a:r>
              <a:rPr lang="en-US" sz="2800" b="1" u="sng" dirty="0" err="1">
                <a:solidFill>
                  <a:srgbClr val="000099"/>
                </a:solidFill>
                <a:latin typeface="Times New Roman" pitchFamily="18" charset="0"/>
              </a:rPr>
              <a:t>Tiếng</a:t>
            </a:r>
            <a:r>
              <a:rPr lang="en-US" sz="2800" b="1" u="sng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99"/>
                </a:solidFill>
                <a:latin typeface="Times New Roman" pitchFamily="18" charset="0"/>
              </a:rPr>
              <a:t>Việt</a:t>
            </a:r>
            <a:endParaRPr lang="en-US" sz="2800" b="1" u="sng" dirty="0">
              <a:solidFill>
                <a:srgbClr val="000099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</a:rPr>
              <a:t>Ôn tập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giữa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kỳ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II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</a:rPr>
              <a:t>iết 4)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39750" y="1773238"/>
            <a:ext cx="86042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b="1" u="sng" dirty="0">
                <a:solidFill>
                  <a:srgbClr val="FF0000"/>
                </a:solidFill>
                <a:latin typeface="Times New Roman" pitchFamily="18" charset="0"/>
              </a:rPr>
              <a:t>Bài 1</a:t>
            </a:r>
            <a:r>
              <a:rPr lang="vi-VN" b="1" dirty="0">
                <a:latin typeface="Times New Roman" pitchFamily="18" charset="0"/>
              </a:rPr>
              <a:t>:</a:t>
            </a:r>
            <a:r>
              <a:rPr lang="vi-VN" b="1" dirty="0"/>
              <a:t> </a:t>
            </a:r>
            <a:r>
              <a:rPr lang="vi-VN" b="1" dirty="0">
                <a:latin typeface="Times New Roman" pitchFamily="18" charset="0"/>
              </a:rPr>
              <a:t>Ghi lại các từ ngữ đã học trong tiết mở rộng vốn từ theo chủ điểm:</a:t>
            </a:r>
          </a:p>
        </p:txBody>
      </p:sp>
      <p:graphicFrame>
        <p:nvGraphicFramePr>
          <p:cNvPr id="3115" name="Group 43"/>
          <p:cNvGraphicFramePr>
            <a:graphicFrameLocks noGrp="1"/>
          </p:cNvGraphicFramePr>
          <p:nvPr/>
        </p:nvGraphicFramePr>
        <p:xfrm>
          <a:off x="611188" y="2924175"/>
          <a:ext cx="8280400" cy="2162176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4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755650" y="2997200"/>
            <a:ext cx="25209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Người ta là hoa đất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3563938" y="2997200"/>
            <a:ext cx="23034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Vẻ đẹp muôn màu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6011863" y="3068638"/>
            <a:ext cx="28797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Những người quả cảm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709613" y="4152900"/>
            <a:ext cx="2519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M: tài giỏi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3446463" y="4146550"/>
            <a:ext cx="2420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M: tươi đẹp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6300788" y="4152900"/>
            <a:ext cx="259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M: dũng cảm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1835150" y="2259013"/>
            <a:ext cx="9366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 flipV="1">
            <a:off x="4956175" y="2297113"/>
            <a:ext cx="12001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79" grpId="0" autoUpdateAnimBg="0"/>
      <p:bldP spid="3095" grpId="0" autoUpdateAnimBg="0"/>
      <p:bldP spid="3096" grpId="0" autoUpdateAnimBg="0"/>
      <p:bldP spid="3098" grpId="0" autoUpdateAnimBg="0"/>
      <p:bldP spid="3108" grpId="0" autoUpdateAnimBg="0"/>
      <p:bldP spid="3109" grpId="0" autoUpdateAnimBg="0"/>
      <p:bldP spid="3110" grpId="0" autoUpdateAnimBg="0"/>
      <p:bldP spid="3112" grpId="0" animBg="1"/>
      <p:bldP spid="31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4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80408"/>
              </p:ext>
            </p:extLst>
          </p:nvPr>
        </p:nvGraphicFramePr>
        <p:xfrm>
          <a:off x="468313" y="404813"/>
          <a:ext cx="8496300" cy="5918879"/>
        </p:xfrm>
        <a:graphic>
          <a:graphicData uri="http://schemas.openxmlformats.org/drawingml/2006/table">
            <a:tbl>
              <a:tblPr/>
              <a:tblGrid>
                <a:gridCol w="2198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8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09600" y="1295400"/>
            <a:ext cx="1981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hoa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đất</a:t>
            </a:r>
            <a:endParaRPr lang="vi-VN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81000" y="5410200"/>
            <a:ext cx="2303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Vẻ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đẹp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muôn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màu</a:t>
            </a:r>
            <a:endParaRPr lang="vi-VN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2743200" y="1219200"/>
            <a:ext cx="316865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Tài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năng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tài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giỏi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200" b="1" dirty="0" err="1">
                <a:latin typeface="Times New Roman" pitchFamily="18" charset="0"/>
              </a:rPr>
              <a:t>tài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ba</a:t>
            </a:r>
            <a:r>
              <a:rPr lang="en-US" sz="2200" b="1" dirty="0">
                <a:latin typeface="Times New Roman" pitchFamily="18" charset="0"/>
              </a:rPr>
              <a:t>, </a:t>
            </a:r>
            <a:r>
              <a:rPr lang="en-US" sz="2200" b="1" dirty="0" err="1">
                <a:latin typeface="Times New Roman" pitchFamily="18" charset="0"/>
              </a:rPr>
              <a:t>tài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trí</a:t>
            </a:r>
            <a:r>
              <a:rPr lang="en-US" sz="2200" b="1" dirty="0">
                <a:latin typeface="Times New Roman" pitchFamily="18" charset="0"/>
              </a:rPr>
              <a:t>, </a:t>
            </a:r>
            <a:r>
              <a:rPr lang="en-US" sz="2200" b="1" dirty="0" err="1">
                <a:latin typeface="Times New Roman" pitchFamily="18" charset="0"/>
              </a:rPr>
              <a:t>tài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hoa</a:t>
            </a:r>
            <a:r>
              <a:rPr lang="en-US" sz="2200" b="1" dirty="0">
                <a:latin typeface="Times New Roman" pitchFamily="18" charset="0"/>
              </a:rPr>
              <a:t>, </a:t>
            </a:r>
            <a:r>
              <a:rPr lang="en-US" sz="2200" b="1" dirty="0" err="1">
                <a:latin typeface="Times New Roman" pitchFamily="18" charset="0"/>
              </a:rPr>
              <a:t>tài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nghệ</a:t>
            </a:r>
            <a:r>
              <a:rPr lang="en-US" sz="2200" b="1" dirty="0">
                <a:latin typeface="Times New Roman" pitchFamily="18" charset="0"/>
              </a:rPr>
              <a:t>, </a:t>
            </a:r>
            <a:r>
              <a:rPr lang="en-US" sz="2200" b="1" dirty="0" err="1">
                <a:latin typeface="Times New Roman" pitchFamily="18" charset="0"/>
              </a:rPr>
              <a:t>tài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đức</a:t>
            </a:r>
            <a:r>
              <a:rPr lang="en-US" sz="2200" b="1" dirty="0">
                <a:latin typeface="Times New Roman" pitchFamily="18" charset="0"/>
              </a:rPr>
              <a:t>.</a:t>
            </a:r>
            <a:r>
              <a:rPr lang="vi-VN" sz="2200" b="1" dirty="0"/>
              <a:t>..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667000" y="3810000"/>
            <a:ext cx="33131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- </a:t>
            </a:r>
            <a:r>
              <a:rPr lang="en-US" sz="2000" b="1" dirty="0" err="1">
                <a:latin typeface="Times New Roman" pitchFamily="18" charset="0"/>
              </a:rPr>
              <a:t>Những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đặc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điểm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một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cơ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khỏe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mạnh</a:t>
            </a:r>
            <a:r>
              <a:rPr lang="en-US" sz="2000" b="1" dirty="0">
                <a:latin typeface="Times New Roman" pitchFamily="18" charset="0"/>
              </a:rPr>
              <a:t>: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vạm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vỡ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lực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lưỡng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săn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chắc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dẻo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dai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nhanh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nhẹn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cân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đối</a:t>
            </a:r>
            <a:r>
              <a:rPr lang="vi-VN" sz="2000" b="1" dirty="0">
                <a:solidFill>
                  <a:srgbClr val="FF0000"/>
                </a:solidFill>
              </a:rPr>
              <a:t>...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667000" y="2362200"/>
            <a:ext cx="33115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</a:rPr>
              <a:t>- </a:t>
            </a:r>
            <a:r>
              <a:rPr lang="en-US" sz="2000" b="1" dirty="0" err="1">
                <a:latin typeface="Times New Roman" pitchFamily="18" charset="0"/>
              </a:rPr>
              <a:t>Những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hoạt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động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lợi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cho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sức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khỏe</a:t>
            </a:r>
            <a:r>
              <a:rPr lang="en-US" sz="2000" b="1" dirty="0">
                <a:latin typeface="Times New Roman" pitchFamily="18" charset="0"/>
              </a:rPr>
              <a:t>: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</a:rPr>
              <a:t>ập thể dục, đi bộ, chơi thể thao, an dưỡng, nghỉ mát, du lịch, giải trí..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762000" y="609600"/>
            <a:ext cx="2520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Chủ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3886200" y="609600"/>
            <a:ext cx="2520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400800" y="381000"/>
            <a:ext cx="25209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tục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6477000" y="1295400"/>
            <a:ext cx="2438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dirty="0">
                <a:latin typeface="Times New Roman" pitchFamily="18" charset="0"/>
              </a:rPr>
              <a:t>- </a:t>
            </a:r>
            <a:r>
              <a:rPr lang="vi-VN" sz="2000" b="1" dirty="0">
                <a:latin typeface="Times New Roman" pitchFamily="18" charset="0"/>
              </a:rPr>
              <a:t>Người ta là hoa đất</a:t>
            </a:r>
          </a:p>
        </p:txBody>
      </p:sp>
      <p:sp>
        <p:nvSpPr>
          <p:cNvPr id="18" name="Text Box 36"/>
          <p:cNvSpPr txBox="1">
            <a:spLocks noChangeArrowheads="1"/>
          </p:cNvSpPr>
          <p:nvPr/>
        </p:nvSpPr>
        <p:spPr bwMode="auto">
          <a:xfrm>
            <a:off x="6096000" y="4343400"/>
            <a:ext cx="2089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</a:rPr>
              <a:t>- Khỏe như voi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5943600" y="2895600"/>
            <a:ext cx="4419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- </a:t>
            </a:r>
            <a:r>
              <a:rPr lang="vi-VN" sz="2000" b="1" dirty="0">
                <a:latin typeface="Times New Roman" pitchFamily="18" charset="0"/>
              </a:rPr>
              <a:t>Ăn được ngủ được là tiên</a:t>
            </a:r>
          </a:p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</a:rPr>
              <a:t>Không ăn, không ngủ mất</a:t>
            </a:r>
            <a:endParaRPr lang="en-US" sz="2000" b="1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</a:rPr>
              <a:t> tiền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vi-VN" sz="2000" b="1" dirty="0">
                <a:latin typeface="Times New Roman" pitchFamily="18" charset="0"/>
              </a:rPr>
              <a:t>thêm lo.</a:t>
            </a: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6335712" y="1676400"/>
            <a:ext cx="280828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</a:rPr>
              <a:t>- Chuông có đánh mới kêu</a:t>
            </a:r>
          </a:p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</a:rPr>
              <a:t>    Đèn có khêu mới tỏ.</a:t>
            </a: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2590800" y="5029200"/>
            <a:ext cx="3733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</a:rPr>
              <a:t>-</a:t>
            </a:r>
            <a:r>
              <a:rPr lang="en-US" sz="2000" b="1" dirty="0" err="1">
                <a:latin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hiện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vẻ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đẹp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bên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ngoài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</a:rPr>
              <a:t> con </a:t>
            </a:r>
            <a:r>
              <a:rPr lang="en-US" sz="2000" b="1" dirty="0" err="1">
                <a:latin typeface="Times New Roman" pitchFamily="18" charset="0"/>
              </a:rPr>
              <a:t>người</a:t>
            </a:r>
            <a:r>
              <a:rPr lang="en-US" sz="2000" b="1" dirty="0">
                <a:latin typeface="Times New Roman" pitchFamily="18" charset="0"/>
              </a:rPr>
              <a:t>:</a:t>
            </a:r>
            <a:r>
              <a:rPr lang="vi-VN" sz="2000" b="1" dirty="0">
                <a:latin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</a:rPr>
              <a:t>inh xinh, tươi tắn, yểu điệu, rực rỡ, thướt tha, điệu đà, lộng lẫy.</a:t>
            </a: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6096000" y="5410200"/>
            <a:ext cx="2438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dirty="0">
                <a:latin typeface="Times New Roman" pitchFamily="18" charset="0"/>
              </a:rPr>
              <a:t>-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tươi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hoa</a:t>
            </a:r>
            <a:endParaRPr lang="vi-VN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/>
      <p:bldP spid="17427" grpId="0"/>
      <p:bldP spid="17436" grpId="0"/>
      <p:bldP spid="17437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80408"/>
              </p:ext>
            </p:extLst>
          </p:nvPr>
        </p:nvGraphicFramePr>
        <p:xfrm>
          <a:off x="228600" y="457200"/>
          <a:ext cx="8496300" cy="5918879"/>
        </p:xfrm>
        <a:graphic>
          <a:graphicData uri="http://schemas.openxmlformats.org/drawingml/2006/table">
            <a:tbl>
              <a:tblPr/>
              <a:tblGrid>
                <a:gridCol w="2198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 Box 38"/>
          <p:cNvSpPr txBox="1">
            <a:spLocks noChangeArrowheads="1"/>
          </p:cNvSpPr>
          <p:nvPr/>
        </p:nvSpPr>
        <p:spPr bwMode="auto">
          <a:xfrm>
            <a:off x="2514600" y="1295400"/>
            <a:ext cx="35814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200" b="1" dirty="0">
                <a:latin typeface="Times New Roman" pitchFamily="18" charset="0"/>
              </a:rPr>
              <a:t>- </a:t>
            </a:r>
            <a:r>
              <a:rPr lang="en-US" sz="2200" b="1" dirty="0" err="1">
                <a:latin typeface="Times New Roman" pitchFamily="18" charset="0"/>
              </a:rPr>
              <a:t>Thể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hiện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vẻ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đẹp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tâm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hồn</a:t>
            </a:r>
            <a:r>
              <a:rPr lang="en-US" sz="2200" b="1" dirty="0">
                <a:latin typeface="Times New Roman" pitchFamily="18" charset="0"/>
              </a:rPr>
              <a:t>, </a:t>
            </a:r>
            <a:r>
              <a:rPr lang="en-US" sz="2200" b="1" dirty="0" err="1">
                <a:latin typeface="Times New Roman" pitchFamily="18" charset="0"/>
              </a:rPr>
              <a:t>tính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cách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của</a:t>
            </a:r>
            <a:r>
              <a:rPr lang="en-US" sz="2200" b="1" dirty="0">
                <a:latin typeface="Times New Roman" pitchFamily="18" charset="0"/>
              </a:rPr>
              <a:t> con </a:t>
            </a:r>
            <a:r>
              <a:rPr lang="en-US" sz="2200" b="1" dirty="0" err="1">
                <a:latin typeface="Times New Roman" pitchFamily="18" charset="0"/>
              </a:rPr>
              <a:t>người</a:t>
            </a:r>
            <a:r>
              <a:rPr lang="en-US" sz="2200" b="1" dirty="0">
                <a:latin typeface="Times New Roman" pitchFamily="18" charset="0"/>
              </a:rPr>
              <a:t>: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vi-VN" sz="2200" b="1" dirty="0">
                <a:solidFill>
                  <a:srgbClr val="FF0000"/>
                </a:solidFill>
                <a:latin typeface="Times New Roman" pitchFamily="18" charset="0"/>
              </a:rPr>
              <a:t>hùy mị, dịu dàng, hiền dịu, đằm thắm, đôn hậu, cương trực, tế nhị, ngay thẳng..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381000" y="609600"/>
            <a:ext cx="2520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Chủ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3276600" y="685800"/>
            <a:ext cx="2520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400800" y="381000"/>
            <a:ext cx="25209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tục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" name="Text Box 39"/>
          <p:cNvSpPr txBox="1">
            <a:spLocks noChangeArrowheads="1"/>
          </p:cNvSpPr>
          <p:nvPr/>
        </p:nvSpPr>
        <p:spPr bwMode="auto">
          <a:xfrm>
            <a:off x="2514600" y="3124200"/>
            <a:ext cx="36576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200" b="1" dirty="0">
                <a:latin typeface="Times New Roman" pitchFamily="18" charset="0"/>
              </a:rPr>
              <a:t>- </a:t>
            </a:r>
            <a:r>
              <a:rPr lang="en-US" sz="2200" b="1" dirty="0" err="1">
                <a:latin typeface="Times New Roman" pitchFamily="18" charset="0"/>
              </a:rPr>
              <a:t>Thể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hiện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vẻ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đẹp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của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thiên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nhiên</a:t>
            </a:r>
            <a:r>
              <a:rPr lang="en-US" sz="2200" b="1" dirty="0">
                <a:latin typeface="Times New Roman" pitchFamily="18" charset="0"/>
              </a:rPr>
              <a:t>, </a:t>
            </a:r>
            <a:r>
              <a:rPr lang="en-US" sz="2200" b="1" dirty="0" err="1">
                <a:latin typeface="Times New Roman" pitchFamily="18" charset="0"/>
              </a:rPr>
              <a:t>cảnh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vật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: t</a:t>
            </a:r>
            <a:r>
              <a:rPr lang="vi-VN" sz="2200" b="1" dirty="0">
                <a:solidFill>
                  <a:srgbClr val="FF0000"/>
                </a:solidFill>
                <a:latin typeface="Times New Roman" pitchFamily="18" charset="0"/>
              </a:rPr>
              <a:t>ươi đẹp, sặc sỡ, huy hoàng, tráng lệ, diễm lệ, hùng vĩ, hoành tráng...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6172200" y="1295400"/>
            <a:ext cx="2362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dirty="0" err="1">
                <a:latin typeface="Times New Roman" pitchFamily="18" charset="0"/>
              </a:rPr>
              <a:t>Tốt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gỗ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hơn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tốt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nước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sơn</a:t>
            </a:r>
            <a:endParaRPr lang="vi-VN" sz="2200" b="1" dirty="0">
              <a:latin typeface="Times New Roman" pitchFamily="18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6248400" y="2133600"/>
            <a:ext cx="2362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dirty="0" err="1">
                <a:latin typeface="Times New Roman" pitchFamily="18" charset="0"/>
              </a:rPr>
              <a:t>Cái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nết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đánh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chết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cái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đẹp</a:t>
            </a:r>
            <a:endParaRPr lang="vi-VN" sz="2200" b="1" dirty="0">
              <a:latin typeface="Times New Roman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2438400" y="4876800"/>
            <a:ext cx="36576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200" b="1" dirty="0">
                <a:latin typeface="Times New Roman" pitchFamily="18" charset="0"/>
              </a:rPr>
              <a:t>- </a:t>
            </a:r>
            <a:r>
              <a:rPr lang="en-US" sz="2200" b="1" dirty="0" err="1">
                <a:latin typeface="Times New Roman" pitchFamily="18" charset="0"/>
              </a:rPr>
              <a:t>Thể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hiện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vẻ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đẹp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cả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thiên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nhiên</a:t>
            </a:r>
            <a:r>
              <a:rPr lang="en-US" sz="2200" b="1" dirty="0">
                <a:latin typeface="Times New Roman" pitchFamily="18" charset="0"/>
              </a:rPr>
              <a:t>, </a:t>
            </a:r>
            <a:r>
              <a:rPr lang="en-US" sz="2200" b="1" dirty="0" err="1">
                <a:latin typeface="Times New Roman" pitchFamily="18" charset="0"/>
              </a:rPr>
              <a:t>cảnh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vật</a:t>
            </a:r>
            <a:r>
              <a:rPr lang="en-US" sz="2200" b="1" dirty="0">
                <a:latin typeface="Times New Roman" pitchFamily="18" charset="0"/>
              </a:rPr>
              <a:t>, con </a:t>
            </a:r>
            <a:r>
              <a:rPr lang="en-US" sz="2200" b="1" dirty="0" err="1">
                <a:latin typeface="Times New Roman" pitchFamily="18" charset="0"/>
              </a:rPr>
              <a:t>người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lộng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lẫy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rực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rỡ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đẹp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đẽ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,…</a:t>
            </a:r>
            <a:endParaRPr lang="vi-VN" sz="2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80408"/>
              </p:ext>
            </p:extLst>
          </p:nvPr>
        </p:nvGraphicFramePr>
        <p:xfrm>
          <a:off x="228600" y="457200"/>
          <a:ext cx="8496300" cy="5918879"/>
        </p:xfrm>
        <a:graphic>
          <a:graphicData uri="http://schemas.openxmlformats.org/drawingml/2006/table">
            <a:tbl>
              <a:tblPr/>
              <a:tblGrid>
                <a:gridCol w="2198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381000" y="609600"/>
            <a:ext cx="2520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Chủ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3276600" y="685800"/>
            <a:ext cx="2520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6400800" y="381000"/>
            <a:ext cx="25209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tục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0" y="3048000"/>
            <a:ext cx="236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</a:rPr>
              <a:t>  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</a:rPr>
              <a:t>Những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</a:rPr>
              <a:t>người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</a:rPr>
              <a:t>quả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</a:rPr>
              <a:t>  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</a:rPr>
              <a:t>cảm</a:t>
            </a:r>
            <a:endParaRPr lang="vi-VN" sz="2400" b="1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2438400" y="2895600"/>
            <a:ext cx="35814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200" b="1" dirty="0">
                <a:latin typeface="Times New Roman" pitchFamily="18" charset="0"/>
              </a:rPr>
              <a:t>- Dũng cảm, anh dũng, anh hùng, can đảm, quả cảm, can trường, gan góc, gan lì, bạo gan...</a:t>
            </a: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2590800" y="4495800"/>
            <a:ext cx="32766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200" b="1" dirty="0">
                <a:latin typeface="Times New Roman" pitchFamily="18" charset="0"/>
              </a:rPr>
              <a:t>- Tinh thần dũng cảm, dũng cảm nhận khuyết điểm, hành động dũng cảm...</a:t>
            </a: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2438400" y="1447800"/>
            <a:ext cx="36576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200" b="1" dirty="0">
                <a:latin typeface="Times New Roman" pitchFamily="18" charset="0"/>
              </a:rPr>
              <a:t>- </a:t>
            </a:r>
            <a:r>
              <a:rPr lang="en-US" sz="2200" b="1" dirty="0" err="1">
                <a:latin typeface="Times New Roman" pitchFamily="18" charset="0"/>
              </a:rPr>
              <a:t>Từ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miêu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tả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mức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độ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cao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của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cái</a:t>
            </a:r>
            <a:r>
              <a:rPr lang="en-US" sz="2200" b="1" dirty="0">
                <a:latin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</a:rPr>
              <a:t>đẹp</a:t>
            </a:r>
            <a:r>
              <a:rPr lang="en-US" sz="2200" b="1" dirty="0">
                <a:latin typeface="Times New Roman" pitchFamily="18" charset="0"/>
              </a:rPr>
              <a:t>: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đẹp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như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tiên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đẹp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tuyệt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trần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đẹp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mê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</a:rPr>
              <a:t>hồn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,…</a:t>
            </a:r>
            <a:endParaRPr lang="vi-VN" sz="2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6172200" y="3200400"/>
            <a:ext cx="2590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dirty="0">
                <a:latin typeface="Times New Roman" pitchFamily="18" charset="0"/>
              </a:rPr>
              <a:t>- </a:t>
            </a:r>
            <a:r>
              <a:rPr lang="vi-VN" sz="2400" b="1" dirty="0">
                <a:latin typeface="Times New Roman" pitchFamily="18" charset="0"/>
              </a:rPr>
              <a:t>Gan vàng dạ sắt</a:t>
            </a:r>
          </a:p>
          <a:p>
            <a:pPr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</a:rPr>
              <a:t>- Vào sinh ra tử.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53406" y="293747"/>
            <a:ext cx="81110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sng" dirty="0">
                <a:solidFill>
                  <a:srgbClr val="FF0000"/>
                </a:solidFill>
                <a:latin typeface="Times New Roman" pitchFamily="18" charset="0"/>
              </a:rPr>
              <a:t>Bài 3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</a:rPr>
              <a:t>Chọn từ thích hợp trong ngoặc đơn điền vào chỗ trống.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27100" y="1228725"/>
            <a:ext cx="6732588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Tx/>
              <a:buAutoNum type="alphaLcParenR"/>
            </a:pPr>
            <a:r>
              <a:rPr lang="vi-VN" sz="2000" b="1" dirty="0">
                <a:latin typeface="Times New Roman" pitchFamily="18" charset="0"/>
              </a:rPr>
              <a:t>– Một người ................ .... vẹn toàn.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- </a:t>
            </a:r>
            <a:r>
              <a:rPr lang="vi-VN" sz="2000" b="1">
                <a:latin typeface="Times New Roman" pitchFamily="18" charset="0"/>
              </a:rPr>
              <a:t>Nét chạm </a:t>
            </a:r>
            <a:r>
              <a:rPr lang="vi-VN" sz="2000" b="1" dirty="0">
                <a:latin typeface="Times New Roman" pitchFamily="18" charset="0"/>
              </a:rPr>
              <a:t>trổ...............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- P</a:t>
            </a:r>
            <a:r>
              <a:rPr lang="vi-VN" sz="2000" b="1" dirty="0">
                <a:latin typeface="Times New Roman" pitchFamily="18" charset="0"/>
              </a:rPr>
              <a:t>hát hiện và bồi dưỡng những .................. trẻ.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95350" y="2697163"/>
            <a:ext cx="745331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b) – Ghi nhiều bàn thắng</a:t>
            </a:r>
            <a:r>
              <a:rPr lang="vi-VN" sz="2000">
                <a:latin typeface="Times New Roman" pitchFamily="18" charset="0"/>
              </a:rPr>
              <a:t>..........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000" b="1">
                <a:latin typeface="Times New Roman" pitchFamily="18" charset="0"/>
              </a:rPr>
              <a:t> </a:t>
            </a:r>
            <a:r>
              <a:rPr lang="vi-VN" sz="2000" b="1">
                <a:latin typeface="Times New Roman" pitchFamily="18" charset="0"/>
              </a:rPr>
              <a:t>Một ngày</a:t>
            </a:r>
            <a:r>
              <a:rPr lang="vi-VN" sz="2000">
                <a:latin typeface="Times New Roman" pitchFamily="18" charset="0"/>
              </a:rPr>
              <a:t>...................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000" b="1">
                <a:latin typeface="Times New Roman" pitchFamily="18" charset="0"/>
              </a:rPr>
              <a:t> </a:t>
            </a:r>
            <a:r>
              <a:rPr lang="vi-VN" sz="2000" b="1">
                <a:latin typeface="Times New Roman" pitchFamily="18" charset="0"/>
              </a:rPr>
              <a:t>Những kỉ niệm</a:t>
            </a:r>
            <a:r>
              <a:rPr lang="vi-VN" sz="2000">
                <a:latin typeface="Times New Roman" pitchFamily="18" charset="0"/>
              </a:rPr>
              <a:t>...............</a:t>
            </a:r>
          </a:p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                                           </a:t>
            </a:r>
            <a:r>
              <a:rPr lang="en-US" sz="2000" b="1">
                <a:latin typeface="Times New Roman" pitchFamily="18" charset="0"/>
              </a:rPr>
              <a:t>                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928688" y="4324350"/>
            <a:ext cx="496887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c) – Một</a:t>
            </a:r>
            <a:r>
              <a:rPr lang="vi-VN" sz="2000">
                <a:latin typeface="Times New Roman" pitchFamily="18" charset="0"/>
              </a:rPr>
              <a:t> ..................... </a:t>
            </a:r>
            <a:r>
              <a:rPr lang="vi-VN" sz="2000" b="1">
                <a:latin typeface="Times New Roman" pitchFamily="18" charset="0"/>
              </a:rPr>
              <a:t>diệt xe tăng.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000" b="1">
                <a:latin typeface="Times New Roman" pitchFamily="18" charset="0"/>
              </a:rPr>
              <a:t> </a:t>
            </a:r>
            <a:r>
              <a:rPr lang="vi-VN" sz="2000" b="1">
                <a:latin typeface="Times New Roman" pitchFamily="18" charset="0"/>
              </a:rPr>
              <a:t>Có </a:t>
            </a:r>
            <a:r>
              <a:rPr lang="vi-VN" sz="2000">
                <a:latin typeface="Times New Roman" pitchFamily="18" charset="0"/>
              </a:rPr>
              <a:t>....... .. .</a:t>
            </a:r>
            <a:r>
              <a:rPr lang="vi-VN" sz="2000" b="1">
                <a:latin typeface="Times New Roman" pitchFamily="18" charset="0"/>
              </a:rPr>
              <a:t> </a:t>
            </a:r>
            <a:r>
              <a:rPr lang="vi-VN" sz="2000">
                <a:latin typeface="Times New Roman" pitchFamily="18" charset="0"/>
              </a:rPr>
              <a:t>...... </a:t>
            </a:r>
            <a:r>
              <a:rPr lang="vi-VN" sz="2000" b="1">
                <a:latin typeface="Times New Roman" pitchFamily="18" charset="0"/>
              </a:rPr>
              <a:t>đấu tranh.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vi-VN" sz="2000" b="1">
                <a:latin typeface="Times New Roman" pitchFamily="18" charset="0"/>
              </a:rPr>
              <a:t> </a:t>
            </a:r>
            <a:r>
              <a:rPr lang="vi-VN" sz="2000">
                <a:latin typeface="Times New Roman" pitchFamily="18" charset="0"/>
              </a:rPr>
              <a:t>................</a:t>
            </a:r>
            <a:r>
              <a:rPr lang="vi-VN" sz="2000" b="1"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</a:rPr>
              <a:t>  </a:t>
            </a:r>
            <a:r>
              <a:rPr lang="vi-VN" sz="2000" b="1">
                <a:latin typeface="Times New Roman" pitchFamily="18" charset="0"/>
              </a:rPr>
              <a:t>nhận khuyết điểm.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987675" y="1203698"/>
            <a:ext cx="1296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solidFill>
                  <a:srgbClr val="0000FF"/>
                </a:solidFill>
                <a:latin typeface="Times New Roman" pitchFamily="18" charset="0"/>
              </a:rPr>
              <a:t>tài đức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528888" y="1660798"/>
            <a:ext cx="936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solidFill>
                  <a:srgbClr val="0000FF"/>
                </a:solidFill>
                <a:latin typeface="Times New Roman" pitchFamily="18" charset="0"/>
              </a:rPr>
              <a:t>tài hoa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613275" y="2106613"/>
            <a:ext cx="165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solidFill>
                  <a:srgbClr val="0000FF"/>
                </a:solidFill>
                <a:latin typeface="Times New Roman" pitchFamily="18" charset="0"/>
              </a:rPr>
              <a:t>tài năng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819525" y="2690813"/>
            <a:ext cx="1223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solidFill>
                  <a:srgbClr val="0000FF"/>
                </a:solidFill>
                <a:latin typeface="Times New Roman" pitchFamily="18" charset="0"/>
              </a:rPr>
              <a:t>đẹp mắt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267744" y="3117676"/>
            <a:ext cx="165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solidFill>
                  <a:srgbClr val="0000FF"/>
                </a:solidFill>
                <a:latin typeface="Times New Roman" pitchFamily="18" charset="0"/>
              </a:rPr>
              <a:t>đẹp trời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785324" y="35941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đẹp đẽ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189163" y="4295775"/>
            <a:ext cx="1008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dũng sĩ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481138" y="4737100"/>
            <a:ext cx="1512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dũng khí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036638" y="5246688"/>
            <a:ext cx="1657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 D</a:t>
            </a: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ũng cảm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779963" y="2671763"/>
            <a:ext cx="3224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FF0000"/>
                </a:solidFill>
              </a:rPr>
              <a:t>( đẹp trời, đẹp đẽ, đẹp mắt)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endParaRPr lang="vi-VN" sz="2000" b="1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067300" y="1233488"/>
            <a:ext cx="313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vi-VN" sz="2000" b="1"/>
              <a:t> </a:t>
            </a:r>
            <a:r>
              <a:rPr lang="vi-VN" sz="2000" b="1">
                <a:solidFill>
                  <a:srgbClr val="FF0000"/>
                </a:solidFill>
              </a:rPr>
              <a:t>( tài năng, tài đức, tài hoa)</a:t>
            </a:r>
            <a:endParaRPr lang="en-GB" sz="20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13275" y="4322763"/>
            <a:ext cx="364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vi-VN" sz="2000" b="1"/>
              <a:t> </a:t>
            </a:r>
            <a:r>
              <a:rPr lang="vi-VN" sz="2000" b="1">
                <a:solidFill>
                  <a:srgbClr val="FF0000"/>
                </a:solidFill>
              </a:rPr>
              <a:t>( dũng khí, dũng sĩ, dũng cảm)</a:t>
            </a:r>
            <a:r>
              <a:rPr lang="vi-VN" sz="2000" b="1">
                <a:solidFill>
                  <a:srgbClr val="0000FF"/>
                </a:solidFill>
              </a:rPr>
              <a:t> 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/>
      <p:bldP spid="6154" grpId="0"/>
      <p:bldP spid="6155" grpId="0"/>
      <p:bldP spid="6156" grpId="0"/>
      <p:bldP spid="6157" grpId="0"/>
      <p:bldP spid="6158" grpId="0"/>
      <p:bldP spid="6159" grpId="0"/>
      <p:bldP spid="6160" grpId="0"/>
      <p:bldP spid="6161" grpId="0"/>
      <p:bldP spid="6162" grpId="0"/>
      <p:bldP spid="6163" grpId="0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782"/>
            <a:ext cx="9144000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6007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620</Words>
  <Application>Microsoft Office PowerPoint</Application>
  <PresentationFormat>On-screen Show (4:3)</PresentationFormat>
  <Paragraphs>113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TUYET</cp:lastModifiedBy>
  <cp:revision>69</cp:revision>
  <dcterms:created xsi:type="dcterms:W3CDTF">2011-03-03T06:58:15Z</dcterms:created>
  <dcterms:modified xsi:type="dcterms:W3CDTF">2022-03-29T10:22:15Z</dcterms:modified>
</cp:coreProperties>
</file>