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Lora" pitchFamily="2" charset="77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UyCDvkjYgTB90duhT+N5LWOO3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/>
  </p:normalViewPr>
  <p:slideViewPr>
    <p:cSldViewPr snapToGrid="0" snapToObjects="1">
      <p:cViewPr varScale="1">
        <p:scale>
          <a:sx n="57" d="100"/>
          <a:sy n="57" d="100"/>
        </p:scale>
        <p:origin x="2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" descr="图片包含 文字, 自然&#10;&#10;已生成极高可信度的说明"/>
          <p:cNvPicPr preferRelativeResize="0"/>
          <p:nvPr/>
        </p:nvPicPr>
        <p:blipFill rotWithShape="1">
          <a:blip r:embed="rId2">
            <a:alphaModFix/>
          </a:blip>
          <a:srcRect l="2170" r="3153" b="147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0333"/>
            <a:ext cx="12192000" cy="352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 descr="图片包含 文字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721" y="4102100"/>
            <a:ext cx="3605279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46" y="4365867"/>
            <a:ext cx="2899731" cy="249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 descr="图片包含 文字, 自然&#10;&#10;已生成极高可信度的说明"/>
          <p:cNvPicPr preferRelativeResize="0"/>
          <p:nvPr/>
        </p:nvPicPr>
        <p:blipFill rotWithShape="1">
          <a:blip r:embed="rId2">
            <a:alphaModFix/>
          </a:blip>
          <a:srcRect l="2170" r="3153" b="147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6"/>
          <p:cNvPicPr preferRelativeResize="0"/>
          <p:nvPr/>
        </p:nvPicPr>
        <p:blipFill rotWithShape="1">
          <a:blip r:embed="rId3">
            <a:alphaModFix/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 descr="图片包含 文字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426" y="4216400"/>
            <a:ext cx="3605279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6236" y="4965700"/>
            <a:ext cx="2467781" cy="21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7" descr="图片包含 文字, 自然&#10;&#10;已生成极高可信度的说明"/>
          <p:cNvPicPr preferRelativeResize="0"/>
          <p:nvPr/>
        </p:nvPicPr>
        <p:blipFill rotWithShape="1">
          <a:blip r:embed="rId2">
            <a:alphaModFix/>
          </a:blip>
          <a:srcRect l="2170" r="3153" b="147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 descr="图片包含 监视器, 计算机, 就坐, 电子产品&#10;&#10;已生成极高可信度的说明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7640">
            <a:off x="3650362" y="2298883"/>
            <a:ext cx="2371319" cy="21978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07" name="Google Shape;107;p2"/>
          <p:cNvSpPr txBox="1"/>
          <p:nvPr/>
        </p:nvSpPr>
        <p:spPr>
          <a:xfrm rot="254453">
            <a:off x="4546634" y="3136252"/>
            <a:ext cx="348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图片包含 监视器, 计算机, 就坐, 电子产品&#10;&#10;已生成极高可信度的说明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82572">
            <a:off x="6283940" y="2037103"/>
            <a:ext cx="2371319" cy="21978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09" name="Google Shape;109;p2"/>
          <p:cNvSpPr txBox="1"/>
          <p:nvPr/>
        </p:nvSpPr>
        <p:spPr>
          <a:xfrm rot="-905759">
            <a:off x="7280833" y="2936121"/>
            <a:ext cx="3025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2278098" y="148293"/>
            <a:ext cx="6598692" cy="1676528"/>
            <a:chOff x="2422477" y="30848"/>
            <a:chExt cx="6598692" cy="1676528"/>
          </a:xfrm>
        </p:grpSpPr>
        <p:sp>
          <p:nvSpPr>
            <p:cNvPr id="111" name="Google Shape;111;p2"/>
            <p:cNvSpPr/>
            <p:nvPr/>
          </p:nvSpPr>
          <p:spPr>
            <a:xfrm>
              <a:off x="3258732" y="784046"/>
              <a:ext cx="5012911" cy="923330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Bảng con bí mật</a:t>
              </a:r>
              <a:endParaRPr sz="5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2" name="Google Shape;112;p2"/>
            <p:cNvPicPr preferRelativeResize="0"/>
            <p:nvPr/>
          </p:nvPicPr>
          <p:blipFill rotWithShape="1">
            <a:blip r:embed="rId6">
              <a:alphaModFix/>
            </a:blip>
            <a:srcRect l="46042" t="14815" r="39687" b="65000"/>
            <a:stretch/>
          </p:blipFill>
          <p:spPr>
            <a:xfrm>
              <a:off x="2422477" y="233848"/>
              <a:ext cx="1087120" cy="865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/>
            <p:cNvPicPr preferRelativeResize="0"/>
            <p:nvPr/>
          </p:nvPicPr>
          <p:blipFill rotWithShape="1">
            <a:blip r:embed="rId6">
              <a:alphaModFix/>
            </a:blip>
            <a:srcRect l="46042" t="14815" r="39687" b="65000"/>
            <a:stretch/>
          </p:blipFill>
          <p:spPr>
            <a:xfrm flipH="1">
              <a:off x="7934049" y="30848"/>
              <a:ext cx="1087120" cy="8655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2">
            <a:hlinkClick r:id="rId7" action="ppaction://hlinksldjump"/>
          </p:cNvPr>
          <p:cNvSpPr/>
          <p:nvPr/>
        </p:nvSpPr>
        <p:spPr>
          <a:xfrm>
            <a:off x="320842" y="5951621"/>
            <a:ext cx="1155032" cy="78606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11664099" y="0"/>
            <a:ext cx="527901" cy="527901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1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77" name="Google Shape;277;p11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3909044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4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11"/>
          <p:cNvSpPr txBox="1"/>
          <p:nvPr/>
        </p:nvSpPr>
        <p:spPr>
          <a:xfrm>
            <a:off x="2605654" y="170599"/>
            <a:ext cx="9272337" cy="22183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70" r="-2036" b="-9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1581778" y="2756481"/>
            <a:ext cx="10729347" cy="9008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532" b="-87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1581778" y="3703375"/>
            <a:ext cx="10898977" cy="8925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509" b="-95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3" name="Google Shape;283;p11"/>
          <p:cNvSpPr txBox="1"/>
          <p:nvPr/>
        </p:nvSpPr>
        <p:spPr>
          <a:xfrm>
            <a:off x="5204475" y="2271874"/>
            <a:ext cx="4074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FBE4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sz="4000" b="1" u="sng">
              <a:solidFill>
                <a:srgbClr val="FBE4D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2095123" y="4640661"/>
            <a:ext cx="5159504" cy="8871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3663" b="-102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2095123" y="5572561"/>
            <a:ext cx="8373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em được mẹ cho nhiều quýt hơn.</a:t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2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92" name="Google Shape;292;p12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3909044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4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2"/>
          <p:cNvSpPr txBox="1"/>
          <p:nvPr/>
        </p:nvSpPr>
        <p:spPr>
          <a:xfrm>
            <a:off x="2605654" y="170599"/>
            <a:ext cx="9272337" cy="22183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70" r="-2036" b="-93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5204475" y="2271874"/>
            <a:ext cx="4074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FBE4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sz="4000" b="1" u="sng">
              <a:solidFill>
                <a:srgbClr val="FBE4D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2492978" y="2879004"/>
            <a:ext cx="9856245" cy="23775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916" b="-33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2492978" y="5464569"/>
            <a:ext cx="83739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em được mẹ cho nhiều quýt hơn.</a:t>
            </a:r>
            <a:endParaRPr/>
          </a:p>
        </p:txBody>
      </p:sp>
      <p:sp>
        <p:nvSpPr>
          <p:cNvPr id="299" name="Google Shape;299;p12"/>
          <p:cNvSpPr txBox="1"/>
          <p:nvPr/>
        </p:nvSpPr>
        <p:spPr>
          <a:xfrm>
            <a:off x="357636" y="2803106"/>
            <a:ext cx="19211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endParaRPr/>
          </a:p>
        </p:txBody>
      </p:sp>
      <p:sp>
        <p:nvSpPr>
          <p:cNvPr id="300" name="Google Shape;300;p12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3"/>
          <p:cNvGrpSpPr/>
          <p:nvPr/>
        </p:nvGrpSpPr>
        <p:grpSpPr>
          <a:xfrm>
            <a:off x="3208636" y="-267701"/>
            <a:ext cx="5919891" cy="5537906"/>
            <a:chOff x="711366" y="1755080"/>
            <a:chExt cx="2508910" cy="2347021"/>
          </a:xfrm>
        </p:grpSpPr>
        <p:pic>
          <p:nvPicPr>
            <p:cNvPr id="307" name="Google Shape;307;p13" descr="图片包含 监视器, 计算机, 就坐, 电子产品&#10;&#10;已生成极高可信度的说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23187">
              <a:off x="780162" y="1829687"/>
              <a:ext cx="2371319" cy="21978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8" name="Google Shape;308;p13"/>
            <p:cNvSpPr/>
            <p:nvPr/>
          </p:nvSpPr>
          <p:spPr>
            <a:xfrm rot="197469">
              <a:off x="1281039" y="2774019"/>
              <a:ext cx="1254456" cy="743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THANK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YOU</a:t>
              </a:r>
              <a:endParaRPr sz="5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09" name="Google Shape;309;p13" descr="图片包含 玩具, 玩偶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8894" y="116003"/>
            <a:ext cx="2301606" cy="202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/>
          <p:cNvPicPr preferRelativeResize="0"/>
          <p:nvPr/>
        </p:nvPicPr>
        <p:blipFill rotWithShape="1">
          <a:blip r:embed="rId5">
            <a:alphaModFix/>
          </a:blip>
          <a:srcRect l="46042" t="14815" r="39687" b="65000"/>
          <a:stretch/>
        </p:blipFill>
        <p:spPr>
          <a:xfrm>
            <a:off x="2968003" y="388715"/>
            <a:ext cx="1087120" cy="86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 descr="r 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25623" y="-183141"/>
            <a:ext cx="3224996" cy="193173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1260781" y="1497699"/>
            <a:ext cx="82842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so sánh hai phân số: </a:t>
            </a:r>
            <a:endParaRPr sz="5400" b="1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8446173" y="1277158"/>
            <a:ext cx="2775284" cy="13644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4235121" y="2597491"/>
            <a:ext cx="2775284" cy="13644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4" name="Google Shape;124;p3" descr="r 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5623" y="-183141"/>
            <a:ext cx="3224996" cy="1931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>
            <a:hlinkClick r:id="rId6" action="ppaction://hlinksldjump"/>
          </p:cNvPr>
          <p:cNvSpPr/>
          <p:nvPr/>
        </p:nvSpPr>
        <p:spPr>
          <a:xfrm flipH="1">
            <a:off x="97978" y="6121210"/>
            <a:ext cx="2325605" cy="736790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 VỀ</a:t>
            </a:r>
            <a:endParaRPr sz="3200" b="1" i="0" u="none" strike="noStrike" cap="none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664099" y="0"/>
            <a:ext cx="527901" cy="527901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 descr="r 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9140" y="-336552"/>
            <a:ext cx="3412470" cy="20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351645" y="649027"/>
            <a:ext cx="82842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so sánh hai phân số: </a:t>
            </a:r>
            <a:endParaRPr sz="5400" b="1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9442260" y="426645"/>
            <a:ext cx="2775284" cy="13644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570849" y="1775015"/>
            <a:ext cx="4908879" cy="10540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r="-3849" b="-121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351645" y="2829086"/>
            <a:ext cx="3882186" cy="135998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r="-9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723120" y="2829086"/>
            <a:ext cx="4716377" cy="13644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2351644" y="4317410"/>
            <a:ext cx="7770923" cy="105407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3215" b="-121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9" name="Google Shape;139;p4">
            <a:hlinkClick r:id="rId9" action="ppaction://hlinksldjump"/>
          </p:cNvPr>
          <p:cNvSpPr/>
          <p:nvPr/>
        </p:nvSpPr>
        <p:spPr>
          <a:xfrm flipH="1">
            <a:off x="-158696" y="6121210"/>
            <a:ext cx="2325605" cy="736790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 VỀ</a:t>
            </a:r>
            <a:endParaRPr sz="3200" b="1" i="0" u="none" strike="noStrike" cap="none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1664099" y="0"/>
            <a:ext cx="527901" cy="527901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 descr="图片包含 监视器, 计算机, 就坐, 电子产品&#10;&#10;已生成极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4935"/>
            <a:ext cx="12095746" cy="564682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46" name="Google Shape;146;p5" descr="图片包含 玩具, 玩偶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398" y="311807"/>
            <a:ext cx="2301606" cy="202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-162066">
            <a:off x="4562252" y="1653431"/>
            <a:ext cx="25868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Toán</a:t>
            </a:r>
            <a:endParaRPr sz="5400" b="1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03316" y="2324852"/>
            <a:ext cx="1050468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7CAAC"/>
                </a:solidFill>
                <a:latin typeface="Lora"/>
                <a:ea typeface="Lora"/>
                <a:cs typeface="Lora"/>
                <a:sym typeface="Lora"/>
              </a:rPr>
              <a:t>Ôn tập: So sánh </a:t>
            </a:r>
            <a:br>
              <a:rPr lang="en-US" sz="6600" b="1">
                <a:solidFill>
                  <a:srgbClr val="F7CAA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 sz="6600" b="1">
                <a:solidFill>
                  <a:srgbClr val="F7CAAC"/>
                </a:solidFill>
                <a:latin typeface="Lora"/>
                <a:ea typeface="Lora"/>
                <a:cs typeface="Lora"/>
                <a:sym typeface="Lora"/>
              </a:rPr>
              <a:t>hai phân số</a:t>
            </a:r>
            <a:endParaRPr sz="6600" b="1">
              <a:solidFill>
                <a:srgbClr val="F7CAAC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7CAAC"/>
                </a:solidFill>
                <a:latin typeface="Lora"/>
                <a:ea typeface="Lora"/>
                <a:cs typeface="Lora"/>
                <a:sym typeface="Lora"/>
              </a:rPr>
              <a:t>(tiếp theo)</a:t>
            </a:r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4473" y="26218"/>
            <a:ext cx="864689" cy="958169"/>
            <a:chOff x="5726113" y="2754313"/>
            <a:chExt cx="234950" cy="260350"/>
          </a:xfrm>
        </p:grpSpPr>
        <p:sp>
          <p:nvSpPr>
            <p:cNvPr id="150" name="Google Shape;150;p5"/>
            <p:cNvSpPr/>
            <p:nvPr/>
          </p:nvSpPr>
          <p:spPr>
            <a:xfrm>
              <a:off x="5767388" y="2795588"/>
              <a:ext cx="150813" cy="219075"/>
            </a:xfrm>
            <a:custGeom>
              <a:avLst/>
              <a:gdLst/>
              <a:ahLst/>
              <a:cxnLst/>
              <a:rect l="l" t="t" r="r" b="b"/>
              <a:pathLst>
                <a:path w="99" h="143" extrusionOk="0">
                  <a:moveTo>
                    <a:pt x="52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4"/>
                    <a:pt x="0" y="50"/>
                  </a:cubicBezTo>
                  <a:cubicBezTo>
                    <a:pt x="0" y="68"/>
                    <a:pt x="8" y="83"/>
                    <a:pt x="22" y="92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2" y="110"/>
                    <a:pt x="23" y="112"/>
                    <a:pt x="26" y="113"/>
                  </a:cubicBezTo>
                  <a:cubicBezTo>
                    <a:pt x="26" y="114"/>
                    <a:pt x="27" y="114"/>
                    <a:pt x="27" y="115"/>
                  </a:cubicBezTo>
                  <a:cubicBezTo>
                    <a:pt x="27" y="116"/>
                    <a:pt x="27" y="117"/>
                    <a:pt x="26" y="117"/>
                  </a:cubicBezTo>
                  <a:cubicBezTo>
                    <a:pt x="22" y="117"/>
                    <a:pt x="22" y="121"/>
                    <a:pt x="22" y="121"/>
                  </a:cubicBezTo>
                  <a:cubicBezTo>
                    <a:pt x="22" y="123"/>
                    <a:pt x="22" y="130"/>
                    <a:pt x="22" y="130"/>
                  </a:cubicBezTo>
                  <a:cubicBezTo>
                    <a:pt x="22" y="133"/>
                    <a:pt x="24" y="134"/>
                    <a:pt x="26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30" y="134"/>
                    <a:pt x="32" y="136"/>
                    <a:pt x="32" y="136"/>
                  </a:cubicBezTo>
                  <a:cubicBezTo>
                    <a:pt x="32" y="136"/>
                    <a:pt x="41" y="143"/>
                    <a:pt x="49" y="143"/>
                  </a:cubicBezTo>
                  <a:cubicBezTo>
                    <a:pt x="58" y="143"/>
                    <a:pt x="67" y="136"/>
                    <a:pt x="67" y="136"/>
                  </a:cubicBezTo>
                  <a:cubicBezTo>
                    <a:pt x="67" y="136"/>
                    <a:pt x="68" y="134"/>
                    <a:pt x="70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5" y="134"/>
                    <a:pt x="77" y="133"/>
                    <a:pt x="77" y="130"/>
                  </a:cubicBezTo>
                  <a:cubicBezTo>
                    <a:pt x="77" y="130"/>
                    <a:pt x="77" y="123"/>
                    <a:pt x="77" y="121"/>
                  </a:cubicBezTo>
                  <a:cubicBezTo>
                    <a:pt x="77" y="121"/>
                    <a:pt x="77" y="117"/>
                    <a:pt x="73" y="117"/>
                  </a:cubicBezTo>
                  <a:cubicBezTo>
                    <a:pt x="72" y="117"/>
                    <a:pt x="72" y="116"/>
                    <a:pt x="72" y="115"/>
                  </a:cubicBezTo>
                  <a:cubicBezTo>
                    <a:pt x="72" y="114"/>
                    <a:pt x="72" y="114"/>
                    <a:pt x="73" y="113"/>
                  </a:cubicBezTo>
                  <a:cubicBezTo>
                    <a:pt x="76" y="112"/>
                    <a:pt x="77" y="110"/>
                    <a:pt x="77" y="106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91" y="83"/>
                    <a:pt x="99" y="68"/>
                    <a:pt x="99" y="50"/>
                  </a:cubicBezTo>
                  <a:cubicBezTo>
                    <a:pt x="99" y="24"/>
                    <a:pt x="78" y="2"/>
                    <a:pt x="52" y="0"/>
                  </a:cubicBezTo>
                  <a:close/>
                  <a:moveTo>
                    <a:pt x="67" y="81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8"/>
                    <a:pt x="62" y="100"/>
                    <a:pt x="60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2"/>
                    <a:pt x="48" y="102"/>
                    <a:pt x="44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6" y="100"/>
                    <a:pt x="35" y="98"/>
                    <a:pt x="35" y="96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18" y="74"/>
                    <a:pt x="15" y="61"/>
                    <a:pt x="15" y="51"/>
                  </a:cubicBezTo>
                  <a:cubicBezTo>
                    <a:pt x="15" y="32"/>
                    <a:pt x="30" y="17"/>
                    <a:pt x="49" y="16"/>
                  </a:cubicBezTo>
                  <a:cubicBezTo>
                    <a:pt x="68" y="17"/>
                    <a:pt x="84" y="32"/>
                    <a:pt x="84" y="51"/>
                  </a:cubicBezTo>
                  <a:cubicBezTo>
                    <a:pt x="84" y="61"/>
                    <a:pt x="81" y="74"/>
                    <a:pt x="67" y="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910263" y="2794000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7"/>
                  </a:moveTo>
                  <a:cubicBezTo>
                    <a:pt x="19" y="6"/>
                    <a:pt x="19" y="5"/>
                    <a:pt x="18" y="4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1"/>
                    <a:pt x="0" y="14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4" y="17"/>
                    <a:pt x="6" y="18"/>
                    <a:pt x="8" y="1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8"/>
                    <a:pt x="19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832475" y="2754313"/>
              <a:ext cx="19050" cy="30163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9" y="20"/>
                    <a:pt x="11" y="18"/>
                    <a:pt x="11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8"/>
                    <a:pt x="4" y="20"/>
                    <a:pt x="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726113" y="2889250"/>
              <a:ext cx="30163" cy="20638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20" y="4"/>
                  </a:moveTo>
                  <a:cubicBezTo>
                    <a:pt x="19" y="2"/>
                    <a:pt x="17" y="0"/>
                    <a:pt x="1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1"/>
                    <a:pt x="2" y="12"/>
                    <a:pt x="3" y="13"/>
                  </a:cubicBezTo>
                  <a:cubicBezTo>
                    <a:pt x="4" y="13"/>
                    <a:pt x="5" y="14"/>
                    <a:pt x="6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9"/>
                    <a:pt x="20" y="7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5746750" y="2797175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17" y="15"/>
                  </a:moveTo>
                  <a:cubicBezTo>
                    <a:pt x="18" y="15"/>
                    <a:pt x="18" y="15"/>
                    <a:pt x="18" y="14"/>
                  </a:cubicBezTo>
                  <a:cubicBezTo>
                    <a:pt x="19" y="13"/>
                    <a:pt x="19" y="10"/>
                    <a:pt x="17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6" y="17"/>
                    <a:pt x="17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929313" y="2887663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4"/>
                  </a:moveTo>
                  <a:cubicBezTo>
                    <a:pt x="19" y="3"/>
                    <a:pt x="18" y="2"/>
                    <a:pt x="1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3"/>
                    <a:pt x="18" y="12"/>
                  </a:cubicBezTo>
                  <a:cubicBezTo>
                    <a:pt x="19" y="12"/>
                    <a:pt x="20" y="11"/>
                    <a:pt x="20" y="9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1" y="6"/>
                    <a:pt x="21" y="5"/>
                    <a:pt x="2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 rot="1865145">
            <a:off x="1030404" y="4529308"/>
            <a:ext cx="657861" cy="1071707"/>
          </a:xfrm>
          <a:custGeom>
            <a:avLst/>
            <a:gdLst/>
            <a:ahLst/>
            <a:cxnLst/>
            <a:rect l="l" t="t" r="r" b="b"/>
            <a:pathLst>
              <a:path w="702116" h="1143806" extrusionOk="0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3422061" y="712846"/>
            <a:ext cx="685800" cy="171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346869" y="3315141"/>
            <a:ext cx="1133448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Nêu đặc điểm của phân số lớn hơn 1, bé hơn 1,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 1.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69315" y="4554839"/>
            <a:ext cx="12122685" cy="1754326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số có tử số lớn hơn mẫu số thì phân số đó lớn hơn 1.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số có tử số bé hơn mẫu số thì phân số đó bé hơn 1.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số có tử số bằng mẫu số thì phân số đó bằng 1.</a:t>
            </a:r>
            <a:endParaRPr/>
          </a:p>
        </p:txBody>
      </p:sp>
      <p:grpSp>
        <p:nvGrpSpPr>
          <p:cNvPr id="165" name="Google Shape;165;p6"/>
          <p:cNvGrpSpPr/>
          <p:nvPr/>
        </p:nvGrpSpPr>
        <p:grpSpPr>
          <a:xfrm>
            <a:off x="0" y="17996"/>
            <a:ext cx="2679032" cy="1252018"/>
            <a:chOff x="3574326" y="3464262"/>
            <a:chExt cx="1309975" cy="1242186"/>
          </a:xfrm>
        </p:grpSpPr>
        <p:sp>
          <p:nvSpPr>
            <p:cNvPr id="166" name="Google Shape;166;p6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3574326" y="3731412"/>
              <a:ext cx="130997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6"/>
          <p:cNvSpPr txBox="1"/>
          <p:nvPr/>
        </p:nvSpPr>
        <p:spPr>
          <a:xfrm>
            <a:off x="2828965" y="646691"/>
            <a:ext cx="7860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5743701" y="2014473"/>
            <a:ext cx="596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8990927" y="665349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5717507" y="652649"/>
            <a:ext cx="6029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5017163" y="506849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5017163" y="1008499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cxnSp>
        <p:nvCxnSpPr>
          <p:cNvPr id="175" name="Google Shape;175;p6"/>
          <p:cNvCxnSpPr/>
          <p:nvPr/>
        </p:nvCxnSpPr>
        <p:spPr>
          <a:xfrm>
            <a:off x="4929849" y="1084698"/>
            <a:ext cx="593875" cy="327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6"/>
          <p:cNvSpPr txBox="1"/>
          <p:nvPr/>
        </p:nvSpPr>
        <p:spPr>
          <a:xfrm>
            <a:off x="6328669" y="635656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5630195" y="576449"/>
            <a:ext cx="8564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8333790" y="454142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8333790" y="955792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180" name="Google Shape;180;p6"/>
          <p:cNvCxnSpPr/>
          <p:nvPr/>
        </p:nvCxnSpPr>
        <p:spPr>
          <a:xfrm>
            <a:off x="8246477" y="1031992"/>
            <a:ext cx="614363" cy="1905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6"/>
          <p:cNvSpPr txBox="1"/>
          <p:nvPr/>
        </p:nvSpPr>
        <p:spPr>
          <a:xfrm>
            <a:off x="9743402" y="633599"/>
            <a:ext cx="596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8990927" y="589149"/>
            <a:ext cx="8564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6908255" y="633599"/>
            <a:ext cx="3028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5039036" y="1832942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5008093" y="2303641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cxnSp>
        <p:nvCxnSpPr>
          <p:cNvPr id="186" name="Google Shape;186;p6"/>
          <p:cNvCxnSpPr/>
          <p:nvPr/>
        </p:nvCxnSpPr>
        <p:spPr>
          <a:xfrm>
            <a:off x="4951723" y="2410792"/>
            <a:ext cx="613360" cy="835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6"/>
          <p:cNvSpPr txBox="1"/>
          <p:nvPr/>
        </p:nvSpPr>
        <p:spPr>
          <a:xfrm>
            <a:off x="5604001" y="1984310"/>
            <a:ext cx="8564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9845007" y="1711260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9845007" y="2212910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cxnSp>
        <p:nvCxnSpPr>
          <p:cNvPr id="190" name="Google Shape;190;p6"/>
          <p:cNvCxnSpPr/>
          <p:nvPr/>
        </p:nvCxnSpPr>
        <p:spPr>
          <a:xfrm>
            <a:off x="9757694" y="2320860"/>
            <a:ext cx="64691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6"/>
          <p:cNvSpPr txBox="1"/>
          <p:nvPr/>
        </p:nvSpPr>
        <p:spPr>
          <a:xfrm>
            <a:off x="7094662" y="1939860"/>
            <a:ext cx="4293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6305676" y="1984310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8328661" y="1996885"/>
            <a:ext cx="596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9070307" y="1970023"/>
            <a:ext cx="598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8932194" y="1939860"/>
            <a:ext cx="8564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/>
        </p:nvSpPr>
        <p:spPr>
          <a:xfrm>
            <a:off x="9374684" y="2085806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5869484" y="2085806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2540496" y="2085806"/>
            <a:ext cx="4175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79152" y="1226230"/>
            <a:ext cx="880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So sánh các phân số sau: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784846" y="1857206"/>
            <a:ext cx="4143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784846" y="2358856"/>
            <a:ext cx="4143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cxnSp>
        <p:nvCxnSpPr>
          <p:cNvPr id="207" name="Google Shape;207;p7"/>
          <p:cNvCxnSpPr/>
          <p:nvPr/>
        </p:nvCxnSpPr>
        <p:spPr>
          <a:xfrm>
            <a:off x="1751509" y="2435056"/>
            <a:ext cx="6127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7"/>
          <p:cNvSpPr txBox="1"/>
          <p:nvPr/>
        </p:nvSpPr>
        <p:spPr>
          <a:xfrm>
            <a:off x="3361234" y="1857206"/>
            <a:ext cx="415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3361234" y="2358856"/>
            <a:ext cx="415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cxnSp>
        <p:nvCxnSpPr>
          <p:cNvPr id="210" name="Google Shape;210;p7"/>
          <p:cNvCxnSpPr/>
          <p:nvPr/>
        </p:nvCxnSpPr>
        <p:spPr>
          <a:xfrm>
            <a:off x="3327896" y="2435056"/>
            <a:ext cx="6143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7"/>
          <p:cNvSpPr txBox="1"/>
          <p:nvPr/>
        </p:nvSpPr>
        <p:spPr>
          <a:xfrm>
            <a:off x="2484934" y="2060406"/>
            <a:ext cx="5953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5113834" y="1888956"/>
            <a:ext cx="415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5113834" y="2390606"/>
            <a:ext cx="4159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cxnSp>
        <p:nvCxnSpPr>
          <p:cNvPr id="214" name="Google Shape;214;p7"/>
          <p:cNvCxnSpPr/>
          <p:nvPr/>
        </p:nvCxnSpPr>
        <p:spPr>
          <a:xfrm>
            <a:off x="5080496" y="2466806"/>
            <a:ext cx="6143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7"/>
          <p:cNvSpPr txBox="1"/>
          <p:nvPr/>
        </p:nvSpPr>
        <p:spPr>
          <a:xfrm>
            <a:off x="6691809" y="1888956"/>
            <a:ext cx="4143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6691809" y="2390606"/>
            <a:ext cx="4143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217" name="Google Shape;217;p7"/>
          <p:cNvCxnSpPr/>
          <p:nvPr/>
        </p:nvCxnSpPr>
        <p:spPr>
          <a:xfrm>
            <a:off x="6658471" y="2466806"/>
            <a:ext cx="6127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7"/>
          <p:cNvSpPr txBox="1"/>
          <p:nvPr/>
        </p:nvSpPr>
        <p:spPr>
          <a:xfrm>
            <a:off x="5815509" y="2092156"/>
            <a:ext cx="5953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8498384" y="1857206"/>
            <a:ext cx="620712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8585696" y="2358856"/>
            <a:ext cx="41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221" name="Google Shape;221;p7"/>
          <p:cNvCxnSpPr/>
          <p:nvPr/>
        </p:nvCxnSpPr>
        <p:spPr>
          <a:xfrm>
            <a:off x="8553946" y="2435056"/>
            <a:ext cx="6127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7"/>
          <p:cNvSpPr txBox="1"/>
          <p:nvPr/>
        </p:nvSpPr>
        <p:spPr>
          <a:xfrm>
            <a:off x="10076359" y="1857206"/>
            <a:ext cx="620712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10163671" y="2358856"/>
            <a:ext cx="41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cxnSp>
        <p:nvCxnSpPr>
          <p:cNvPr id="224" name="Google Shape;224;p7"/>
          <p:cNvCxnSpPr/>
          <p:nvPr/>
        </p:nvCxnSpPr>
        <p:spPr>
          <a:xfrm>
            <a:off x="10130334" y="2435056"/>
            <a:ext cx="61436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7"/>
          <p:cNvSpPr txBox="1"/>
          <p:nvPr/>
        </p:nvSpPr>
        <p:spPr>
          <a:xfrm>
            <a:off x="9287371" y="2060406"/>
            <a:ext cx="5953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679152" y="3208290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Nêu cách so sánh hai phân số có cùng tử số:</a:t>
            </a:r>
            <a:endParaRPr/>
          </a:p>
        </p:txBody>
      </p:sp>
      <p:grpSp>
        <p:nvGrpSpPr>
          <p:cNvPr id="227" name="Google Shape;227;p7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28" name="Google Shape;228;p7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3909042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2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7"/>
          <p:cNvSpPr/>
          <p:nvPr/>
        </p:nvSpPr>
        <p:spPr>
          <a:xfrm>
            <a:off x="7700211" y="205370"/>
            <a:ext cx="3609325" cy="1267326"/>
          </a:xfrm>
          <a:prstGeom prst="cloud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đôi</a:t>
            </a:r>
            <a:endParaRPr sz="3200">
              <a:solidFill>
                <a:srgbClr val="FF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4089896" y="2029486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7405767" y="2054740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190500" y="4117975"/>
            <a:ext cx="11680658" cy="175432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hai phân số có cùng tử số: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số nào có mẫu số lớn hơn thì phân số đó bé hơn;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số nào có mẫu số bé hơn thì phân số đó lớn hơn.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41" name="Google Shape;241;p8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3909043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3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8"/>
          <p:cNvSpPr txBox="1"/>
          <p:nvPr/>
        </p:nvSpPr>
        <p:spPr>
          <a:xfrm>
            <a:off x="2605652" y="322033"/>
            <a:ext cx="880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số nào lớn hơn?</a:t>
            </a:r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684532" y="1319839"/>
            <a:ext cx="11347047" cy="1064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47" b="-126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8"/>
          <p:cNvSpPr txBox="1"/>
          <p:nvPr/>
        </p:nvSpPr>
        <p:spPr>
          <a:xfrm>
            <a:off x="1577507" y="2383976"/>
            <a:ext cx="9336506" cy="4039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02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53" name="Google Shape;253;p9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3909043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3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9"/>
          <p:cNvSpPr txBox="1"/>
          <p:nvPr/>
        </p:nvSpPr>
        <p:spPr>
          <a:xfrm>
            <a:off x="2605652" y="322033"/>
            <a:ext cx="880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số nào lớn hơn?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684532" y="1319839"/>
            <a:ext cx="11347047" cy="1064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47" b="-126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2264340" y="2433801"/>
            <a:ext cx="9144000" cy="36247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9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0"/>
          <p:cNvGrpSpPr/>
          <p:nvPr/>
        </p:nvGrpSpPr>
        <p:grpSpPr>
          <a:xfrm>
            <a:off x="69316" y="17996"/>
            <a:ext cx="2540397" cy="1252018"/>
            <a:chOff x="3608219" y="3464262"/>
            <a:chExt cx="1242186" cy="1242186"/>
          </a:xfrm>
        </p:grpSpPr>
        <p:sp>
          <p:nvSpPr>
            <p:cNvPr id="265" name="Google Shape;265;p10"/>
            <p:cNvSpPr/>
            <p:nvPr/>
          </p:nvSpPr>
          <p:spPr>
            <a:xfrm>
              <a:off x="3759624" y="3615667"/>
              <a:ext cx="939376" cy="9393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3909043" y="3731412"/>
              <a:ext cx="640543" cy="702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3</a:t>
              </a:r>
              <a:endParaRPr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3608219" y="3464262"/>
              <a:ext cx="1242186" cy="1242186"/>
            </a:xfrm>
            <a:prstGeom prst="ellipse">
              <a:avLst/>
            </a:prstGeom>
            <a:noFill/>
            <a:ln w="9525" cap="rnd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10"/>
          <p:cNvSpPr txBox="1"/>
          <p:nvPr/>
        </p:nvSpPr>
        <p:spPr>
          <a:xfrm>
            <a:off x="2605652" y="322033"/>
            <a:ext cx="8802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số nào lớn hơn?</a:t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684532" y="1319839"/>
            <a:ext cx="11347047" cy="1064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47" b="-126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2749254" y="1973179"/>
            <a:ext cx="7662072" cy="48511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4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1" name="Google Shape;271;p10"/>
          <p:cNvSpPr/>
          <p:nvPr/>
        </p:nvSpPr>
        <p:spPr>
          <a:xfrm>
            <a:off x="0" y="0"/>
            <a:ext cx="527901" cy="52790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Widescreen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Lora</vt:lpstr>
      <vt:lpstr>Tahoma</vt:lpstr>
      <vt:lpstr>Microsoft Yahei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Office User</cp:lastModifiedBy>
  <cp:revision>1</cp:revision>
  <dcterms:created xsi:type="dcterms:W3CDTF">2017-06-19T04:09:40Z</dcterms:created>
  <dcterms:modified xsi:type="dcterms:W3CDTF">2022-09-25T16:37:57Z</dcterms:modified>
</cp:coreProperties>
</file>