
<file path=[Content_Types].xml><?xml version="1.0" encoding="utf-8"?>
<Types xmlns="http://schemas.openxmlformats.org/package/2006/content-types">
  <Default Extension="png" ContentType="image/png"/>
  <Default Extension="svg" ContentType="image/svg+xml"/>
  <Default Extension="jfif" ContentType="image/jpeg"/>
  <Default Extension="jpeg" ContentType="image/jpeg"/>
  <Default Extension="glb" ContentType="model/gltf.binary"/>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58" r:id="rId2"/>
    <p:sldId id="257" r:id="rId3"/>
    <p:sldId id="332" r:id="rId4"/>
    <p:sldId id="323" r:id="rId5"/>
    <p:sldId id="333" r:id="rId6"/>
    <p:sldId id="310" r:id="rId7"/>
    <p:sldId id="302" r:id="rId8"/>
    <p:sldId id="338" r:id="rId9"/>
    <p:sldId id="339" r:id="rId10"/>
    <p:sldId id="448" r:id="rId11"/>
    <p:sldId id="289" r:id="rId12"/>
    <p:sldId id="435" r:id="rId13"/>
    <p:sldId id="436" r:id="rId14"/>
    <p:sldId id="437" r:id="rId15"/>
    <p:sldId id="311" r:id="rId16"/>
    <p:sldId id="449" r:id="rId17"/>
    <p:sldId id="451" r:id="rId18"/>
    <p:sldId id="312" r:id="rId19"/>
    <p:sldId id="454" r:id="rId20"/>
    <p:sldId id="455" r:id="rId21"/>
    <p:sldId id="456" r:id="rId22"/>
    <p:sldId id="292" r:id="rId23"/>
    <p:sldId id="443" r:id="rId24"/>
    <p:sldId id="447" r:id="rId25"/>
    <p:sldId id="317" r:id="rId26"/>
    <p:sldId id="264" r:id="rId27"/>
    <p:sldId id="261" r:id="rId28"/>
    <p:sldId id="260" r:id="rId29"/>
    <p:sldId id="453" r:id="rId30"/>
    <p:sldId id="262" r:id="rId31"/>
    <p:sldId id="3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8D0D"/>
    <a:srgbClr val="C6830D"/>
    <a:srgbClr val="A76E0B"/>
    <a:srgbClr val="A06A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5" autoAdjust="0"/>
    <p:restoredTop sz="90212" autoAdjust="0"/>
  </p:normalViewPr>
  <p:slideViewPr>
    <p:cSldViewPr showGuides="1">
      <p:cViewPr varScale="1">
        <p:scale>
          <a:sx n="55" d="100"/>
          <a:sy n="55" d="100"/>
        </p:scale>
        <p:origin x="2960" y="2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9/26/22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3F021B-2ED3-4590-9919-1BCD58B5F04F}" type="slidenum">
              <a:rPr lang="zh-CN" altLang="en-US" smtClean="0"/>
              <a:t>2</a:t>
            </a:fld>
            <a:endParaRPr lang="zh-CN" altLang="en-US"/>
          </a:p>
        </p:txBody>
      </p:sp>
    </p:spTree>
    <p:extLst>
      <p:ext uri="{BB962C8B-B14F-4D97-AF65-F5344CB8AC3E}">
        <p14:creationId xmlns:p14="http://schemas.microsoft.com/office/powerpoint/2010/main" val="300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thuoc</a:t>
            </a:r>
            <a:r>
              <a:rPr lang="en-US" b="0" i="0" dirty="0">
                <a:solidFill>
                  <a:srgbClr val="000000"/>
                </a:solidFill>
                <a:effectLst/>
                <a:latin typeface="Libre Franklin"/>
              </a:rPr>
              <a:t> </a:t>
            </a:r>
            <a:r>
              <a:rPr lang="en-US" b="0" i="0" dirty="0" err="1">
                <a:solidFill>
                  <a:srgbClr val="000000"/>
                </a:solidFill>
                <a:effectLst/>
                <a:latin typeface="Libre Franklin"/>
              </a:rPr>
              <a:t>tinh</a:t>
            </a:r>
            <a:r>
              <a:rPr lang="en-US" b="0" i="0" dirty="0">
                <a:solidFill>
                  <a:srgbClr val="000000"/>
                </a:solidFill>
                <a:effectLst/>
                <a:latin typeface="Libre Franklin"/>
              </a:rPr>
              <a:t> </a:t>
            </a:r>
            <a:r>
              <a:rPr lang="en-US" b="0" i="0" dirty="0" err="1">
                <a:solidFill>
                  <a:srgbClr val="000000"/>
                </a:solidFill>
                <a:effectLst/>
                <a:latin typeface="Libre Franklin"/>
              </a:rPr>
              <a:t>Lson</a:t>
            </a:r>
            <a:r>
              <a:rPr lang="en-US" b="0" i="0" dirty="0">
                <a:solidFill>
                  <a:srgbClr val="000000"/>
                </a:solidFill>
                <a:effectLst/>
                <a:latin typeface="Libre Franklin"/>
              </a:rPr>
              <a:t>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14</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22</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23</a:t>
            </a:fld>
            <a:endParaRPr lang="ru-RU" altLang="en-US"/>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24</a:t>
            </a:fld>
            <a:endParaRPr lang="ru-RU" altLang="en-US"/>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9/26/22</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1" r:id="rId3"/>
    <p:sldLayoutId id="2147483649" r:id="rId4"/>
    <p:sldLayoutId id="2147483657" r:id="rId5"/>
    <p:sldLayoutId id="2147483650" r:id="rId6"/>
    <p:sldLayoutId id="2147483658" r:id="rId7"/>
    <p:sldLayoutId id="2147483659" r:id="rId8"/>
    <p:sldLayoutId id="214748366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5.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6.jpeg"/><Relationship Id="rId2" Type="http://schemas.openxmlformats.org/officeDocument/2006/relationships/image" Target="../media/image14.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4.xml"/><Relationship Id="rId11" Type="http://schemas.openxmlformats.org/officeDocument/2006/relationships/image" Target="../media/image3.jpg"/><Relationship Id="rId5" Type="http://schemas.openxmlformats.org/officeDocument/2006/relationships/image" Target="../media/image9.png"/><Relationship Id="rId10" Type="http://schemas.openxmlformats.org/officeDocument/2006/relationships/slide" Target="slide5.xml"/><Relationship Id="rId4" Type="http://schemas.openxmlformats.org/officeDocument/2006/relationships/slide" Target="slide3.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5.xml"/><Relationship Id="rId7" Type="http://schemas.openxmlformats.org/officeDocument/2006/relationships/image" Target="../media/image42.jp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f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45.jpg"/><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gif"/><Relationship Id="rId3" Type="http://schemas.microsoft.com/office/2007/relationships/hdphoto" Target="../media/hdphoto7.wdp"/><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48.gif"/><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media1.wav"/><Relationship Id="rId7" Type="http://schemas.openxmlformats.org/officeDocument/2006/relationships/image" Target="../media/image53.gif"/><Relationship Id="rId12" Type="http://schemas.openxmlformats.org/officeDocument/2006/relationships/image" Target="../media/image58.png"/><Relationship Id="rId2" Type="http://schemas.microsoft.com/office/2007/relationships/media" Target="../media/media1.wav"/><Relationship Id="rId1" Type="http://schemas.openxmlformats.org/officeDocument/2006/relationships/tags" Target="../tags/tag1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gif"/><Relationship Id="rId4" Type="http://schemas.openxmlformats.org/officeDocument/2006/relationships/slideLayout" Target="../slideLayouts/slideLayout2.xml"/><Relationship Id="rId9" Type="http://schemas.openxmlformats.org/officeDocument/2006/relationships/image" Target="../media/image55.gif"/></Relationships>
</file>

<file path=ppt/slides/_rels/slide27.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2.gif"/><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61.gif"/><Relationship Id="rId17" Type="http://schemas.openxmlformats.org/officeDocument/2006/relationships/image" Target="../media/image64.gif"/><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14.xml"/><Relationship Id="rId6" Type="http://schemas.openxmlformats.org/officeDocument/2006/relationships/image" Target="../media/image51.jpg"/><Relationship Id="rId11" Type="http://schemas.openxmlformats.org/officeDocument/2006/relationships/image" Target="../media/image53.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4.gif"/><Relationship Id="rId4" Type="http://schemas.openxmlformats.org/officeDocument/2006/relationships/audio" Target="../media/audio4.wav"/><Relationship Id="rId9" Type="http://schemas.openxmlformats.org/officeDocument/2006/relationships/image" Target="../media/image60.gif"/><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0.gif"/><Relationship Id="rId3" Type="http://schemas.openxmlformats.org/officeDocument/2006/relationships/audio" Target="../media/audio3.wav"/><Relationship Id="rId7" Type="http://schemas.openxmlformats.org/officeDocument/2006/relationships/image" Target="../media/image52.png"/><Relationship Id="rId12" Type="http://schemas.openxmlformats.org/officeDocument/2006/relationships/image" Target="../media/image62.gif"/><Relationship Id="rId17" Type="http://schemas.openxmlformats.org/officeDocument/2006/relationships/image" Target="../media/image65.gif"/><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15.xml"/><Relationship Id="rId6" Type="http://schemas.openxmlformats.org/officeDocument/2006/relationships/image" Target="../media/image51.jpg"/><Relationship Id="rId11" Type="http://schemas.openxmlformats.org/officeDocument/2006/relationships/image" Target="../media/image61.gif"/><Relationship Id="rId5" Type="http://schemas.openxmlformats.org/officeDocument/2006/relationships/audio" Target="../media/audio5.wav"/><Relationship Id="rId15" Type="http://schemas.microsoft.com/office/2007/relationships/hdphoto" Target="../media/hdphoto8.wdp"/><Relationship Id="rId10" Type="http://schemas.openxmlformats.org/officeDocument/2006/relationships/image" Target="../media/image53.gif"/><Relationship Id="rId4" Type="http://schemas.openxmlformats.org/officeDocument/2006/relationships/audio" Target="../media/audio4.wav"/><Relationship Id="rId9" Type="http://schemas.openxmlformats.org/officeDocument/2006/relationships/image" Target="../media/image54.gif"/><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gif"/><Relationship Id="rId18" Type="http://schemas.openxmlformats.org/officeDocument/2006/relationships/image" Target="../media/image66.gif"/><Relationship Id="rId3" Type="http://schemas.openxmlformats.org/officeDocument/2006/relationships/audio" Target="../media/audio3.wav"/><Relationship Id="rId7" Type="http://schemas.openxmlformats.org/officeDocument/2006/relationships/image" Target="../media/image51.jpg"/><Relationship Id="rId12" Type="http://schemas.openxmlformats.org/officeDocument/2006/relationships/image" Target="../media/image61.gif"/><Relationship Id="rId17" Type="http://schemas.openxmlformats.org/officeDocument/2006/relationships/image" Target="../media/image57.png"/><Relationship Id="rId2" Type="http://schemas.openxmlformats.org/officeDocument/2006/relationships/slideLayout" Target="../slideLayouts/slideLayout2.xml"/><Relationship Id="rId16" Type="http://schemas.microsoft.com/office/2007/relationships/hdphoto" Target="../media/hdphoto8.wdp"/><Relationship Id="rId1" Type="http://schemas.openxmlformats.org/officeDocument/2006/relationships/tags" Target="../tags/tag16.xml"/><Relationship Id="rId6" Type="http://schemas.openxmlformats.org/officeDocument/2006/relationships/audio" Target="../media/audio5.wav"/><Relationship Id="rId11" Type="http://schemas.openxmlformats.org/officeDocument/2006/relationships/image" Target="../media/image53.gif"/><Relationship Id="rId5" Type="http://schemas.openxmlformats.org/officeDocument/2006/relationships/audio" Target="../media/audio4.wav"/><Relationship Id="rId15" Type="http://schemas.openxmlformats.org/officeDocument/2006/relationships/image" Target="../media/image63.png"/><Relationship Id="rId10" Type="http://schemas.openxmlformats.org/officeDocument/2006/relationships/image" Target="../media/image54.gif"/><Relationship Id="rId4" Type="http://schemas.openxmlformats.org/officeDocument/2006/relationships/audio" Target="../media/audio6.wav"/><Relationship Id="rId9" Type="http://schemas.openxmlformats.org/officeDocument/2006/relationships/image" Target="../media/image59.gif"/><Relationship Id="rId14" Type="http://schemas.openxmlformats.org/officeDocument/2006/relationships/image" Target="../media/image60.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59.gif"/><Relationship Id="rId13" Type="http://schemas.openxmlformats.org/officeDocument/2006/relationships/image" Target="../media/image61.gif"/><Relationship Id="rId18" Type="http://schemas.microsoft.com/office/2007/relationships/hdphoto" Target="../media/hdphoto8.wdp"/><Relationship Id="rId3" Type="http://schemas.openxmlformats.org/officeDocument/2006/relationships/audio" Target="../media/audio4.wav"/><Relationship Id="rId7" Type="http://schemas.openxmlformats.org/officeDocument/2006/relationships/image" Target="../media/image52.png"/><Relationship Id="rId12" Type="http://schemas.openxmlformats.org/officeDocument/2006/relationships/image" Target="../media/image53.gif"/><Relationship Id="rId17" Type="http://schemas.openxmlformats.org/officeDocument/2006/relationships/image" Target="../media/image63.png"/><Relationship Id="rId2" Type="http://schemas.openxmlformats.org/officeDocument/2006/relationships/slideLayout" Target="../slideLayouts/slideLayout2.xml"/><Relationship Id="rId16" Type="http://schemas.openxmlformats.org/officeDocument/2006/relationships/image" Target="../media/image57.png"/><Relationship Id="rId1" Type="http://schemas.openxmlformats.org/officeDocument/2006/relationships/tags" Target="../tags/tag17.xml"/><Relationship Id="rId6" Type="http://schemas.openxmlformats.org/officeDocument/2006/relationships/image" Target="../media/image51.jpg"/><Relationship Id="rId11" Type="http://schemas.openxmlformats.org/officeDocument/2006/relationships/image" Target="../media/image54.gif"/><Relationship Id="rId5" Type="http://schemas.openxmlformats.org/officeDocument/2006/relationships/audio" Target="../media/audio5.wav"/><Relationship Id="rId15" Type="http://schemas.openxmlformats.org/officeDocument/2006/relationships/image" Target="../media/image64.gif"/><Relationship Id="rId10" Type="http://schemas.openxmlformats.org/officeDocument/2006/relationships/image" Target="../media/image60.gif"/><Relationship Id="rId4" Type="http://schemas.openxmlformats.org/officeDocument/2006/relationships/audio" Target="../media/audio3.wav"/><Relationship Id="rId9" Type="http://schemas.openxmlformats.org/officeDocument/2006/relationships/image" Target="../media/image67.gif"/><Relationship Id="rId14" Type="http://schemas.openxmlformats.org/officeDocument/2006/relationships/image" Target="../media/image62.gif"/></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g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50.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microsoft.com/office/2007/relationships/hdphoto" Target="../media/hdphoto2.wdp"/><Relationship Id="rId2" Type="http://schemas.microsoft.com/office/2017/06/relationships/model3d" Target="../media/model3d1.glb"/><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slide" Target="slide2.xml"/><Relationship Id="rId4" Type="http://schemas.openxmlformats.org/officeDocument/2006/relationships/image" Target="../media/image16.png"/><Relationship Id="rId9" Type="http://schemas.openxmlformats.org/officeDocument/2006/relationships/image" Target="../media/image15.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21.png"/><Relationship Id="rId4" Type="http://schemas.microsoft.com/office/2017/06/relationships/model3d" Target="../media/model3d1.glb"/><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25.jpeg"/><Relationship Id="rId5" Type="http://schemas.microsoft.com/office/2007/relationships/hdphoto" Target="../media/hdphoto5.wdp"/><Relationship Id="rId4" Type="http://schemas.openxmlformats.org/officeDocument/2006/relationships/image" Target="../media/image24.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2.wav"/><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5713" y="1203877"/>
            <a:ext cx="121920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BÀI 2: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ĐỊA </a:t>
            </a:r>
            <a:r>
              <a:rPr lang="en-US" sz="8000" b="1" kern="1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HÌNH VÀ </a:t>
            </a:r>
            <a:b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b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rPr>
              <a:t>KHOÁNG SẢN</a:t>
            </a:r>
            <a:endParaRPr lang="en-US" sz="8000" dirty="0">
              <a:solidFill>
                <a:srgbClr val="FF0000"/>
              </a:solidFill>
              <a:effectLst>
                <a:outerShdw blurRad="60007" dist="200025" dir="15000000" sy="30000" kx="-1800000" algn="bl" rotWithShape="0">
                  <a:prstClr val="black">
                    <a:alpha val="32000"/>
                  </a:prstClr>
                </a:outerShdw>
              </a:effectLst>
              <a:latin typeface="#9Slide04 Noticia Text Bold" panose="02000803060000020004" pitchFamily="2" charset="0"/>
              <a:cs typeface="#9Slide04 Maitree Bold" panose="00000800000000000000" pitchFamily="2" charset="-34"/>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par>
                                <p:cTn id="36" presetID="22" presetClass="entr" presetSubtype="8" fill="hold" grpId="0" nodeType="withEffect">
                                  <p:stCondLst>
                                    <p:cond delay="70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700"/>
                                        <p:tgtEl>
                                          <p:spTgt spid="47"/>
                                        </p:tgtEl>
                                      </p:cBhvr>
                                    </p:animEffect>
                                  </p:childTnLst>
                                </p:cTn>
                              </p:par>
                              <p:par>
                                <p:cTn id="39" presetID="26" presetClass="emph" presetSubtype="0" fill="hold" grpId="1" nodeType="withEffect">
                                  <p:stCondLst>
                                    <p:cond delay="0"/>
                                  </p:stCondLst>
                                  <p:childTnLst>
                                    <p:animEffect transition="out" filter="fade">
                                      <p:cBhvr>
                                        <p:cTn id="40" dur="500" tmFilter="0, 0; .2, .5; .8, .5; 1, 0"/>
                                        <p:tgtEl>
                                          <p:spTgt spid="47"/>
                                        </p:tgtEl>
                                      </p:cBhvr>
                                    </p:animEffect>
                                    <p:animScale>
                                      <p:cBhvr>
                                        <p:cTn id="41"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9372600" cy="454472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285723" y="672696"/>
            <a:ext cx="5586792" cy="52803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Nam Bộ </a:t>
            </a:r>
          </a:p>
        </p:txBody>
      </p:sp>
    </p:spTree>
    <p:extLst>
      <p:ext uri="{BB962C8B-B14F-4D97-AF65-F5344CB8AC3E}">
        <p14:creationId xmlns:p14="http://schemas.microsoft.com/office/powerpoint/2010/main" val="979864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500"/>
                            </p:stCondLst>
                            <p:childTnLst>
                              <p:par>
                                <p:cTn id="12" presetID="55" presetClass="exit" presetSubtype="0" fill="hold" nodeType="afterEffect">
                                  <p:stCondLst>
                                    <p:cond delay="0"/>
                                  </p:stCondLst>
                                  <p:childTnLst>
                                    <p:anim calcmode="lin" valueType="num">
                                      <p:cBhvr>
                                        <p:cTn id="13" dur="2000"/>
                                        <p:tgtEl>
                                          <p:spTgt spid="6"/>
                                        </p:tgtEl>
                                        <p:attrNameLst>
                                          <p:attrName>ppt_w</p:attrName>
                                        </p:attrNameLst>
                                      </p:cBhvr>
                                      <p:tavLst>
                                        <p:tav tm="0">
                                          <p:val>
                                            <p:strVal val="ppt_w"/>
                                          </p:val>
                                        </p:tav>
                                        <p:tav tm="100000">
                                          <p:val>
                                            <p:strVal val="ppt_w*0.70"/>
                                          </p:val>
                                        </p:tav>
                                      </p:tavLst>
                                    </p:anim>
                                    <p:anim calcmode="lin" valueType="num">
                                      <p:cBhvr>
                                        <p:cTn id="14" dur="2000"/>
                                        <p:tgtEl>
                                          <p:spTgt spid="6"/>
                                        </p:tgtEl>
                                        <p:attrNameLst>
                                          <p:attrName>ppt_h</p:attrName>
                                        </p:attrNameLst>
                                      </p:cBhvr>
                                      <p:tavLst>
                                        <p:tav tm="0">
                                          <p:val>
                                            <p:strVal val="ppt_h"/>
                                          </p:val>
                                        </p:tav>
                                        <p:tav tm="100000">
                                          <p:val>
                                            <p:strVal val="ppt_h"/>
                                          </p:val>
                                        </p:tav>
                                      </p:tavLst>
                                    </p:anim>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par>
                          <p:cTn id="17" fill="hold">
                            <p:stCondLst>
                              <p:cond delay="2500"/>
                            </p:stCondLst>
                            <p:childTnLst>
                              <p:par>
                                <p:cTn id="18" presetID="21"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9" presetClass="exit" presetSubtype="0" fill="hold" nodeType="afterEffect">
                                  <p:stCondLst>
                                    <p:cond delay="0"/>
                                  </p:stCondLst>
                                  <p:childTnLst>
                                    <p:animEffect transition="out" filter="dissolv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par>
                          <p:cTn id="18" fill="hold">
                            <p:stCondLst>
                              <p:cond delay="3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3500"/>
                            </p:stCondLst>
                            <p:childTnLst>
                              <p:par>
                                <p:cTn id="23" presetID="4" presetClass="exit" presetSubtype="32" fill="hold" nodeType="afterEffect">
                                  <p:stCondLst>
                                    <p:cond delay="0"/>
                                  </p:stCondLst>
                                  <p:childTnLst>
                                    <p:animEffect transition="out" filter="box(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34000"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5348514" y="304800"/>
            <a:ext cx="6538686" cy="990600"/>
          </a:xfrm>
          <a:prstGeom prst="rect">
            <a:avLst/>
          </a:prstGeom>
          <a:noFill/>
          <a:ln w="9525">
            <a:noFill/>
            <a:miter lim="800000"/>
            <a:headEnd/>
            <a:tailEnd/>
          </a:ln>
          <a:effectLst/>
        </p:spPr>
        <p:txBody>
          <a:bodyPr anchor="ctr"/>
          <a:lstStyle/>
          <a:p>
            <a:pPr algn="just" eaLnBrk="1" hangingPunct="1">
              <a:lnSpc>
                <a:spcPct val="90000"/>
              </a:lnSpc>
              <a:defRPr/>
            </a:pPr>
            <a:r>
              <a:rPr lang="en-US" sz="36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Kể tên một số loại khoáng sản ở nước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5348514" y="1690688"/>
            <a:ext cx="6154058"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4994886" y="922766"/>
            <a:ext cx="2874327"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Khoáng sản được dùng để làm gì?</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567695" y="319501"/>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4671076" y="3271266"/>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9" descr="Luoc_do_mot_so_khoang_san_Viet_Nam">
            <a:extLst>
              <a:ext uri="{FF2B5EF4-FFF2-40B4-BE49-F238E27FC236}">
                <a16:creationId xmlns:a16="http://schemas.microsoft.com/office/drawing/2014/main" id="{1D641EF8-DC53-43C7-9D1F-13061732AE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093"/>
          <a:stretch/>
        </p:blipFill>
        <p:spPr bwMode="auto">
          <a:xfrm>
            <a:off x="0" y="0"/>
            <a:ext cx="452891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1" y="6546219"/>
            <a:ext cx="4528918"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6"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2278098" y="148293"/>
            <a:ext cx="7287714" cy="1947105"/>
            <a:chOff x="2422477" y="30848"/>
            <a:chExt cx="7287714" cy="1947105"/>
          </a:xfrm>
        </p:grpSpPr>
        <p:sp>
          <p:nvSpPr>
            <p:cNvPr id="8" name="矩形 7">
              <a:extLst>
                <a:ext uri="{FF2B5EF4-FFF2-40B4-BE49-F238E27FC236}">
                  <a16:creationId xmlns:a16="http://schemas.microsoft.com/office/drawing/2014/main" id="{CA7BD72C-054E-465C-9978-36A6788BDFDD}"/>
                </a:ext>
              </a:extLst>
            </p:cNvPr>
            <p:cNvSpPr/>
            <p:nvPr/>
          </p:nvSpPr>
          <p:spPr>
            <a:xfrm>
              <a:off x="2966037" y="1054623"/>
              <a:ext cx="674415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KHÁM PHÁ BÍ MẬT</a:t>
              </a:r>
              <a:endParaRPr lang="zh-CN" altLang="en-US"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6"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7" name="Rounded Rectangle 6">
            <a:hlinkClick r:id="rId10" action="ppaction://hlinksldjump"/>
          </p:cNvPr>
          <p:cNvSpPr/>
          <p:nvPr/>
        </p:nvSpPr>
        <p:spPr>
          <a:xfrm>
            <a:off x="320842" y="5951621"/>
            <a:ext cx="1155032" cy="78606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Next</a:t>
            </a:r>
          </a:p>
        </p:txBody>
      </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11">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62730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1+#ppt_w/2"/>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Nước ta có nhiều loại khoáng sản như: Than, dầu mỏ, khí tự nhiên, bô-xit, sắt, a-pa-tit, thiếc, than đá,…</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Than có nhiều ở nước ta, tập trung ở tỉnh Quảng Ninh và thuộc loại than tốt trên thế giới.</a:t>
            </a:r>
          </a:p>
          <a:p>
            <a:pPr indent="-457200" algn="just">
              <a:spcBef>
                <a:spcPct val="50000"/>
              </a:spcBef>
              <a:buFont typeface="Wingdings" pitchFamily="2" charset="2"/>
              <a:buChar char="v"/>
              <a:defRPr/>
            </a:pPr>
            <a:r>
              <a:rPr lang="en-US" sz="3200" b="1">
                <a:solidFill>
                  <a:schemeClr val="bg2">
                    <a:lumMod val="25000"/>
                  </a:schemeClr>
                </a:solidFill>
                <a:latin typeface="Times New Roman" panose="02020603050405020304" pitchFamily="18" charset="0"/>
                <a:cs typeface="Times New Roman" panose="02020603050405020304" pitchFamily="18" charset="0"/>
              </a:rPr>
              <a:t>Khoáng sản được dùng làm nguyên liệu cho nhiều ngành công nghiệp. Chúng ta cần khai thác khoáng sản một các hợp lí, sử dụng tiết kiệm và có hiệu quả.</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3" presetClass="exit" presetSubtype="10" fill="hold" nodeType="withEffect">
                                  <p:stCondLst>
                                    <p:cond delay="0"/>
                                  </p:stCondLst>
                                  <p:childTnLst>
                                    <p:animEffect transition="out" filter="blinds(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1500"/>
                            </p:stCondLst>
                            <p:childTnLst>
                              <p:par>
                                <p:cTn id="23" presetID="6" presetClass="emph" presetSubtype="0" fill="hold" nodeType="after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algn="ctr"/>
            <a:r>
              <a:rPr lang="en-US" sz="6000" b="1">
                <a:ln w="10160">
                  <a:solidFill>
                    <a:schemeClr val="accent5"/>
                  </a:solidFill>
                  <a:prstDash val="solid"/>
                </a:ln>
                <a:solidFill>
                  <a:schemeClr val="accent5">
                    <a:lumMod val="75000"/>
                  </a:schemeClr>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Vùng đồi núi nước ta chiếm khoảng mấy phần diện tích đất liền?</a:t>
            </a:r>
            <a:endParaRPr lang="en-US" sz="3200" b="1">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r>
              <a:rPr lang="en-US" sz="3600" b="1">
                <a:solidFill>
                  <a:schemeClr val="bg2">
                    <a:lumMod val="25000"/>
                  </a:schemeClr>
                </a:solidFill>
                <a:latin typeface="Times New Roman" panose="02020603050405020304" pitchFamily="18" charset="0"/>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Dầu mỏ thường tập trung đông ở khu vực nào?</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 Duyên hải miền Trung</a:t>
            </a:r>
          </a:p>
        </p:txBody>
      </p:sp>
      <p:sp>
        <p:nvSpPr>
          <p:cNvPr id="31" name="Rectangle 30"/>
          <p:cNvSpPr/>
          <p:nvPr/>
        </p:nvSpPr>
        <p:spPr>
          <a:xfrm>
            <a:off x="5477467" y="1460291"/>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 Vùng biển phía Nam</a:t>
            </a:r>
          </a:p>
        </p:txBody>
      </p:sp>
      <p:sp>
        <p:nvSpPr>
          <p:cNvPr id="32" name="Rectangle 31"/>
          <p:cNvSpPr/>
          <p:nvPr/>
        </p:nvSpPr>
        <p:spPr>
          <a:xfrm>
            <a:off x="5477467" y="1954435"/>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 Vịnh Bắc Bộ</a:t>
            </a:r>
          </a:p>
        </p:txBody>
      </p:sp>
      <p:sp>
        <p:nvSpPr>
          <p:cNvPr id="34" name="Rectangle 33"/>
          <p:cNvSpPr/>
          <p:nvPr/>
        </p:nvSpPr>
        <p:spPr>
          <a:xfrm>
            <a:off x="5477467" y="2448580"/>
            <a:ext cx="5705066"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Tỉnh Kiên Giang</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A : Quảng Ninh</a:t>
            </a:r>
            <a:endParaRPr lang="en-US" altLang="en-US" sz="3200" b="1">
              <a:solidFill>
                <a:srgbClr val="FF3300"/>
              </a:solidFill>
              <a:latin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Tỉnh nào của nước ta có nhiều mỏ than nhất?</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C : </a:t>
            </a:r>
            <a:r>
              <a:rPr lang="en-US" altLang="en-US" sz="3200" b="1">
                <a:solidFill>
                  <a:srgbClr val="A76E0B"/>
                </a:solidFill>
                <a:latin typeface="Times New Roman" panose="02020603050405020304" pitchFamily="18" charset="0"/>
              </a:rPr>
              <a:t>Lào Cai</a:t>
            </a:r>
            <a:endParaRPr lang="en-US" sz="3200" b="1">
              <a:solidFill>
                <a:srgbClr val="A76E0B"/>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r>
              <a:rPr lang="en-US" sz="3200" b="1">
                <a:solidFill>
                  <a:srgbClr val="A76E0B"/>
                </a:solidFill>
                <a:latin typeface="Times New Roman" panose="02020603050405020304" pitchFamily="18" charset="0"/>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2">
            <a:extLst>
              <a:ext uri="{28A0092B-C50C-407E-A947-70E740481C1C}">
                <a14:useLocalDpi xmlns:a14="http://schemas.microsoft.com/office/drawing/2010/main" val="0"/>
              </a:ext>
            </a:extLst>
          </a:blip>
          <a:srcRect l="10697" t="3009" r="15661"/>
          <a:stretch/>
        </p:blipFill>
        <p:spPr>
          <a:xfrm flipH="1">
            <a:off x="1097170" y="2741196"/>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5880" y="2173137"/>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67309">
            <a:off x="7878830" y="-52619"/>
            <a:ext cx="3929254" cy="277423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2150189" y="-85973"/>
            <a:ext cx="5146776" cy="321468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dirty="0"/>
          </a:p>
        </p:txBody>
      </p:sp>
      <p:sp>
        <p:nvSpPr>
          <p:cNvPr id="29" name="Graphic 19">
            <a:extLst>
              <a:ext uri="{FF2B5EF4-FFF2-40B4-BE49-F238E27FC236}">
                <a16:creationId xmlns:a16="http://schemas.microsoft.com/office/drawing/2014/main" id="{8B69806C-2297-4751-8114-32478CB33DEF}"/>
              </a:ext>
            </a:extLst>
          </p:cNvPr>
          <p:cNvSpPr/>
          <p:nvPr/>
        </p:nvSpPr>
        <p:spPr>
          <a:xfrm rot="18232085">
            <a:off x="4144799" y="27714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dirty="0"/>
          </a:p>
        </p:txBody>
      </p:sp>
      <p:sp>
        <p:nvSpPr>
          <p:cNvPr id="30" name="Graphic 19">
            <a:extLst>
              <a:ext uri="{FF2B5EF4-FFF2-40B4-BE49-F238E27FC236}">
                <a16:creationId xmlns:a16="http://schemas.microsoft.com/office/drawing/2014/main" id="{E36F3521-21BC-4EEE-B356-61E6D30248F8}"/>
              </a:ext>
            </a:extLst>
          </p:cNvPr>
          <p:cNvSpPr/>
          <p:nvPr/>
        </p:nvSpPr>
        <p:spPr>
          <a:xfrm rot="18232085">
            <a:off x="3824691" y="30377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dirty="0"/>
          </a:p>
        </p:txBody>
      </p:sp>
      <p:sp>
        <p:nvSpPr>
          <p:cNvPr id="31" name="TextBox 30">
            <a:extLst>
              <a:ext uri="{FF2B5EF4-FFF2-40B4-BE49-F238E27FC236}">
                <a16:creationId xmlns:a16="http://schemas.microsoft.com/office/drawing/2014/main" id="{1422FC7E-9007-476E-9C1B-E6E6B709A729}"/>
              </a:ext>
            </a:extLst>
          </p:cNvPr>
          <p:cNvSpPr txBox="1"/>
          <p:nvPr/>
        </p:nvSpPr>
        <p:spPr>
          <a:xfrm>
            <a:off x="2524123" y="477231"/>
            <a:ext cx="4381229" cy="2554545"/>
          </a:xfrm>
          <a:prstGeom prst="rect">
            <a:avLst/>
          </a:prstGeom>
          <a:noFill/>
        </p:spPr>
        <p:txBody>
          <a:bodyPr wrap="square">
            <a:spAutoFit/>
          </a:bodyPr>
          <a:lstStyle/>
          <a:p>
            <a:pPr algn="ctr"/>
            <a:r>
              <a:rPr lang="en-US" sz="4000" b="1" dirty="0" err="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a:t>
            </a: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tên những nước giáp phần đất liền của nước ta?</a:t>
            </a: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8147033" y="373340"/>
            <a:ext cx="3467102" cy="1938992"/>
          </a:xfrm>
          <a:prstGeom prst="rect">
            <a:avLst/>
          </a:prstGeom>
          <a:noFill/>
        </p:spPr>
        <p:txBody>
          <a:bodyPr wrap="square">
            <a:spAutoFit/>
          </a:bodyPr>
          <a:lstStyle/>
          <a:p>
            <a:pPr algn="ctr" eaLnBrk="1" hangingPunct="1">
              <a:spcBef>
                <a:spcPct val="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Trung Quốc, Lào, </a:t>
            </a:r>
            <a:b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b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Cam-pu-chia.</a:t>
            </a:r>
            <a:endParaRPr lang="en-US" sz="4000" b="1">
              <a:solidFill>
                <a:schemeClr val="tx1">
                  <a:lumMod val="85000"/>
                  <a:lumOff val="15000"/>
                </a:schemeClr>
              </a:solidFill>
            </a:endParaRPr>
          </a:p>
        </p:txBody>
      </p:sp>
      <p:sp>
        <p:nvSpPr>
          <p:cNvPr id="2" name="Action Button: Go Back or Previous 1">
            <a:hlinkClick r:id="rId7" action="ppaction://hlinksldjump" highlightClick="1"/>
            <a:extLst>
              <a:ext uri="{FF2B5EF4-FFF2-40B4-BE49-F238E27FC236}">
                <a16:creationId xmlns:a16="http://schemas.microsoft.com/office/drawing/2014/main" id="{465A56FB-956A-4D9A-B648-33013A24ED1D}"/>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83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Vì sao phải khai thác khoáng sản hợp lí, sử dụng tiết kiệm?</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r>
              <a:rPr lang="en-US" sz="2800" b="1">
                <a:solidFill>
                  <a:schemeClr val="bg2">
                    <a:lumMod val="25000"/>
                  </a:schemeClr>
                </a:solidFill>
                <a:latin typeface="Times New Roman" panose="02020603050405020304" pitchFamily="18" charset="0"/>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Học nội dung bài học.</a:t>
            </a:r>
          </a:p>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Xem trước bài mới: Khí hậu.</a:t>
            </a: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xmlns="" Requires="am3d">
          <p:graphicFrame>
            <p:nvGraphicFramePr>
              <p:cNvPr id="16" name="3D Model 15" descr="The Earth">
                <a:extLst>
                  <a:ext uri="{FF2B5EF4-FFF2-40B4-BE49-F238E27FC236}">
                    <a16:creationId xmlns:a16="http://schemas.microsoft.com/office/drawing/2014/main" id="{62542A17-AEDF-44BB-B506-93917EBD65A2}"/>
                  </a:ext>
                </a:extLst>
              </p:cNvPr>
              <p:cNvGraphicFramePr>
                <a:graphicFrameLocks noChangeAspect="1"/>
              </p:cNvGraphicFramePr>
              <p:nvPr>
                <p:extLst>
                  <p:ext uri="{D42A27DB-BD31-4B8C-83A1-F6EECF244321}">
                    <p14:modId xmlns:p14="http://schemas.microsoft.com/office/powerpoint/2010/main" val="4290429182"/>
                  </p:ext>
                </p:extLst>
              </p:nvPr>
            </p:nvGraphicFramePr>
            <p:xfrm>
              <a:off x="-3609240" y="2261528"/>
              <a:ext cx="2294677" cy="2266191"/>
            </p:xfrm>
            <a:graphic>
              <a:graphicData uri="http://schemas.microsoft.com/office/drawing/2017/model3d">
                <am3d:model3d r:embed="rId2">
                  <am3d:spPr>
                    <a:xfrm>
                      <a:off x="0" y="0"/>
                      <a:ext cx="2294677" cy="226619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3"/>
                  </am3d:raster>
                  <am3d:objViewport viewportSz="39412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The Earth">
                <a:extLst>
                  <a:ext uri="{FF2B5EF4-FFF2-40B4-BE49-F238E27FC236}">
                    <a16:creationId xmlns:a16="http://schemas.microsoft.com/office/drawing/2014/main" id="{62542A17-AEDF-44BB-B506-93917EBD65A2}"/>
                  </a:ext>
                </a:extLst>
              </p:cNvPr>
              <p:cNvPicPr>
                <a:picLocks noGrp="1" noRot="1" noChangeAspect="1" noMove="1" noResize="1" noEditPoints="1" noAdjustHandles="1" noChangeArrowheads="1" noChangeShapeType="1" noCrop="1"/>
              </p:cNvPicPr>
              <p:nvPr/>
            </p:nvPicPr>
            <p:blipFill>
              <a:blip r:embed="rId4"/>
              <a:stretch>
                <a:fillRect/>
              </a:stretch>
            </p:blipFill>
            <p:spPr>
              <a:xfrm>
                <a:off x="-3609240" y="2261528"/>
                <a:ext cx="2294677" cy="2266191"/>
              </a:xfrm>
              <a:prstGeom prst="rect">
                <a:avLst/>
              </a:prstGeom>
            </p:spPr>
          </p:pic>
        </mc:Fallback>
      </mc:AlternateContent>
      <p:pic>
        <p:nvPicPr>
          <p:cNvPr id="4" name="Picture 3">
            <a:extLst>
              <a:ext uri="{FF2B5EF4-FFF2-40B4-BE49-F238E27FC236}">
                <a16:creationId xmlns:a16="http://schemas.microsoft.com/office/drawing/2014/main" id="{F6AAB429-5E71-4DF8-B9B6-27D432A5CA02}"/>
              </a:ext>
            </a:extLst>
          </p:cNvPr>
          <p:cNvPicPr>
            <a:picLocks noChangeAspect="1"/>
          </p:cNvPicPr>
          <p:nvPr/>
        </p:nvPicPr>
        <p:blipFill rotWithShape="1">
          <a:blip r:embed="rId5">
            <a:extLst>
              <a:ext uri="{28A0092B-C50C-407E-A947-70E740481C1C}">
                <a14:useLocalDpi xmlns:a14="http://schemas.microsoft.com/office/drawing/2010/main" val="0"/>
              </a:ext>
            </a:extLst>
          </a:blip>
          <a:srcRect l="10697" t="3009" r="15661"/>
          <a:stretch/>
        </p:blipFill>
        <p:spPr>
          <a:xfrm flipH="1">
            <a:off x="34903" y="2869603"/>
            <a:ext cx="2926096" cy="3853866"/>
          </a:xfrm>
          <a:prstGeom prst="rect">
            <a:avLst/>
          </a:prstGeom>
        </p:spPr>
      </p:pic>
      <p:pic>
        <p:nvPicPr>
          <p:cNvPr id="1026" name="Picture 2" descr="Cartoon Characters Doraemon Nobita Pngu0027s - Easy Drawing Of Nobita,Cartoon  Arm Png - free transparent png images - pngaaa.com">
            <a:extLst>
              <a:ext uri="{FF2B5EF4-FFF2-40B4-BE49-F238E27FC236}">
                <a16:creationId xmlns:a16="http://schemas.microsoft.com/office/drawing/2014/main" id="{0961D493-5902-4DCB-98D0-F7D4C4608E0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21242" y="2261529"/>
            <a:ext cx="3224579" cy="4392993"/>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B2D9D984-C34F-4B7B-9C21-FE59872679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367309">
            <a:off x="7242489" y="-124179"/>
            <a:ext cx="4393426" cy="3004296"/>
          </a:xfrm>
          <a:prstGeom prst="rect">
            <a:avLst/>
          </a:prstGeom>
        </p:spPr>
      </p:pic>
      <p:sp>
        <p:nvSpPr>
          <p:cNvPr id="28" name="Graphic 19">
            <a:extLst>
              <a:ext uri="{FF2B5EF4-FFF2-40B4-BE49-F238E27FC236}">
                <a16:creationId xmlns:a16="http://schemas.microsoft.com/office/drawing/2014/main" id="{A13CFFDE-ECDB-48D0-A658-6345F61EA281}"/>
              </a:ext>
            </a:extLst>
          </p:cNvPr>
          <p:cNvSpPr/>
          <p:nvPr/>
        </p:nvSpPr>
        <p:spPr>
          <a:xfrm rot="21387366">
            <a:off x="1589938" y="198"/>
            <a:ext cx="4723168" cy="3295335"/>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9" name="Graphic 19">
            <a:extLst>
              <a:ext uri="{FF2B5EF4-FFF2-40B4-BE49-F238E27FC236}">
                <a16:creationId xmlns:a16="http://schemas.microsoft.com/office/drawing/2014/main" id="{8B69806C-2297-4751-8114-32478CB33DEF}"/>
              </a:ext>
            </a:extLst>
          </p:cNvPr>
          <p:cNvSpPr/>
          <p:nvPr/>
        </p:nvSpPr>
        <p:spPr>
          <a:xfrm rot="18232085">
            <a:off x="2652153" y="2753947"/>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30" name="Graphic 19">
            <a:extLst>
              <a:ext uri="{FF2B5EF4-FFF2-40B4-BE49-F238E27FC236}">
                <a16:creationId xmlns:a16="http://schemas.microsoft.com/office/drawing/2014/main" id="{E36F3521-21BC-4EEE-B356-61E6D30248F8}"/>
              </a:ext>
            </a:extLst>
          </p:cNvPr>
          <p:cNvSpPr/>
          <p:nvPr/>
        </p:nvSpPr>
        <p:spPr>
          <a:xfrm rot="18232085">
            <a:off x="2332045" y="3020221"/>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1422FC7E-9007-476E-9C1B-E6E6B709A729}"/>
              </a:ext>
            </a:extLst>
          </p:cNvPr>
          <p:cNvSpPr txBox="1"/>
          <p:nvPr/>
        </p:nvSpPr>
        <p:spPr>
          <a:xfrm>
            <a:off x="2113313" y="658631"/>
            <a:ext cx="3812420" cy="1938992"/>
          </a:xfrm>
          <a:prstGeom prst="rect">
            <a:avLst/>
          </a:prstGeom>
          <a:noFill/>
        </p:spPr>
        <p:txBody>
          <a:bodyPr wrap="square">
            <a:spAutoFit/>
          </a:bodyPr>
          <a:lstStyle/>
          <a:p>
            <a:pPr algn="ctr"/>
            <a:r>
              <a:rPr lang="en-US" sz="4000" b="1">
                <a:solidFill>
                  <a:schemeClr val="accent5">
                    <a:lumMod val="7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Nêu tên một số đảo và quần đảo ở nước ta.</a:t>
            </a:r>
            <a:endParaRPr lang="en-US" sz="40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71576CB-1B9B-44DE-A931-A3FA7702033A}"/>
              </a:ext>
            </a:extLst>
          </p:cNvPr>
          <p:cNvSpPr txBox="1"/>
          <p:nvPr/>
        </p:nvSpPr>
        <p:spPr>
          <a:xfrm rot="759322">
            <a:off x="7494199" y="435688"/>
            <a:ext cx="3860189" cy="2062103"/>
          </a:xfrm>
          <a:prstGeom prst="rect">
            <a:avLst/>
          </a:prstGeom>
          <a:noFill/>
        </p:spPr>
        <p:txBody>
          <a:bodyPr wrap="square">
            <a:spAutoFit/>
          </a:bodyPr>
          <a:lstStyle/>
          <a:p>
            <a:pPr algn="ctr" eaLnBrk="1" hangingPunct="1">
              <a:spcBef>
                <a:spcPct val="0"/>
              </a:spcBef>
            </a:pPr>
            <a:r>
              <a:rPr lang="en-US" sz="3200" b="1">
                <a:solidFill>
                  <a:schemeClr val="tx1">
                    <a:lumMod val="85000"/>
                    <a:lumOff val="15000"/>
                  </a:schemeClr>
                </a:solidFill>
                <a:latin typeface="Times New Roman" panose="02020603050405020304" pitchFamily="18" charset="0"/>
                <a:cs typeface="Times New Roman" panose="02020603050405020304" pitchFamily="18" charset="0"/>
              </a:rPr>
              <a:t>QĐ. Hoàng Sa, QĐ.Trường Sa, đảo Phú Quốc, Cát Bà, Côn Đảo,...</a:t>
            </a:r>
            <a:endParaRPr lang="en-US" sz="3200" b="1">
              <a:solidFill>
                <a:schemeClr val="tx1">
                  <a:lumMod val="85000"/>
                  <a:lumOff val="15000"/>
                </a:schemeClr>
              </a:solidFill>
            </a:endParaRPr>
          </a:p>
        </p:txBody>
      </p:sp>
      <p:sp>
        <p:nvSpPr>
          <p:cNvPr id="14" name="Action Button: Go Back or Previous 13">
            <a:hlinkClick r:id="rId10" action="ppaction://hlinksldjump" highlightClick="1"/>
            <a:extLst>
              <a:ext uri="{FF2B5EF4-FFF2-40B4-BE49-F238E27FC236}">
                <a16:creationId xmlns:a16="http://schemas.microsoft.com/office/drawing/2014/main" id="{872D6477-B078-4C50-83E8-3A1FC358281C}"/>
              </a:ext>
            </a:extLst>
          </p:cNvPr>
          <p:cNvSpPr/>
          <p:nvPr/>
        </p:nvSpPr>
        <p:spPr>
          <a:xfrm>
            <a:off x="10910459" y="6324600"/>
            <a:ext cx="1052941" cy="550496"/>
          </a:xfrm>
          <a:prstGeom prst="actionButtonBackPrevio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613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5BD6A-3FFB-4FE3-B8F5-2337711361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t="70694"/>
          <a:stretch/>
        </p:blipFill>
        <p:spPr>
          <a:xfrm>
            <a:off x="-30810" y="4953000"/>
            <a:ext cx="12192000" cy="2057400"/>
          </a:xfrm>
          <a:prstGeom prst="rect">
            <a:avLst/>
          </a:prstGeom>
        </p:spPr>
      </p:pic>
      <p:pic>
        <p:nvPicPr>
          <p:cNvPr id="4" name="Picture 3">
            <a:extLst>
              <a:ext uri="{FF2B5EF4-FFF2-40B4-BE49-F238E27FC236}">
                <a16:creationId xmlns:a16="http://schemas.microsoft.com/office/drawing/2014/main" id="{EF63C1D4-5171-4510-B37A-9962EA59CD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44" b="99352" l="1250" r="97875">
                        <a14:foregroundMark x1="625" y1="1728" x2="74375" y2="7559"/>
                        <a14:foregroundMark x1="74375" y1="7559" x2="86875" y2="5832"/>
                        <a14:foregroundMark x1="86875" y1="5832" x2="95750" y2="10799"/>
                        <a14:foregroundMark x1="94391" y1="76902" x2="94000" y2="95896"/>
                        <a14:foregroundMark x1="95750" y1="10799" x2="95356" y2="29940"/>
                        <a14:foregroundMark x1="94000" y1="95896" x2="7750" y2="89201"/>
                        <a14:foregroundMark x1="7750" y1="89201" x2="2375" y2="75810"/>
                        <a14:foregroundMark x1="5462" y1="29688" x2="6625" y2="12311"/>
                        <a14:foregroundMark x1="2375" y1="75810" x2="2576" y2="72801"/>
                        <a14:foregroundMark x1="52000" y1="22894" x2="94250" y2="10799"/>
                        <a14:foregroundMark x1="94250" y1="10799" x2="92500" y2="21598"/>
                        <a14:foregroundMark x1="92500" y1="21598" x2="92625" y2="24406"/>
                        <a14:foregroundMark x1="73500" y1="21166" x2="79000" y2="20734"/>
                        <a14:foregroundMark x1="14125" y1="23110" x2="32500" y2="12311"/>
                        <a14:foregroundMark x1="7500" y1="6911" x2="7500" y2="6911"/>
                        <a14:foregroundMark x1="23125" y1="1944" x2="23125" y2="1944"/>
                        <a14:foregroundMark x1="97875" y1="8855" x2="97875" y2="8855"/>
                        <a14:foregroundMark x1="1250" y1="15983" x2="1250" y2="15983"/>
                        <a14:foregroundMark x1="2500" y1="84233" x2="2500" y2="84233"/>
                        <a14:foregroundMark x1="23500" y1="94600" x2="23500" y2="94600"/>
                        <a14:foregroundMark x1="32250" y1="96976" x2="32250" y2="96976"/>
                        <a14:foregroundMark x1="14625" y1="99352" x2="14625" y2="99352"/>
                        <a14:foregroundMark x1="5250" y1="97840" x2="5250" y2="97840"/>
                        <a14:foregroundMark x1="2875" y1="93089" x2="2875" y2="93089"/>
                        <a14:foregroundMark x1="7000" y1="89417" x2="7000" y2="89417"/>
                        <a14:foregroundMark x1="31500" y1="93952" x2="38125" y2="93952"/>
                        <a14:foregroundMark x1="38125" y1="93952" x2="57625" y2="93737"/>
                        <a14:foregroundMark x1="71000" y1="97192" x2="71000" y2="97192"/>
                        <a14:foregroundMark x1="66500" y1="98488" x2="66500" y2="98488"/>
                        <a14:foregroundMark x1="1625" y1="77970" x2="7125" y2="90497"/>
                        <a14:foregroundMark x1="7125" y1="90497" x2="25125" y2="96544"/>
                        <a14:foregroundMark x1="25125" y1="96544" x2="30000" y2="93952"/>
                        <a14:foregroundMark x1="30000" y1="93952" x2="30250" y2="93737"/>
                        <a14:backgroundMark x1="68500" y1="43197" x2="38000" y2="40389"/>
                        <a14:backgroundMark x1="38000" y1="40389" x2="31125" y2="45356"/>
                        <a14:backgroundMark x1="31125" y1="45356" x2="36500" y2="54644"/>
                        <a14:backgroundMark x1="36500" y1="54644" x2="51500" y2="59179"/>
                        <a14:backgroundMark x1="51500" y1="59179" x2="62625" y2="57451"/>
                        <a14:backgroundMark x1="62625" y1="57451" x2="67125" y2="51620"/>
                        <a14:backgroundMark x1="67125" y1="51620" x2="67875" y2="44492"/>
                        <a14:backgroundMark x1="67875" y1="44492" x2="67250" y2="43197"/>
                        <a14:backgroundMark x1="750" y1="31317" x2="5250" y2="33045"/>
                        <a14:backgroundMark x1="5250" y1="33045" x2="10125" y2="39741"/>
                        <a14:backgroundMark x1="10125" y1="39741" x2="15625" y2="39525"/>
                        <a14:backgroundMark x1="15625" y1="39525" x2="19875" y2="33045"/>
                        <a14:backgroundMark x1="19875" y1="33045" x2="26500" y2="31965"/>
                        <a14:backgroundMark x1="26500" y1="31965" x2="31500" y2="32397"/>
                        <a14:backgroundMark x1="31500" y1="32397" x2="37125" y2="27862"/>
                        <a14:backgroundMark x1="37125" y1="27862" x2="40875" y2="38013"/>
                        <a14:backgroundMark x1="64500" y1="35421" x2="78000" y2="33477"/>
                        <a14:backgroundMark x1="78000" y1="33477" x2="94500" y2="38877"/>
                        <a14:backgroundMark x1="94500" y1="38877" x2="98875" y2="34557"/>
                        <a14:backgroundMark x1="98875" y1="34557" x2="98125" y2="33045"/>
                        <a14:backgroundMark x1="93000" y1="73650" x2="99250" y2="74082"/>
                        <a14:backgroundMark x1="99250" y1="74082" x2="99750" y2="76674"/>
                        <a14:backgroundMark x1="95500" y1="31749" x2="93500" y2="36069"/>
                        <a14:backgroundMark x1="95375" y1="31749" x2="95375" y2="31749"/>
                        <a14:backgroundMark x1="98125" y1="40605" x2="93750" y2="57667"/>
                        <a14:backgroundMark x1="93750" y1="57667" x2="93750" y2="57667"/>
                        <a14:backgroundMark x1="3250" y1="35205" x2="5125" y2="57883"/>
                        <a14:backgroundMark x1="5125" y1="57883" x2="500" y2="60907"/>
                        <a14:backgroundMark x1="500" y1="60907" x2="375" y2="60907"/>
                        <a14:backgroundMark x1="97500" y1="37797" x2="92625" y2="47948"/>
                        <a14:backgroundMark x1="95375" y1="31317" x2="95375" y2="31317"/>
                        <a14:backgroundMark x1="96000" y1="30670" x2="94750" y2="33477"/>
                        <a14:backgroundMark x1="96125" y1="61339" x2="93125" y2="64147"/>
                        <a14:backgroundMark x1="625" y1="61123" x2="3875" y2="71706"/>
                        <a14:backgroundMark x1="3875" y1="71706" x2="3625" y2="61339"/>
                        <a14:backgroundMark x1="3625" y1="61339" x2="1750" y2="61771"/>
                        <a14:backgroundMark x1="94375" y1="56156" x2="92125" y2="61987"/>
                        <a14:backgroundMark x1="92125" y1="61987" x2="93125" y2="72138"/>
                        <a14:backgroundMark x1="93125" y1="72138" x2="96500" y2="66307"/>
                        <a14:backgroundMark x1="96500" y1="66307" x2="94875" y2="56587"/>
                        <a14:backgroundMark x1="94875" y1="56587" x2="93750" y2="55940"/>
                        <a14:backgroundMark x1="96375" y1="61339" x2="94625" y2="65227"/>
                        <a14:backgroundMark x1="2750" y1="73002" x2="2750" y2="73002"/>
                        <a14:backgroundMark x1="2625" y1="72570" x2="2625" y2="72570"/>
                        <a14:backgroundMark x1="63875" y1="26134" x2="63875" y2="26134"/>
                      </a14:backgroundRemoval>
                    </a14:imgEffect>
                  </a14:imgLayer>
                </a14:imgProps>
              </a:ext>
              <a:ext uri="{28A0092B-C50C-407E-A947-70E740481C1C}">
                <a14:useLocalDpi xmlns:a14="http://schemas.microsoft.com/office/drawing/2010/main" val="0"/>
              </a:ext>
            </a:extLst>
          </a:blip>
          <a:srcRect b="62953"/>
          <a:stretch/>
        </p:blipFill>
        <p:spPr>
          <a:xfrm>
            <a:off x="-30810" y="0"/>
            <a:ext cx="12192000" cy="2600857"/>
          </a:xfrm>
          <a:prstGeom prst="rect">
            <a:avLst/>
          </a:prstGeom>
        </p:spPr>
      </p:pic>
      <mc:AlternateContent xmlns:mc="http://schemas.openxmlformats.org/markup-compatibility/2006">
        <mc:Choice xmlns:am3d="http://schemas.microsoft.com/office/drawing/2017/model3d" xmlns="" Requires="am3d">
          <p:graphicFrame>
            <p:nvGraphicFramePr>
              <p:cNvPr id="7" name="3D Model 6" descr="The Earth">
                <a:extLst>
                  <a:ext uri="{FF2B5EF4-FFF2-40B4-BE49-F238E27FC236}">
                    <a16:creationId xmlns:a16="http://schemas.microsoft.com/office/drawing/2014/main" id="{86DB514A-2F36-4A66-8AB0-7E1166C18D6A}"/>
                  </a:ext>
                </a:extLst>
              </p:cNvPr>
              <p:cNvGraphicFramePr>
                <a:graphicFrameLocks noChangeAspect="1"/>
              </p:cNvGraphicFramePr>
              <p:nvPr/>
            </p:nvGraphicFramePr>
            <p:xfrm>
              <a:off x="-1371600" y="-4307730"/>
              <a:ext cx="14932500" cy="14747130"/>
            </p:xfrm>
            <a:graphic>
              <a:graphicData uri="http://schemas.microsoft.com/office/drawing/2017/model3d">
                <am3d:model3d r:embed="rId4">
                  <am3d:spPr>
                    <a:xfrm>
                      <a:off x="0" y="0"/>
                      <a:ext cx="14932500" cy="14747130"/>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1156618" ay="-1173564" az="-400699"/>
                    <am3d:postTrans dx="0" dy="0" dz="0"/>
                  </am3d:trans>
                  <am3d:raster rName="Office3DRenderer" rVer="16.0.8326">
                    <am3d:blip r:embed="rId5"/>
                  </am3d:raster>
                  <am3d:objViewport viewportSz="26217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he Earth">
                <a:extLst>
                  <a:ext uri="{FF2B5EF4-FFF2-40B4-BE49-F238E27FC236}">
                    <a16:creationId xmlns:a16="http://schemas.microsoft.com/office/drawing/2014/main" id="{86DB514A-2F36-4A66-8AB0-7E1166C18D6A}"/>
                  </a:ext>
                </a:extLst>
              </p:cNvPr>
              <p:cNvPicPr>
                <a:picLocks noGrp="1" noRot="1" noChangeAspect="1" noMove="1" noResize="1" noEditPoints="1" noAdjustHandles="1" noChangeArrowheads="1" noChangeShapeType="1" noCrop="1"/>
              </p:cNvPicPr>
              <p:nvPr/>
            </p:nvPicPr>
            <p:blipFill>
              <a:blip r:embed="rId6"/>
              <a:stretch>
                <a:fillRect/>
              </a:stretch>
            </p:blipFill>
            <p:spPr>
              <a:xfrm>
                <a:off x="-1371600" y="-4307730"/>
                <a:ext cx="14932500" cy="14747130"/>
              </a:xfrm>
              <a:prstGeom prst="rect">
                <a:avLst/>
              </a:prstGeom>
            </p:spPr>
          </p:pic>
        </mc:Fallback>
      </mc:AlternateContent>
      <p:pic>
        <p:nvPicPr>
          <p:cNvPr id="5" name="Picture 4">
            <a:extLst>
              <a:ext uri="{FF2B5EF4-FFF2-40B4-BE49-F238E27FC236}">
                <a16:creationId xmlns:a16="http://schemas.microsoft.com/office/drawing/2014/main" id="{D5FEDED8-A4F4-408A-AD43-B094AE690A1D}"/>
              </a:ext>
            </a:extLst>
          </p:cNvPr>
          <p:cNvPicPr>
            <a:picLocks noChangeAspect="1"/>
          </p:cNvPicPr>
          <p:nvPr/>
        </p:nvPicPr>
        <p:blipFill rotWithShape="1">
          <a:blip r:embed="rId7">
            <a:extLst>
              <a:ext uri="{28A0092B-C50C-407E-A947-70E740481C1C}">
                <a14:useLocalDpi xmlns:a14="http://schemas.microsoft.com/office/drawing/2010/main" val="0"/>
              </a:ext>
            </a:extLst>
          </a:blip>
          <a:srcRect l="17778" r="17778"/>
          <a:stretch/>
        </p:blipFill>
        <p:spPr>
          <a:xfrm>
            <a:off x="6969751" y="1108202"/>
            <a:ext cx="2424330" cy="3761890"/>
          </a:xfrm>
          <a:prstGeom prst="rect">
            <a:avLst/>
          </a:prstGeom>
        </p:spPr>
      </p:pic>
      <p:pic>
        <p:nvPicPr>
          <p:cNvPr id="6" name="Picture 5">
            <a:extLst>
              <a:ext uri="{FF2B5EF4-FFF2-40B4-BE49-F238E27FC236}">
                <a16:creationId xmlns:a16="http://schemas.microsoft.com/office/drawing/2014/main" id="{B36F15EE-BC74-4AFE-A597-0CCF972BC1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8742140" y="2060893"/>
            <a:ext cx="2535460" cy="3934334"/>
          </a:xfrm>
          <a:prstGeom prst="rect">
            <a:avLst/>
          </a:prstGeom>
        </p:spPr>
      </p:pic>
      <p:pic>
        <p:nvPicPr>
          <p:cNvPr id="8" name="Picture 7">
            <a:extLst>
              <a:ext uri="{FF2B5EF4-FFF2-40B4-BE49-F238E27FC236}">
                <a16:creationId xmlns:a16="http://schemas.microsoft.com/office/drawing/2014/main" id="{C93DD410-624E-4A1E-B4EF-9B0F8C970F1E}"/>
              </a:ext>
            </a:extLst>
          </p:cNvPr>
          <p:cNvPicPr>
            <a:picLocks noChangeAspect="1"/>
          </p:cNvPicPr>
          <p:nvPr/>
        </p:nvPicPr>
        <p:blipFill rotWithShape="1">
          <a:blip r:embed="rId10">
            <a:clrChange>
              <a:clrFrom>
                <a:srgbClr val="D6D6D6"/>
              </a:clrFrom>
              <a:clrTo>
                <a:srgbClr val="D6D6D6">
                  <a:alpha val="0"/>
                </a:srgbClr>
              </a:clrTo>
            </a:clrChange>
            <a:extLst>
              <a:ext uri="{BEBA8EAE-BF5A-486C-A8C5-ECC9F3942E4B}">
                <a14:imgProps xmlns:a14="http://schemas.microsoft.com/office/drawing/2010/main">
                  <a14:imgLayer r:embed="rId11">
                    <a14:imgEffect>
                      <a14:backgroundRemoval t="6905" b="92857" l="27672" r="83228">
                        <a14:foregroundMark x1="53122" y1="8968" x2="53122" y2="8968"/>
                        <a14:foregroundMark x1="50317" y1="7222" x2="50317" y2="7222"/>
                        <a14:foregroundMark x1="50847" y1="6905" x2="52381" y2="8492"/>
                        <a14:foregroundMark x1="65132" y1="19722" x2="65132" y2="19722"/>
                        <a14:foregroundMark x1="49524" y1="91429" x2="49524" y2="91429"/>
                        <a14:foregroundMark x1="47831" y1="92222" x2="47831" y2="92222"/>
                        <a14:foregroundMark x1="60741" y1="92857" x2="60741" y2="92857"/>
                        <a14:foregroundMark x1="70053" y1="16508" x2="70053" y2="16508"/>
                        <a14:foregroundMark x1="82063" y1="69127" x2="82063" y2="69127"/>
                        <a14:backgroundMark x1="40317" y1="82817" x2="40317" y2="82817"/>
                        <a14:backgroundMark x1="40688" y1="81310" x2="39683" y2="83175"/>
                      </a14:backgroundRemoval>
                    </a14:imgEffect>
                  </a14:imgLayer>
                </a14:imgProps>
              </a:ext>
            </a:extLst>
          </a:blip>
          <a:srcRect l="20741" r="9629"/>
          <a:stretch/>
        </p:blipFill>
        <p:spPr>
          <a:xfrm>
            <a:off x="3429000" y="-152400"/>
            <a:ext cx="4383351" cy="7467600"/>
          </a:xfrm>
          <a:prstGeom prst="rect">
            <a:avLst/>
          </a:prstGeom>
        </p:spPr>
      </p:pic>
      <p:sp>
        <p:nvSpPr>
          <p:cNvPr id="2" name="Title 1">
            <a:extLst>
              <a:ext uri="{FF2B5EF4-FFF2-40B4-BE49-F238E27FC236}">
                <a16:creationId xmlns:a16="http://schemas.microsoft.com/office/drawing/2014/main" id="{65463703-D50B-40D5-981D-372C644A263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2710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600" b="1">
                <a:solidFill>
                  <a:srgbClr val="FF0000"/>
                </a:solidFill>
                <a:latin typeface="Times New Roman" panose="02020603050405020304" pitchFamily="18" charset="0"/>
                <a:cs typeface="Times New Roman" panose="02020603050405020304" pitchFamily="18" charset="0"/>
              </a:rPr>
              <a:t>1. 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3581555" y="225979"/>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3175201" y="547025"/>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446563"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116" t="1644" r="2500" b="5001"/>
          <a:stretch/>
        </p:blipFill>
        <p:spPr bwMode="auto">
          <a:xfrm>
            <a:off x="3367658" y="84319"/>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3604817" y="8849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005A479A-AFDC-468F-8842-5459AF7BB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6306" y="84318"/>
            <a:ext cx="3232149" cy="677368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3" y="1122402"/>
            <a:ext cx="2712360"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198638"/>
            <a:ext cx="2868715"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vùng đồi núi và đồng bằng trên lược đồ.</a:t>
            </a:r>
          </a:p>
        </p:txBody>
      </p:sp>
      <p:sp>
        <p:nvSpPr>
          <p:cNvPr id="10" name="TextBox 9">
            <a:extLst>
              <a:ext uri="{FF2B5EF4-FFF2-40B4-BE49-F238E27FC236}">
                <a16:creationId xmlns:a16="http://schemas.microsoft.com/office/drawing/2014/main" id="{4F306B87-289C-4FB9-A396-CEFF51AAE411}"/>
              </a:ext>
            </a:extLst>
          </p:cNvPr>
          <p:cNvSpPr txBox="1"/>
          <p:nvPr/>
        </p:nvSpPr>
        <p:spPr>
          <a:xfrm>
            <a:off x="43543" y="3644205"/>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So sánh diện tích cùng đồi núi với đồng bằng nước ta.</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7">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70995" y="609600"/>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378F91-1C1D-45C3-B9D0-0A39D3A85A3D}"/>
                  </a:ext>
                </a:extLst>
              </p:cNvPr>
              <p:cNvSpPr txBox="1"/>
              <p:nvPr/>
            </p:nvSpPr>
            <p:spPr>
              <a:xfrm>
                <a:off x="8868417" y="1320545"/>
                <a:ext cx="3153244" cy="3480055"/>
              </a:xfrm>
              <a:prstGeom prst="rect">
                <a:avLst/>
              </a:prstGeom>
              <a:noFill/>
            </p:spPr>
            <p:txBody>
              <a:bodyPr wrap="square">
                <a:spAutoFit/>
              </a:bodyPr>
              <a:lstStyle/>
              <a:p>
                <a:pPr indent="635000" algn="just" eaLnBrk="1" hangingPunct="1">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Phần đất liền của nước ta có :</a:t>
                </a:r>
              </a:p>
              <a:p>
                <a:pPr indent="635000" algn="just" eaLnBrk="1" hangingPunct="1">
                  <a:defRPr/>
                </a:pPr>
                <a14:m>
                  <m:oMath xmlns:m="http://schemas.openxmlformats.org/officeDocument/2006/math">
                    <m:f>
                      <m:fPr>
                        <m:ctrlP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𝟑</m:t>
                        </m:r>
                      </m:num>
                      <m:den>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đồi núi, </a:t>
                </a:r>
              </a:p>
              <a:p>
                <a:pPr indent="635000" algn="just">
                  <a:defRPr/>
                </a:pPr>
                <a14:m>
                  <m:oMath xmlns:m="http://schemas.openxmlformats.org/officeDocument/2006/math">
                    <m:f>
                      <m:fPr>
                        <m:ctrlP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ctrlPr>
                      </m:fPr>
                      <m:num>
                        <m:r>
                          <a:rPr lang="en-US" sz="3200" b="1" i="1" smtClean="0">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𝟏</m:t>
                        </m:r>
                      </m:num>
                      <m:den>
                        <m:r>
                          <a:rPr lang="en-US" sz="3200" b="1" i="1">
                            <a:solidFill>
                              <a:schemeClr val="bg2">
                                <a:lumMod val="25000"/>
                              </a:schemeClr>
                            </a:solidFill>
                            <a:effectLst>
                              <a:outerShdw blurRad="38100" dist="38100" dir="2700000" algn="tl">
                                <a:srgbClr val="C0C0C0"/>
                              </a:outerShdw>
                            </a:effectLst>
                            <a:latin typeface="Cambria Math" panose="02040503050406030204" pitchFamily="18" charset="0"/>
                            <a:cs typeface="Times New Roman" panose="02020603050405020304" pitchFamily="18" charset="0"/>
                          </a:rPr>
                          <m:t>𝟒</m:t>
                        </m:r>
                      </m:den>
                    </m:f>
                  </m:oMath>
                </a14:m>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diện tích là đồng bằng.</a:t>
                </a:r>
                <a:endPar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6E378F91-1C1D-45C3-B9D0-0A39D3A85A3D}"/>
                  </a:ext>
                </a:extLst>
              </p:cNvPr>
              <p:cNvSpPr txBox="1">
                <a:spLocks noRot="1" noChangeAspect="1" noMove="1" noResize="1" noEditPoints="1" noAdjustHandles="1" noChangeArrowheads="1" noChangeShapeType="1" noTextEdit="1"/>
              </p:cNvSpPr>
              <p:nvPr/>
            </p:nvSpPr>
            <p:spPr>
              <a:xfrm>
                <a:off x="8868417" y="1320545"/>
                <a:ext cx="3153244" cy="3480055"/>
              </a:xfrm>
              <a:prstGeom prst="rect">
                <a:avLst/>
              </a:prstGeom>
              <a:blipFill>
                <a:blip r:embed="rId9"/>
                <a:stretch>
                  <a:fillRect l="-5222" t="-2627" r="-6190" b="-5779"/>
                </a:stretch>
              </a:blipFill>
            </p:spPr>
            <p:txBody>
              <a:bodyPr/>
              <a:lstStyle/>
              <a:p>
                <a:r>
                  <a:rPr lang="en-US">
                    <a:noFill/>
                  </a:rPr>
                  <a:t> </a:t>
                </a:r>
              </a:p>
            </p:txBody>
          </p:sp>
        </mc:Fallback>
      </mc:AlternateContent>
      <p:sp>
        <p:nvSpPr>
          <p:cNvPr id="21" name="Freeform: Shape 20">
            <a:extLst>
              <a:ext uri="{FF2B5EF4-FFF2-40B4-BE49-F238E27FC236}">
                <a16:creationId xmlns:a16="http://schemas.microsoft.com/office/drawing/2014/main" id="{C95B085E-802F-4D68-8104-62D35156CD2F}"/>
              </a:ext>
            </a:extLst>
          </p:cNvPr>
          <p:cNvSpPr/>
          <p:nvPr/>
        </p:nvSpPr>
        <p:spPr>
          <a:xfrm>
            <a:off x="4946650" y="2314575"/>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amond(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barn(inVertical)">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47898"/>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302019"/>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43542" y="1122402"/>
            <a:ext cx="3016393" cy="1015663"/>
          </a:xfrm>
          <a:prstGeom prst="rect">
            <a:avLst/>
          </a:prstGeom>
          <a:noFill/>
        </p:spPr>
        <p:txBody>
          <a:bodyPr wrap="square" rtlCol="0">
            <a:spAutoFit/>
          </a:bodyPr>
          <a:lstStyle/>
          <a:p>
            <a:pPr algn="just"/>
            <a:r>
              <a:rPr lang="en-US" sz="3000" b="1">
                <a:latin typeface="Times New Roman" panose="02020603050405020304" pitchFamily="18" charset="0"/>
                <a:cs typeface="Times New Roman" panose="02020603050405020304" pitchFamily="18" charset="0"/>
              </a:rPr>
              <a:t>Quan sát hình 1, hãy:</a:t>
            </a:r>
          </a:p>
        </p:txBody>
      </p:sp>
      <p:sp>
        <p:nvSpPr>
          <p:cNvPr id="9" name="TextBox 8">
            <a:extLst>
              <a:ext uri="{FF2B5EF4-FFF2-40B4-BE49-F238E27FC236}">
                <a16:creationId xmlns:a16="http://schemas.microsoft.com/office/drawing/2014/main" id="{16931F0A-54C2-4A07-AD46-44AC0EC6388D}"/>
              </a:ext>
            </a:extLst>
          </p:cNvPr>
          <p:cNvSpPr txBox="1"/>
          <p:nvPr/>
        </p:nvSpPr>
        <p:spPr>
          <a:xfrm>
            <a:off x="43543" y="2423843"/>
            <a:ext cx="2868715"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Kể tên các dãy núi ở nước ta.</a:t>
            </a:r>
          </a:p>
        </p:txBody>
      </p:sp>
      <p:sp>
        <p:nvSpPr>
          <p:cNvPr id="10" name="TextBox 9">
            <a:extLst>
              <a:ext uri="{FF2B5EF4-FFF2-40B4-BE49-F238E27FC236}">
                <a16:creationId xmlns:a16="http://schemas.microsoft.com/office/drawing/2014/main" id="{4F306B87-289C-4FB9-A396-CEFF51AAE411}"/>
              </a:ext>
            </a:extLst>
          </p:cNvPr>
          <p:cNvSpPr txBox="1"/>
          <p:nvPr/>
        </p:nvSpPr>
        <p:spPr>
          <a:xfrm>
            <a:off x="30685" y="3663728"/>
            <a:ext cx="3157751" cy="1384995"/>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hướng tây bắc - đông nam?</a:t>
            </a: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4">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sp>
        <p:nvSpPr>
          <p:cNvPr id="21" name="TextBox 20">
            <a:extLst>
              <a:ext uri="{FF2B5EF4-FFF2-40B4-BE49-F238E27FC236}">
                <a16:creationId xmlns:a16="http://schemas.microsoft.com/office/drawing/2014/main" id="{06CF227B-73A3-4017-841E-B267E29B9E68}"/>
              </a:ext>
            </a:extLst>
          </p:cNvPr>
          <p:cNvSpPr txBox="1"/>
          <p:nvPr/>
        </p:nvSpPr>
        <p:spPr>
          <a:xfrm>
            <a:off x="30685" y="5334502"/>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35106"/>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351288"/>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411492"/>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72182"/>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84734"/>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465451"/>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16948"/>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171037"/>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55269"/>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68764"/>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96700"/>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413325"/>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3035793"/>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222207"/>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324562"/>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64145"/>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77950"/>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341177"/>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fltVal val="0"/>
                                          </p:val>
                                        </p:tav>
                                        <p:tav tm="100000">
                                          <p:val>
                                            <p:strVal val="#ppt_w"/>
                                          </p:val>
                                        </p:tav>
                                      </p:tavLst>
                                    </p:anim>
                                    <p:anim calcmode="lin" valueType="num">
                                      <p:cBhvr>
                                        <p:cTn id="27" dur="500" fill="hold"/>
                                        <p:tgtEl>
                                          <p:spTgt spid="43"/>
                                        </p:tgtEl>
                                        <p:attrNameLst>
                                          <p:attrName>ppt_h</p:attrName>
                                        </p:attrNameLst>
                                      </p:cBhvr>
                                      <p:tavLst>
                                        <p:tav tm="0">
                                          <p:val>
                                            <p:fltVal val="0"/>
                                          </p:val>
                                        </p:tav>
                                        <p:tav tm="100000">
                                          <p:val>
                                            <p:strVal val="#ppt_h"/>
                                          </p:val>
                                        </p:tav>
                                      </p:tavLst>
                                    </p:anim>
                                    <p:animEffect transition="in" filter="fade">
                                      <p:cBhvr>
                                        <p:cTn id="28" dur="500"/>
                                        <p:tgtEl>
                                          <p:spTgt spid="43"/>
                                        </p:tgtEl>
                                      </p:cBhvr>
                                    </p:animEffect>
                                  </p:childTnLst>
                                </p:cTn>
                              </p:par>
                              <p:par>
                                <p:cTn id="29" presetID="49" presetClass="path" presetSubtype="0" accel="50000" decel="50000" fill="hold" grpId="0" nodeType="withEffect">
                                  <p:stCondLst>
                                    <p:cond delay="0"/>
                                  </p:stCondLst>
                                  <p:childTnLst>
                                    <p:animMotion origin="layout" path="M -3.95833E-6 2.96296E-6 L 0.4793 0.1544 " pathEditMode="relative" rAng="0" ptsTypes="AA">
                                      <p:cBhvr>
                                        <p:cTn id="30" dur="2000" fill="hold"/>
                                        <p:tgtEl>
                                          <p:spTgt spid="24"/>
                                        </p:tgtEl>
                                        <p:attrNameLst>
                                          <p:attrName>ppt_x</p:attrName>
                                          <p:attrName>ppt_y</p:attrName>
                                        </p:attrNameLst>
                                      </p:cBhvr>
                                      <p:rCtr x="23958" y="7731"/>
                                    </p:animMotion>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24"/>
                                        </p:tgtEl>
                                        <p:attrNameLst>
                                          <p:attrName>ppt_x</p:attrName>
                                        </p:attrNameLst>
                                      </p:cBhvr>
                                      <p:tavLst>
                                        <p:tav tm="0">
                                          <p:val>
                                            <p:strVal val="ppt_x"/>
                                          </p:val>
                                        </p:tav>
                                        <p:tav tm="100000">
                                          <p:val>
                                            <p:strVal val="ppt_x"/>
                                          </p:val>
                                        </p:tav>
                                      </p:tavLst>
                                    </p:anim>
                                    <p:anim calcmode="lin" valueType="num">
                                      <p:cBhvr additive="base">
                                        <p:cTn id="35" dur="500"/>
                                        <p:tgtEl>
                                          <p:spTgt spid="24"/>
                                        </p:tgtEl>
                                        <p:attrNameLst>
                                          <p:attrName>ppt_y</p:attrName>
                                        </p:attrNameLst>
                                      </p:cBhvr>
                                      <p:tavLst>
                                        <p:tav tm="0">
                                          <p:val>
                                            <p:strVal val="ppt_y"/>
                                          </p:val>
                                        </p:tav>
                                        <p:tav tm="100000">
                                          <p:val>
                                            <p:strVal val="1+ppt_h/2"/>
                                          </p:val>
                                        </p:tav>
                                      </p:tavLst>
                                    </p:anim>
                                    <p:set>
                                      <p:cBhvr>
                                        <p:cTn id="36" dur="1" fill="hold">
                                          <p:stCondLst>
                                            <p:cond delay="499"/>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Effect transition="in" filter="fade">
                                      <p:cBhvr>
                                        <p:cTn id="43" dur="500"/>
                                        <p:tgtEl>
                                          <p:spTgt spid="44"/>
                                        </p:tgtEl>
                                      </p:cBhvr>
                                    </p:animEffect>
                                  </p:childTnLst>
                                </p:cTn>
                              </p:par>
                              <p:par>
                                <p:cTn id="44" presetID="42" presetClass="path" presetSubtype="0" accel="50000" decel="50000" fill="hold" grpId="0" nodeType="withEffect">
                                  <p:stCondLst>
                                    <p:cond delay="0"/>
                                  </p:stCondLst>
                                  <p:childTnLst>
                                    <p:animMotion origin="layout" path="M 3.95833E-6 1.11111E-6 L 0.36549 0.27824 " pathEditMode="relative" rAng="0" ptsTypes="AA">
                                      <p:cBhvr>
                                        <p:cTn id="45" dur="2000" fill="hold"/>
                                        <p:tgtEl>
                                          <p:spTgt spid="48"/>
                                        </p:tgtEl>
                                        <p:attrNameLst>
                                          <p:attrName>ppt_x</p:attrName>
                                          <p:attrName>ppt_y</p:attrName>
                                        </p:attrNameLst>
                                      </p:cBhvr>
                                      <p:rCtr x="18268" y="13912"/>
                                    </p:animMotion>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grpId="1" nodeType="clickEffect">
                                  <p:stCondLst>
                                    <p:cond delay="0"/>
                                  </p:stCondLst>
                                  <p:childTnLst>
                                    <p:anim calcmode="lin" valueType="num">
                                      <p:cBhvr additive="base">
                                        <p:cTn id="49" dur="500"/>
                                        <p:tgtEl>
                                          <p:spTgt spid="48"/>
                                        </p:tgtEl>
                                        <p:attrNameLst>
                                          <p:attrName>ppt_x</p:attrName>
                                        </p:attrNameLst>
                                      </p:cBhvr>
                                      <p:tavLst>
                                        <p:tav tm="0">
                                          <p:val>
                                            <p:strVal val="ppt_x"/>
                                          </p:val>
                                        </p:tav>
                                        <p:tav tm="100000">
                                          <p:val>
                                            <p:strVal val="ppt_x"/>
                                          </p:val>
                                        </p:tav>
                                      </p:tavLst>
                                    </p:anim>
                                    <p:anim calcmode="lin" valueType="num">
                                      <p:cBhvr additive="base">
                                        <p:cTn id="50" dur="500"/>
                                        <p:tgtEl>
                                          <p:spTgt spid="48"/>
                                        </p:tgtEl>
                                        <p:attrNameLst>
                                          <p:attrName>ppt_y</p:attrName>
                                        </p:attrNameLst>
                                      </p:cBhvr>
                                      <p:tavLst>
                                        <p:tav tm="0">
                                          <p:val>
                                            <p:strVal val="ppt_y"/>
                                          </p:val>
                                        </p:tav>
                                        <p:tav tm="100000">
                                          <p:val>
                                            <p:strVal val="1+ppt_h/2"/>
                                          </p:val>
                                        </p:tav>
                                      </p:tavLst>
                                    </p:anim>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 calcmode="lin" valueType="num">
                                      <p:cBhvr>
                                        <p:cTn id="56" dur="500" fill="hold"/>
                                        <p:tgtEl>
                                          <p:spTgt spid="45"/>
                                        </p:tgtEl>
                                        <p:attrNameLst>
                                          <p:attrName>ppt_w</p:attrName>
                                        </p:attrNameLst>
                                      </p:cBhvr>
                                      <p:tavLst>
                                        <p:tav tm="0">
                                          <p:val>
                                            <p:fltVal val="0"/>
                                          </p:val>
                                        </p:tav>
                                        <p:tav tm="100000">
                                          <p:val>
                                            <p:strVal val="#ppt_w"/>
                                          </p:val>
                                        </p:tav>
                                      </p:tavLst>
                                    </p:anim>
                                    <p:anim calcmode="lin" valueType="num">
                                      <p:cBhvr>
                                        <p:cTn id="57" dur="500" fill="hold"/>
                                        <p:tgtEl>
                                          <p:spTgt spid="45"/>
                                        </p:tgtEl>
                                        <p:attrNameLst>
                                          <p:attrName>ppt_h</p:attrName>
                                        </p:attrNameLst>
                                      </p:cBhvr>
                                      <p:tavLst>
                                        <p:tav tm="0">
                                          <p:val>
                                            <p:fltVal val="0"/>
                                          </p:val>
                                        </p:tav>
                                        <p:tav tm="100000">
                                          <p:val>
                                            <p:strVal val="#ppt_h"/>
                                          </p:val>
                                        </p:tav>
                                      </p:tavLst>
                                    </p:anim>
                                    <p:animEffect transition="in" filter="fade">
                                      <p:cBhvr>
                                        <p:cTn id="58" dur="500"/>
                                        <p:tgtEl>
                                          <p:spTgt spid="45"/>
                                        </p:tgtEl>
                                      </p:cBhvr>
                                    </p:animEffect>
                                  </p:childTnLst>
                                </p:cTn>
                              </p:par>
                              <p:par>
                                <p:cTn id="59" presetID="49" presetClass="path" presetSubtype="0" accel="50000" decel="50000" fill="hold" grpId="0" nodeType="withEffect">
                                  <p:stCondLst>
                                    <p:cond delay="0"/>
                                  </p:stCondLst>
                                  <p:childTnLst>
                                    <p:animMotion origin="layout" path="M -3.33333E-6 0 L 0.49792 0.27801 " pathEditMode="relative" rAng="0" ptsTypes="AA">
                                      <p:cBhvr>
                                        <p:cTn id="60" dur="2000" fill="hold"/>
                                        <p:tgtEl>
                                          <p:spTgt spid="50"/>
                                        </p:tgtEl>
                                        <p:attrNameLst>
                                          <p:attrName>ppt_x</p:attrName>
                                          <p:attrName>ppt_y</p:attrName>
                                        </p:attrNameLst>
                                      </p:cBhvr>
                                      <p:rCtr x="24896" y="13912"/>
                                    </p:animMotion>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1" nodeType="clickEffect">
                                  <p:stCondLst>
                                    <p:cond delay="0"/>
                                  </p:stCondLst>
                                  <p:childTnLst>
                                    <p:anim calcmode="lin" valueType="num">
                                      <p:cBhvr additive="base">
                                        <p:cTn id="64" dur="500"/>
                                        <p:tgtEl>
                                          <p:spTgt spid="50"/>
                                        </p:tgtEl>
                                        <p:attrNameLst>
                                          <p:attrName>ppt_x</p:attrName>
                                        </p:attrNameLst>
                                      </p:cBhvr>
                                      <p:tavLst>
                                        <p:tav tm="0">
                                          <p:val>
                                            <p:strVal val="ppt_x"/>
                                          </p:val>
                                        </p:tav>
                                        <p:tav tm="100000">
                                          <p:val>
                                            <p:strVal val="ppt_x"/>
                                          </p:val>
                                        </p:tav>
                                      </p:tavLst>
                                    </p:anim>
                                    <p:anim calcmode="lin" valueType="num">
                                      <p:cBhvr additive="base">
                                        <p:cTn id="65" dur="500"/>
                                        <p:tgtEl>
                                          <p:spTgt spid="50"/>
                                        </p:tgtEl>
                                        <p:attrNameLst>
                                          <p:attrName>ppt_y</p:attrName>
                                        </p:attrNameLst>
                                      </p:cBhvr>
                                      <p:tavLst>
                                        <p:tav tm="0">
                                          <p:val>
                                            <p:strVal val="ppt_y"/>
                                          </p:val>
                                        </p:tav>
                                        <p:tav tm="100000">
                                          <p:val>
                                            <p:strVal val="1+ppt_h/2"/>
                                          </p:val>
                                        </p:tav>
                                      </p:tavLst>
                                    </p:anim>
                                    <p:set>
                                      <p:cBhvr>
                                        <p:cTn id="66" dur="1" fill="hold">
                                          <p:stCondLst>
                                            <p:cond delay="499"/>
                                          </p:stCondLst>
                                        </p:cTn>
                                        <p:tgtEl>
                                          <p:spTgt spid="5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500" fill="hold"/>
                                        <p:tgtEl>
                                          <p:spTgt spid="46"/>
                                        </p:tgtEl>
                                        <p:attrNameLst>
                                          <p:attrName>ppt_w</p:attrName>
                                        </p:attrNameLst>
                                      </p:cBhvr>
                                      <p:tavLst>
                                        <p:tav tm="0">
                                          <p:val>
                                            <p:fltVal val="0"/>
                                          </p:val>
                                        </p:tav>
                                        <p:tav tm="100000">
                                          <p:val>
                                            <p:strVal val="#ppt_w"/>
                                          </p:val>
                                        </p:tav>
                                      </p:tavLst>
                                    </p:anim>
                                    <p:anim calcmode="lin" valueType="num">
                                      <p:cBhvr>
                                        <p:cTn id="72" dur="500" fill="hold"/>
                                        <p:tgtEl>
                                          <p:spTgt spid="46"/>
                                        </p:tgtEl>
                                        <p:attrNameLst>
                                          <p:attrName>ppt_h</p:attrName>
                                        </p:attrNameLst>
                                      </p:cBhvr>
                                      <p:tavLst>
                                        <p:tav tm="0">
                                          <p:val>
                                            <p:fltVal val="0"/>
                                          </p:val>
                                        </p:tav>
                                        <p:tav tm="100000">
                                          <p:val>
                                            <p:strVal val="#ppt_h"/>
                                          </p:val>
                                        </p:tav>
                                      </p:tavLst>
                                    </p:anim>
                                    <p:animEffect transition="in" filter="fade">
                                      <p:cBhvr>
                                        <p:cTn id="73" dur="500"/>
                                        <p:tgtEl>
                                          <p:spTgt spid="46"/>
                                        </p:tgtEl>
                                      </p:cBhvr>
                                    </p:animEffect>
                                  </p:childTnLst>
                                </p:cTn>
                              </p:par>
                              <p:par>
                                <p:cTn id="74" presetID="49" presetClass="path" presetSubtype="0" accel="50000" decel="50000" fill="hold" grpId="0" nodeType="withEffect">
                                  <p:stCondLst>
                                    <p:cond delay="0"/>
                                  </p:stCondLst>
                                  <p:childTnLst>
                                    <p:animMotion origin="layout" path="M 2.08333E-7 -2.96296E-6 L 0.23815 0.32223 " pathEditMode="relative" rAng="0" ptsTypes="AA">
                                      <p:cBhvr>
                                        <p:cTn id="75" dur="2000" fill="hold"/>
                                        <p:tgtEl>
                                          <p:spTgt spid="52"/>
                                        </p:tgtEl>
                                        <p:attrNameLst>
                                          <p:attrName>ppt_x</p:attrName>
                                          <p:attrName>ppt_y</p:attrName>
                                        </p:attrNameLst>
                                      </p:cBhvr>
                                      <p:rCtr x="11901" y="16111"/>
                                    </p:animMotion>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52"/>
                                        </p:tgtEl>
                                        <p:attrNameLst>
                                          <p:attrName>ppt_x</p:attrName>
                                        </p:attrNameLst>
                                      </p:cBhvr>
                                      <p:tavLst>
                                        <p:tav tm="0">
                                          <p:val>
                                            <p:strVal val="ppt_x"/>
                                          </p:val>
                                        </p:tav>
                                        <p:tav tm="100000">
                                          <p:val>
                                            <p:strVal val="ppt_x"/>
                                          </p:val>
                                        </p:tav>
                                      </p:tavLst>
                                    </p:anim>
                                    <p:anim calcmode="lin" valueType="num">
                                      <p:cBhvr additive="base">
                                        <p:cTn id="80" dur="500"/>
                                        <p:tgtEl>
                                          <p:spTgt spid="52"/>
                                        </p:tgtEl>
                                        <p:attrNameLst>
                                          <p:attrName>ppt_y</p:attrName>
                                        </p:attrNameLst>
                                      </p:cBhvr>
                                      <p:tavLst>
                                        <p:tav tm="0">
                                          <p:val>
                                            <p:strVal val="ppt_y"/>
                                          </p:val>
                                        </p:tav>
                                        <p:tav tm="100000">
                                          <p:val>
                                            <p:strVal val="1+ppt_h/2"/>
                                          </p:val>
                                        </p:tav>
                                      </p:tavLst>
                                    </p:anim>
                                    <p:set>
                                      <p:cBhvr>
                                        <p:cTn id="81" dur="1" fill="hold">
                                          <p:stCondLst>
                                            <p:cond delay="499"/>
                                          </p:stCondLst>
                                        </p:cTn>
                                        <p:tgtEl>
                                          <p:spTgt spid="5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500" fill="hold"/>
                                        <p:tgtEl>
                                          <p:spTgt spid="54"/>
                                        </p:tgtEl>
                                        <p:attrNameLst>
                                          <p:attrName>ppt_w</p:attrName>
                                        </p:attrNameLst>
                                      </p:cBhvr>
                                      <p:tavLst>
                                        <p:tav tm="0">
                                          <p:val>
                                            <p:fltVal val="0"/>
                                          </p:val>
                                        </p:tav>
                                        <p:tav tm="100000">
                                          <p:val>
                                            <p:strVal val="#ppt_w"/>
                                          </p:val>
                                        </p:tav>
                                      </p:tavLst>
                                    </p:anim>
                                    <p:anim calcmode="lin" valueType="num">
                                      <p:cBhvr>
                                        <p:cTn id="87" dur="500" fill="hold"/>
                                        <p:tgtEl>
                                          <p:spTgt spid="54"/>
                                        </p:tgtEl>
                                        <p:attrNameLst>
                                          <p:attrName>ppt_h</p:attrName>
                                        </p:attrNameLst>
                                      </p:cBhvr>
                                      <p:tavLst>
                                        <p:tav tm="0">
                                          <p:val>
                                            <p:fltVal val="0"/>
                                          </p:val>
                                        </p:tav>
                                        <p:tav tm="100000">
                                          <p:val>
                                            <p:strVal val="#ppt_h"/>
                                          </p:val>
                                        </p:tav>
                                      </p:tavLst>
                                    </p:anim>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60"/>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 calcmode="lin" valueType="num">
                                      <p:cBhvr>
                                        <p:cTn id="101" dur="500" fill="hold"/>
                                        <p:tgtEl>
                                          <p:spTgt spid="55"/>
                                        </p:tgtEl>
                                        <p:attrNameLst>
                                          <p:attrName>ppt_w</p:attrName>
                                        </p:attrNameLst>
                                      </p:cBhvr>
                                      <p:tavLst>
                                        <p:tav tm="0">
                                          <p:val>
                                            <p:fltVal val="0"/>
                                          </p:val>
                                        </p:tav>
                                        <p:tav tm="100000">
                                          <p:val>
                                            <p:strVal val="#ppt_w"/>
                                          </p:val>
                                        </p:tav>
                                      </p:tavLst>
                                    </p:anim>
                                    <p:anim calcmode="lin" valueType="num">
                                      <p:cBhvr>
                                        <p:cTn id="102" dur="500" fill="hold"/>
                                        <p:tgtEl>
                                          <p:spTgt spid="55"/>
                                        </p:tgtEl>
                                        <p:attrNameLst>
                                          <p:attrName>ppt_h</p:attrName>
                                        </p:attrNameLst>
                                      </p:cBhvr>
                                      <p:tavLst>
                                        <p:tav tm="0">
                                          <p:val>
                                            <p:fltVal val="0"/>
                                          </p:val>
                                        </p:tav>
                                        <p:tav tm="100000">
                                          <p:val>
                                            <p:strVal val="#ppt_h"/>
                                          </p:val>
                                        </p:tav>
                                      </p:tavLst>
                                    </p:anim>
                                    <p:animEffect transition="in" filter="fade">
                                      <p:cBhvr>
                                        <p:cTn id="103" dur="500"/>
                                        <p:tgtEl>
                                          <p:spTgt spid="5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fill="hold"/>
                                        <p:tgtEl>
                                          <p:spTgt spid="59"/>
                                        </p:tgtEl>
                                        <p:attrNameLst>
                                          <p:attrName>ppt_w</p:attrName>
                                        </p:attrNameLst>
                                      </p:cBhvr>
                                      <p:tavLst>
                                        <p:tav tm="0">
                                          <p:val>
                                            <p:fltVal val="0"/>
                                          </p:val>
                                        </p:tav>
                                        <p:tav tm="100000">
                                          <p:val>
                                            <p:strVal val="#ppt_w"/>
                                          </p:val>
                                        </p:tav>
                                      </p:tavLst>
                                    </p:anim>
                                    <p:anim calcmode="lin" valueType="num">
                                      <p:cBhvr>
                                        <p:cTn id="107" dur="500" fill="hold"/>
                                        <p:tgtEl>
                                          <p:spTgt spid="59"/>
                                        </p:tgtEl>
                                        <p:attrNameLst>
                                          <p:attrName>ppt_h</p:attrName>
                                        </p:attrNameLst>
                                      </p:cBhvr>
                                      <p:tavLst>
                                        <p:tav tm="0">
                                          <p:val>
                                            <p:fltVal val="0"/>
                                          </p:val>
                                        </p:tav>
                                        <p:tav tm="100000">
                                          <p:val>
                                            <p:strVal val="#ppt_h"/>
                                          </p:val>
                                        </p:tav>
                                      </p:tavLst>
                                    </p:anim>
                                    <p:animEffect transition="in" filter="fade">
                                      <p:cBhvr>
                                        <p:cTn id="108" dur="500"/>
                                        <p:tgtEl>
                                          <p:spTgt spid="59"/>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p:cTn id="111" dur="500" fill="hold"/>
                                        <p:tgtEl>
                                          <p:spTgt spid="56"/>
                                        </p:tgtEl>
                                        <p:attrNameLst>
                                          <p:attrName>ppt_w</p:attrName>
                                        </p:attrNameLst>
                                      </p:cBhvr>
                                      <p:tavLst>
                                        <p:tav tm="0">
                                          <p:val>
                                            <p:fltVal val="0"/>
                                          </p:val>
                                        </p:tav>
                                        <p:tav tm="100000">
                                          <p:val>
                                            <p:strVal val="#ppt_w"/>
                                          </p:val>
                                        </p:tav>
                                      </p:tavLst>
                                    </p:anim>
                                    <p:anim calcmode="lin" valueType="num">
                                      <p:cBhvr>
                                        <p:cTn id="112" dur="500" fill="hold"/>
                                        <p:tgtEl>
                                          <p:spTgt spid="56"/>
                                        </p:tgtEl>
                                        <p:attrNameLst>
                                          <p:attrName>ppt_h</p:attrName>
                                        </p:attrNameLst>
                                      </p:cBhvr>
                                      <p:tavLst>
                                        <p:tav tm="0">
                                          <p:val>
                                            <p:fltVal val="0"/>
                                          </p:val>
                                        </p:tav>
                                        <p:tav tm="100000">
                                          <p:val>
                                            <p:strVal val="#ppt_h"/>
                                          </p:val>
                                        </p:tav>
                                      </p:tavLst>
                                    </p:anim>
                                    <p:animEffect transition="in" filter="fade">
                                      <p:cBhvr>
                                        <p:cTn id="113" dur="500"/>
                                        <p:tgtEl>
                                          <p:spTgt spid="56"/>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58"/>
                                        </p:tgtEl>
                                        <p:attrNameLst>
                                          <p:attrName>style.visibility</p:attrName>
                                        </p:attrNameLst>
                                      </p:cBhvr>
                                      <p:to>
                                        <p:strVal val="visible"/>
                                      </p:to>
                                    </p:set>
                                    <p:anim calcmode="lin" valueType="num">
                                      <p:cBhvr>
                                        <p:cTn id="116" dur="500" fill="hold"/>
                                        <p:tgtEl>
                                          <p:spTgt spid="58"/>
                                        </p:tgtEl>
                                        <p:attrNameLst>
                                          <p:attrName>ppt_w</p:attrName>
                                        </p:attrNameLst>
                                      </p:cBhvr>
                                      <p:tavLst>
                                        <p:tav tm="0">
                                          <p:val>
                                            <p:fltVal val="0"/>
                                          </p:val>
                                        </p:tav>
                                        <p:tav tm="100000">
                                          <p:val>
                                            <p:strVal val="#ppt_w"/>
                                          </p:val>
                                        </p:tav>
                                      </p:tavLst>
                                    </p:anim>
                                    <p:anim calcmode="lin" valueType="num">
                                      <p:cBhvr>
                                        <p:cTn id="117" dur="500" fill="hold"/>
                                        <p:tgtEl>
                                          <p:spTgt spid="58"/>
                                        </p:tgtEl>
                                        <p:attrNameLst>
                                          <p:attrName>ppt_h</p:attrName>
                                        </p:attrNameLst>
                                      </p:cBhvr>
                                      <p:tavLst>
                                        <p:tav tm="0">
                                          <p:val>
                                            <p:fltVal val="0"/>
                                          </p:val>
                                        </p:tav>
                                        <p:tav tm="100000">
                                          <p:val>
                                            <p:strVal val="#ppt_h"/>
                                          </p:val>
                                        </p:tav>
                                      </p:tavLst>
                                    </p:anim>
                                    <p:animEffect transition="in" filter="fade">
                                      <p:cBhvr>
                                        <p:cTn id="118" dur="500"/>
                                        <p:tgtEl>
                                          <p:spTgt spid="5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anim calcmode="lin" valueType="num">
                                      <p:cBhvr>
                                        <p:cTn id="121" dur="500" fill="hold"/>
                                        <p:tgtEl>
                                          <p:spTgt spid="57"/>
                                        </p:tgtEl>
                                        <p:attrNameLst>
                                          <p:attrName>ppt_w</p:attrName>
                                        </p:attrNameLst>
                                      </p:cBhvr>
                                      <p:tavLst>
                                        <p:tav tm="0">
                                          <p:val>
                                            <p:fltVal val="0"/>
                                          </p:val>
                                        </p:tav>
                                        <p:tav tm="100000">
                                          <p:val>
                                            <p:strVal val="#ppt_w"/>
                                          </p:val>
                                        </p:tav>
                                      </p:tavLst>
                                    </p:anim>
                                    <p:anim calcmode="lin" valueType="num">
                                      <p:cBhvr>
                                        <p:cTn id="122" dur="500" fill="hold"/>
                                        <p:tgtEl>
                                          <p:spTgt spid="57"/>
                                        </p:tgtEl>
                                        <p:attrNameLst>
                                          <p:attrName>ppt_h</p:attrName>
                                        </p:attrNameLst>
                                      </p:cBhvr>
                                      <p:tavLst>
                                        <p:tav tm="0">
                                          <p:val>
                                            <p:fltVal val="0"/>
                                          </p:val>
                                        </p:tav>
                                        <p:tav tm="100000">
                                          <p:val>
                                            <p:strVal val="#ppt_h"/>
                                          </p:val>
                                        </p:tav>
                                      </p:tavLst>
                                    </p:anim>
                                    <p:animEffect transition="in" filter="fade">
                                      <p:cBhvr>
                                        <p:cTn id="123" dur="500"/>
                                        <p:tgtEl>
                                          <p:spTgt spid="57"/>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barn(inVertical)">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6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barn(inVertical)">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51" dur="500"/>
                                        <p:tgtEl>
                                          <p:spTgt spid="64">
                                            <p:txEl>
                                              <p:pRg st="0" end="0"/>
                                            </p:txEl>
                                          </p:spTgt>
                                        </p:tgtEl>
                                      </p:cBhvr>
                                    </p:animEffect>
                                  </p:childTnLst>
                                  <p:subTnLst>
                                    <p:audio>
                                      <p:cMediaNode>
                                        <p:cTn display="0" masterRel="sameClick">
                                          <p:stCondLst>
                                            <p:cond evt="begin" delay="0">
                                              <p:tn val="149"/>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133600" y="546191"/>
            <a:ext cx="6798586" cy="5682757"/>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1806395" y="819694"/>
            <a:ext cx="6117146" cy="511315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3353986" y="-41840"/>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9" name="TextBox 8">
            <a:extLst>
              <a:ext uri="{FF2B5EF4-FFF2-40B4-BE49-F238E27FC236}">
                <a16:creationId xmlns:a16="http://schemas.microsoft.com/office/drawing/2014/main" id="{16931F0A-54C2-4A07-AD46-44AC0EC6388D}"/>
              </a:ext>
            </a:extLst>
          </p:cNvPr>
          <p:cNvSpPr txBox="1"/>
          <p:nvPr/>
        </p:nvSpPr>
        <p:spPr>
          <a:xfrm>
            <a:off x="163283" y="1320771"/>
            <a:ext cx="3045515"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đồng bằng của nước ta.</a:t>
            </a:r>
          </a:p>
        </p:txBody>
      </p:sp>
      <p:sp>
        <p:nvSpPr>
          <p:cNvPr id="16" name="TextBox 15">
            <a:extLst>
              <a:ext uri="{FF2B5EF4-FFF2-40B4-BE49-F238E27FC236}">
                <a16:creationId xmlns:a16="http://schemas.microsoft.com/office/drawing/2014/main" id="{ABC37B7A-60FE-4E85-8004-921AFA15614A}"/>
              </a:ext>
            </a:extLst>
          </p:cNvPr>
          <p:cNvSpPr txBox="1"/>
          <p:nvPr/>
        </p:nvSpPr>
        <p:spPr>
          <a:xfrm>
            <a:off x="163284" y="3274874"/>
            <a:ext cx="3150232"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 Nêu đặc điểm dân cư ở các đồng bằng?</a:t>
            </a:r>
          </a:p>
        </p:txBody>
      </p:sp>
      <p:sp>
        <p:nvSpPr>
          <p:cNvPr id="26" name="TextBox 25">
            <a:extLst>
              <a:ext uri="{FF2B5EF4-FFF2-40B4-BE49-F238E27FC236}">
                <a16:creationId xmlns:a16="http://schemas.microsoft.com/office/drawing/2014/main" id="{35A2495E-F9A3-45EE-AFA3-FE3FD32E5351}"/>
              </a:ext>
            </a:extLst>
          </p:cNvPr>
          <p:cNvSpPr txBox="1"/>
          <p:nvPr/>
        </p:nvSpPr>
        <p:spPr>
          <a:xfrm>
            <a:off x="9048061" y="384750"/>
            <a:ext cx="2839139" cy="3970318"/>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defPPr>
              <a:defRPr lang="en-US"/>
            </a:defPPr>
            <a:lvl1pPr>
              <a:defRPr b="1">
                <a:solidFill>
                  <a:schemeClr val="tx1">
                    <a:lumMod val="85000"/>
                    <a:lumOff val="15000"/>
                  </a:schemeClr>
                </a:solidFill>
                <a:latin typeface="Times New Roman" panose="02020603050405020304" pitchFamily="18" charset="0"/>
                <a:cs typeface="Times New Roman" panose="02020603050405020304" pitchFamily="18" charset="0"/>
              </a:defRPr>
            </a:lvl1pPr>
          </a:lstStyle>
          <a:p>
            <a:pPr algn="just"/>
            <a:r>
              <a:rPr lang="en-US" sz="2800"/>
              <a:t>  Đồng bằng nước ta phần lớn là đồng bằng châu thổ do phù sa của sông ngòi bồi đắp, có địa hình thấp và tương đối bằng phẳng.  </a:t>
            </a:r>
          </a:p>
        </p:txBody>
      </p:sp>
      <p:sp>
        <p:nvSpPr>
          <p:cNvPr id="27" name="TextBox 26">
            <a:extLst>
              <a:ext uri="{FF2B5EF4-FFF2-40B4-BE49-F238E27FC236}">
                <a16:creationId xmlns:a16="http://schemas.microsoft.com/office/drawing/2014/main" id="{7FC06F84-A37F-4348-96B9-B138C1031968}"/>
              </a:ext>
            </a:extLst>
          </p:cNvPr>
          <p:cNvSpPr txBox="1"/>
          <p:nvPr/>
        </p:nvSpPr>
        <p:spPr>
          <a:xfrm>
            <a:off x="9011147" y="4661118"/>
            <a:ext cx="2839139" cy="1815882"/>
          </a:xfrm>
          <a:prstGeom prst="rect">
            <a:avLst/>
          </a:prstGeom>
          <a:solidFill>
            <a:schemeClr val="accent1">
              <a:lumMod val="20000"/>
              <a:lumOff val="80000"/>
              <a:alpha val="37000"/>
            </a:schemeClr>
          </a:solidFill>
          <a:ln>
            <a:solidFill>
              <a:schemeClr val="accent1">
                <a:lumMod val="40000"/>
                <a:lumOff val="60000"/>
              </a:schemeClr>
            </a:solidFill>
          </a:ln>
        </p:spPr>
        <p:txBody>
          <a:bodyPr wrap="square">
            <a:spAutoFit/>
          </a:bodyPr>
          <a:lstStyle/>
          <a:p>
            <a:pPr algn="just"/>
            <a:r>
              <a:rPr lang="en-US" sz="2800" b="1">
                <a:solidFill>
                  <a:schemeClr val="tx1">
                    <a:lumMod val="85000"/>
                    <a:lumOff val="15000"/>
                  </a:schemeClr>
                </a:solidFill>
                <a:latin typeface="Times New Roman" panose="02020603050405020304" pitchFamily="18" charset="0"/>
                <a:cs typeface="Times New Roman" panose="02020603050405020304" pitchFamily="18" charset="0"/>
              </a:rPr>
              <a:t> Là nơi trồng lúa rất tốt và tập trung dân cư đông đúc.</a:t>
            </a:r>
            <a:endParaRPr lang="en-US" sz="2800">
              <a:solidFill>
                <a:schemeClr val="tx1">
                  <a:lumMod val="85000"/>
                  <a:lumOff val="15000"/>
                </a:schemeClr>
              </a:solidFill>
            </a:endParaRPr>
          </a:p>
        </p:txBody>
      </p:sp>
      <p:pic>
        <p:nvPicPr>
          <p:cNvPr id="28" name="Picture 2">
            <a:extLst>
              <a:ext uri="{FF2B5EF4-FFF2-40B4-BE49-F238E27FC236}">
                <a16:creationId xmlns:a16="http://schemas.microsoft.com/office/drawing/2014/main" id="{C2F66CA2-FFC1-400A-A9AF-0D6079C078D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4419600" y="533399"/>
            <a:ext cx="2530074" cy="627923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4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amond(i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1+#ppt_w/2"/>
                                          </p:val>
                                        </p:tav>
                                        <p:tav tm="100000">
                                          <p:val>
                                            <p:strVal val="#ppt_x"/>
                                          </p:val>
                                        </p:tav>
                                      </p:tavLst>
                                    </p:anim>
                                    <p:anim calcmode="lin" valueType="num">
                                      <p:cBhvr additive="base">
                                        <p:cTn id="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6" grpId="0"/>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1"/>
</p:tagLst>
</file>

<file path=ppt/tags/tag11.xml><?xml version="1.0" encoding="utf-8"?>
<p:tagLst xmlns:a="http://schemas.openxmlformats.org/drawingml/2006/main" xmlns:r="http://schemas.openxmlformats.org/officeDocument/2006/relationships" xmlns:p="http://schemas.openxmlformats.org/presentationml/2006/main">
  <p:tag name="TIMING" val="|0.9|2.8|1.6|3.7|3.6"/>
</p:tagLst>
</file>

<file path=ppt/tags/tag12.xml><?xml version="1.0" encoding="utf-8"?>
<p:tagLst xmlns:a="http://schemas.openxmlformats.org/drawingml/2006/main" xmlns:r="http://schemas.openxmlformats.org/officeDocument/2006/relationships" xmlns:p="http://schemas.openxmlformats.org/presentationml/2006/main">
  <p:tag name="TIMING" val="|1.2"/>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421</TotalTime>
  <Words>1343</Words>
  <Application>Microsoft Macintosh PowerPoint</Application>
  <PresentationFormat>Widescreen</PresentationFormat>
  <Paragraphs>120</Paragraphs>
  <Slides>31</Slides>
  <Notes>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31</vt:i4>
      </vt:variant>
    </vt:vector>
  </HeadingPairs>
  <TitlesOfParts>
    <vt:vector size="48" baseType="lpstr">
      <vt:lpstr>等线</vt:lpstr>
      <vt:lpstr>微软雅黑</vt:lpstr>
      <vt:lpstr>.VnTime</vt:lpstr>
      <vt:lpstr>#9Slide02 Noi dung dai</vt:lpstr>
      <vt:lpstr>#9Slide02 Tieu de dai</vt:lpstr>
      <vt:lpstr>#9Slide04 Maitree Bold</vt:lpstr>
      <vt:lpstr>#9Slide04 Noticia Text Bold</vt:lpstr>
      <vt:lpstr>Arial</vt:lpstr>
      <vt:lpstr>Arial</vt:lpstr>
      <vt:lpstr>Calibri</vt:lpstr>
      <vt:lpstr>Cambria Math</vt:lpstr>
      <vt:lpstr>Libre Franklin</vt:lpstr>
      <vt:lpstr>Tahoma</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Microsoft Office User</cp:lastModifiedBy>
  <cp:revision>25</cp:revision>
  <dcterms:created xsi:type="dcterms:W3CDTF">2021-09-08T03:53:37Z</dcterms:created>
  <dcterms:modified xsi:type="dcterms:W3CDTF">2022-09-25T17:16:30Z</dcterms:modified>
  <cp:category>9Slide.vn</cp:category>
  <cp:contentStatus>9Slide</cp:contentStatus>
</cp:coreProperties>
</file>