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9" r:id="rId2"/>
    <p:sldId id="313" r:id="rId3"/>
    <p:sldId id="280" r:id="rId4"/>
    <p:sldId id="281" r:id="rId5"/>
    <p:sldId id="290" r:id="rId6"/>
    <p:sldId id="291" r:id="rId7"/>
    <p:sldId id="292" r:id="rId8"/>
    <p:sldId id="293" r:id="rId9"/>
    <p:sldId id="294" r:id="rId10"/>
    <p:sldId id="295" r:id="rId11"/>
    <p:sldId id="312" r:id="rId12"/>
    <p:sldId id="311" r:id="rId13"/>
    <p:sldId id="288" r:id="rId14"/>
    <p:sldId id="266" r:id="rId15"/>
    <p:sldId id="263" r:id="rId16"/>
    <p:sldId id="307" r:id="rId17"/>
    <p:sldId id="299" r:id="rId18"/>
    <p:sldId id="267" r:id="rId19"/>
    <p:sldId id="268" r:id="rId20"/>
    <p:sldId id="269" r:id="rId21"/>
    <p:sldId id="270" r:id="rId22"/>
    <p:sldId id="271" r:id="rId23"/>
    <p:sldId id="28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FF99"/>
    <a:srgbClr val="CCFF33"/>
    <a:srgbClr val="FFCC00"/>
    <a:srgbClr val="CCFF66"/>
    <a:srgbClr val="66FFFF"/>
    <a:srgbClr val="FF0066"/>
    <a:srgbClr val="FF00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339" autoAdjust="0"/>
    <p:restoredTop sz="94660"/>
  </p:normalViewPr>
  <p:slideViewPr>
    <p:cSldViewPr>
      <p:cViewPr varScale="1">
        <p:scale>
          <a:sx n="38" d="100"/>
          <a:sy n="38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7A8BE43-F348-485C-B940-A6E4313199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F4700-A772-4A96-AE30-CEC52AD71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9DA50-609C-4134-8F89-1D3B03E37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CED7-1B34-46EE-B84D-21CD2CBCB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3838D-345E-4198-BE73-47C9E6E55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29FB3-FDEA-4F55-A649-A24413BAD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242A4-1459-4514-A258-6D5340BC9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469F6-511B-4105-BD71-5674F77D5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192C4-F371-496D-BBFB-DAEBCE0C6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4B9DA-8797-41C2-873A-5099F9B51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45F5D-211A-4835-B39F-AFFED9DB9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DD511-774A-468B-A8A9-EE9D874CB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2B000-7DF8-41FD-B5BA-53D86A0BA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Nguyen Thi Thuy Ha - TH Son Loc - Son Tay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B44DB5-9B72-4CFC-ADB8-A4B0B9D98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3" Type="http://schemas.openxmlformats.org/officeDocument/2006/relationships/slide" Target="slide18.xml"/><Relationship Id="rId7" Type="http://schemas.openxmlformats.org/officeDocument/2006/relationships/slide" Target="slide23.xml"/><Relationship Id="rId12" Type="http://schemas.openxmlformats.org/officeDocument/2006/relationships/image" Target="../media/image15.jpeg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11" Type="http://schemas.openxmlformats.org/officeDocument/2006/relationships/image" Target="../media/image14.jpeg"/><Relationship Id="rId5" Type="http://schemas.openxmlformats.org/officeDocument/2006/relationships/slide" Target="slide21.xml"/><Relationship Id="rId10" Type="http://schemas.openxmlformats.org/officeDocument/2006/relationships/image" Target="../media/image13.jpeg"/><Relationship Id="rId4" Type="http://schemas.openxmlformats.org/officeDocument/2006/relationships/slide" Target="slide20.xml"/><Relationship Id="rId9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TIET%20DAO%20DUC\Phim%20phan%20ket%20da%20xu%20ly.wmv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jpeg"/><Relationship Id="rId7" Type="http://schemas.openxmlformats.org/officeDocument/2006/relationships/image" Target="../media/image22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CT\Desktop\Bai%20moi%20nhat\DiHoc.mp3" TargetMode="External"/><Relationship Id="rId6" Type="http://schemas.openxmlformats.org/officeDocument/2006/relationships/image" Target="../media/image21.gif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TIET%20DAO%20DUC\bien%20tap%20phim%20mo%20bai%20moi.wmv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slide" Target="slide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png"/><Relationship Id="rId4" Type="http://schemas.openxmlformats.org/officeDocument/2006/relationships/slide" Target="slide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66"/>
            </a:gs>
            <a:gs pos="100000">
              <a:srgbClr val="00FF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332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>
              <a:solidFill>
                <a:srgbClr val="FFFF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</a:rPr>
              <a:t> </a:t>
            </a:r>
            <a:r>
              <a:rPr lang="en-US" sz="2800" b="1">
                <a:solidFill>
                  <a:srgbClr val="0000CC"/>
                </a:solidFill>
              </a:rPr>
              <a:t>ĐẠO ĐỨC</a:t>
            </a:r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</a:rPr>
              <a:t>Bài 10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UỶ BAN NHÂN DÂN XÃ (PH</a:t>
            </a:r>
            <a:r>
              <a:rPr lang="vi-VN" sz="2800" b="1">
                <a:solidFill>
                  <a:srgbClr val="FF0000"/>
                </a:solidFill>
              </a:rPr>
              <a:t>Ư</a:t>
            </a:r>
            <a:r>
              <a:rPr lang="en-US" sz="2800" b="1">
                <a:solidFill>
                  <a:srgbClr val="FF0000"/>
                </a:solidFill>
              </a:rPr>
              <a:t>ỜNG) EM (</a:t>
            </a:r>
            <a:r>
              <a:rPr lang="en-US" sz="2800" b="1" i="1">
                <a:solidFill>
                  <a:srgbClr val="FF0000"/>
                </a:solidFill>
              </a:rPr>
              <a:t>Tiết 1</a:t>
            </a:r>
            <a:r>
              <a:rPr lang="en-US" sz="2800" b="1">
                <a:solidFill>
                  <a:srgbClr val="FF0000"/>
                </a:solidFill>
              </a:rPr>
              <a:t>)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.VnTimeH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FFCB"/>
            </a:gs>
            <a:gs pos="100000">
              <a:srgbClr val="99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5344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400" b="1" smtClean="0"/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b</a:t>
            </a:r>
            <a:r>
              <a:rPr lang="en-US" sz="2400" b="1" smtClean="0"/>
              <a:t>- Cấp giấy khai sinh cho em bé.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c</a:t>
            </a:r>
            <a:r>
              <a:rPr lang="en-US" sz="2400" b="1" smtClean="0"/>
              <a:t>- Xác nhận hộ khẩu </a:t>
            </a:r>
            <a:r>
              <a:rPr lang="vi-VN" sz="2400" b="1" smtClean="0"/>
              <a:t>đ</a:t>
            </a:r>
            <a:r>
              <a:rPr lang="en-US" sz="2400" b="1" smtClean="0"/>
              <a:t>ể </a:t>
            </a:r>
            <a:r>
              <a:rPr lang="vi-VN" sz="2400" b="1" smtClean="0"/>
              <a:t>đ</a:t>
            </a:r>
            <a:r>
              <a:rPr lang="en-US" sz="2400" b="1" smtClean="0"/>
              <a:t>i học, </a:t>
            </a:r>
            <a:r>
              <a:rPr lang="vi-VN" sz="2400" b="1" smtClean="0"/>
              <a:t>đ</a:t>
            </a:r>
            <a:r>
              <a:rPr lang="en-US" sz="2400" b="1" smtClean="0"/>
              <a:t>i làm,…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d</a:t>
            </a:r>
            <a:r>
              <a:rPr lang="en-US" sz="2400" b="1" smtClean="0"/>
              <a:t>- Tổ chức các </a:t>
            </a:r>
            <a:r>
              <a:rPr lang="vi-VN" sz="2400" b="1" smtClean="0"/>
              <a:t>đ</a:t>
            </a:r>
            <a:r>
              <a:rPr lang="en-US" sz="2400" b="1" smtClean="0"/>
              <a:t>ợt tiêm vác-xin phòng bệnh cho trẻ em.</a:t>
            </a:r>
          </a:p>
          <a:p>
            <a:pPr eaLnBrk="1" hangingPunct="1">
              <a:buFontTx/>
              <a:buNone/>
            </a:pPr>
            <a:r>
              <a:rPr lang="vi-VN" sz="2400" b="1" smtClean="0">
                <a:solidFill>
                  <a:srgbClr val="FF0000"/>
                </a:solidFill>
              </a:rPr>
              <a:t>đ</a:t>
            </a:r>
            <a:r>
              <a:rPr lang="en-US" sz="2400" b="1" smtClean="0"/>
              <a:t>- Tổ chức giúp </a:t>
            </a:r>
            <a:r>
              <a:rPr lang="vi-VN" sz="2400" b="1" smtClean="0"/>
              <a:t>đ</a:t>
            </a:r>
            <a:r>
              <a:rPr lang="en-US" sz="2400" b="1" smtClean="0"/>
              <a:t>ỡ các gia </a:t>
            </a:r>
            <a:r>
              <a:rPr lang="vi-VN" sz="2400" b="1" smtClean="0"/>
              <a:t>đ</a:t>
            </a:r>
            <a:r>
              <a:rPr lang="en-US" sz="2400" b="1" smtClean="0"/>
              <a:t>ình có hoàn cảnh khó kh</a:t>
            </a:r>
            <a:r>
              <a:rPr lang="vi-VN" sz="2400" b="1" smtClean="0"/>
              <a:t>ă</a:t>
            </a:r>
            <a:r>
              <a:rPr lang="en-US" sz="2400" b="1" smtClean="0"/>
              <a:t>n.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e</a:t>
            </a:r>
            <a:r>
              <a:rPr lang="en-US" sz="2400" b="1" smtClean="0"/>
              <a:t>- Xây dựng tr</a:t>
            </a:r>
            <a:r>
              <a:rPr lang="vi-VN" sz="2400" b="1" smtClean="0"/>
              <a:t>ư</a:t>
            </a:r>
            <a:r>
              <a:rPr lang="en-US" sz="2400" b="1" smtClean="0"/>
              <a:t>ờng học, </a:t>
            </a:r>
            <a:r>
              <a:rPr lang="vi-VN" sz="2400" b="1" smtClean="0"/>
              <a:t>đ</a:t>
            </a:r>
            <a:r>
              <a:rPr lang="en-US" sz="2400" b="1" smtClean="0"/>
              <a:t>iểm vui ch</a:t>
            </a:r>
            <a:r>
              <a:rPr lang="vi-VN" sz="2400" b="1" smtClean="0"/>
              <a:t>ơ</a:t>
            </a:r>
            <a:r>
              <a:rPr lang="en-US" sz="2400" b="1" smtClean="0"/>
              <a:t>i cho trẻ em, trạm y tế,…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g</a:t>
            </a:r>
            <a:r>
              <a:rPr lang="en-US" sz="2400" b="1" smtClean="0"/>
              <a:t>- Tổng vệ sinh làng xóm, phố ph</a:t>
            </a:r>
            <a:r>
              <a:rPr lang="vi-VN" sz="2400" b="1" smtClean="0"/>
              <a:t>ư</a:t>
            </a:r>
            <a:r>
              <a:rPr lang="en-US" sz="2400" b="1" smtClean="0"/>
              <a:t>ờng. </a:t>
            </a:r>
          </a:p>
          <a:p>
            <a:pPr eaLnBrk="1" hangingPunct="1"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i</a:t>
            </a:r>
            <a:r>
              <a:rPr lang="en-US" sz="2400" b="1" smtClean="0"/>
              <a:t>- Tổ chức các hoạt </a:t>
            </a:r>
            <a:r>
              <a:rPr lang="vi-VN" sz="2400" b="1" smtClean="0"/>
              <a:t>đ</a:t>
            </a:r>
            <a:r>
              <a:rPr lang="en-US" sz="2400" b="1" smtClean="0"/>
              <a:t>ộng khuyến học (khen th</a:t>
            </a:r>
            <a:r>
              <a:rPr lang="vi-VN" sz="2400" b="1" smtClean="0"/>
              <a:t>ư</a:t>
            </a:r>
            <a:r>
              <a:rPr lang="en-US" sz="2400" b="1" smtClean="0"/>
              <a:t>ởng học sinh giỏi, trao học bổng cho học sinh nghèo v</a:t>
            </a:r>
            <a:r>
              <a:rPr lang="vi-VN" sz="2400" b="1" smtClean="0"/>
              <a:t>ư</a:t>
            </a:r>
            <a:r>
              <a:rPr lang="en-US" sz="2400" b="1" smtClean="0"/>
              <a:t>ợt khó,…)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8600" y="6858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Những việc cần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ến uỷ ban nhân dân xã (ph</a:t>
            </a:r>
            <a:r>
              <a:rPr lang="vi-VN" sz="2400" b="1">
                <a:solidFill>
                  <a:srgbClr val="FF0000"/>
                </a:solidFill>
              </a:rPr>
              <a:t>ư</a:t>
            </a:r>
            <a:r>
              <a:rPr lang="en-US" sz="2400" b="1">
                <a:solidFill>
                  <a:srgbClr val="FF0000"/>
                </a:solidFill>
              </a:rPr>
              <a:t>ờng)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ể giải quyết:</a:t>
            </a:r>
          </a:p>
        </p:txBody>
      </p:sp>
      <p:sp>
        <p:nvSpPr>
          <p:cNvPr id="11269" name="AutoShape 14"/>
          <p:cNvSpPr>
            <a:spLocks noChangeArrowheads="1"/>
          </p:cNvSpPr>
          <p:nvPr/>
        </p:nvSpPr>
        <p:spPr bwMode="auto">
          <a:xfrm>
            <a:off x="457200" y="41148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16"/>
          <p:cNvSpPr>
            <a:spLocks noChangeArrowheads="1"/>
          </p:cNvSpPr>
          <p:nvPr/>
        </p:nvSpPr>
        <p:spPr bwMode="auto">
          <a:xfrm>
            <a:off x="457200" y="36576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utoShape 17"/>
          <p:cNvSpPr>
            <a:spLocks noChangeArrowheads="1"/>
          </p:cNvSpPr>
          <p:nvPr/>
        </p:nvSpPr>
        <p:spPr bwMode="auto">
          <a:xfrm>
            <a:off x="457200" y="49530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AutoShape 18"/>
          <p:cNvSpPr>
            <a:spLocks noChangeArrowheads="1"/>
          </p:cNvSpPr>
          <p:nvPr/>
        </p:nvSpPr>
        <p:spPr bwMode="auto">
          <a:xfrm>
            <a:off x="457200" y="32766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AutoShape 19"/>
          <p:cNvSpPr>
            <a:spLocks noChangeArrowheads="1"/>
          </p:cNvSpPr>
          <p:nvPr/>
        </p:nvSpPr>
        <p:spPr bwMode="auto">
          <a:xfrm>
            <a:off x="457200" y="28194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AutoShape 20"/>
          <p:cNvSpPr>
            <a:spLocks noChangeArrowheads="1"/>
          </p:cNvSpPr>
          <p:nvPr/>
        </p:nvSpPr>
        <p:spPr bwMode="auto">
          <a:xfrm>
            <a:off x="457200" y="23622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AutoShape 22"/>
          <p:cNvSpPr>
            <a:spLocks noChangeArrowheads="1"/>
          </p:cNvSpPr>
          <p:nvPr/>
        </p:nvSpPr>
        <p:spPr bwMode="auto">
          <a:xfrm>
            <a:off x="457200" y="4572000"/>
            <a:ext cx="304800" cy="304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images[53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28600"/>
            <a:ext cx="2743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5" descr="images[60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228600"/>
            <a:ext cx="25146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images[44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28600"/>
            <a:ext cx="25908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7" descr="images[2]"/>
          <p:cNvPicPr>
            <a:picLocks noChangeAspect="1" noChangeArrowheads="1"/>
          </p:cNvPicPr>
          <p:nvPr/>
        </p:nvPicPr>
        <p:blipFill>
          <a:blip r:embed="rId5">
            <a:lum bright="-24000"/>
          </a:blip>
          <a:srcRect/>
          <a:stretch>
            <a:fillRect/>
          </a:stretch>
        </p:blipFill>
        <p:spPr bwMode="auto">
          <a:xfrm>
            <a:off x="3886200" y="4724400"/>
            <a:ext cx="1447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 descr="images[7]"/>
          <p:cNvPicPr>
            <a:picLocks noChangeAspect="1" noChangeArrowheads="1"/>
          </p:cNvPicPr>
          <p:nvPr/>
        </p:nvPicPr>
        <p:blipFill>
          <a:blip r:embed="rId6">
            <a:lum bright="-24000"/>
          </a:blip>
          <a:srcRect/>
          <a:stretch>
            <a:fillRect/>
          </a:stretch>
        </p:blipFill>
        <p:spPr bwMode="auto">
          <a:xfrm>
            <a:off x="3886200" y="2362200"/>
            <a:ext cx="14255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9" descr="images[66]"/>
          <p:cNvPicPr>
            <a:picLocks noChangeAspect="1" noChangeArrowheads="1"/>
          </p:cNvPicPr>
          <p:nvPr/>
        </p:nvPicPr>
        <p:blipFill>
          <a:blip r:embed="rId7">
            <a:lum bright="-18000"/>
          </a:blip>
          <a:srcRect/>
          <a:stretch>
            <a:fillRect/>
          </a:stretch>
        </p:blipFill>
        <p:spPr bwMode="auto">
          <a:xfrm>
            <a:off x="6248400" y="2362200"/>
            <a:ext cx="2438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10"/>
          <p:cNvSpPr txBox="1">
            <a:spLocks noChangeArrowheads="1"/>
          </p:cNvSpPr>
          <p:nvPr/>
        </p:nvSpPr>
        <p:spPr bwMode="auto">
          <a:xfrm>
            <a:off x="3810000" y="1905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Tiêm chủng</a:t>
            </a:r>
          </a:p>
        </p:txBody>
      </p:sp>
      <p:sp>
        <p:nvSpPr>
          <p:cNvPr id="12297" name="Text Box 11"/>
          <p:cNvSpPr txBox="1">
            <a:spLocks noChangeArrowheads="1"/>
          </p:cNvSpPr>
          <p:nvPr/>
        </p:nvSpPr>
        <p:spPr bwMode="auto">
          <a:xfrm>
            <a:off x="3200400" y="4114800"/>
            <a:ext cx="2743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Xác nhận hộ khẩu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6019800" y="3810000"/>
            <a:ext cx="2895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Giấy xác nhận gia </a:t>
            </a:r>
            <a:r>
              <a:rPr lang="vi-VN" sz="2400" b="1">
                <a:solidFill>
                  <a:srgbClr val="0000CC"/>
                </a:solidFill>
              </a:rPr>
              <a:t>đ</a:t>
            </a:r>
            <a:r>
              <a:rPr lang="en-US" sz="2400" b="1">
                <a:solidFill>
                  <a:srgbClr val="0000CC"/>
                </a:solidFill>
              </a:rPr>
              <a:t>ình khó kh</a:t>
            </a:r>
            <a:r>
              <a:rPr lang="vi-VN" sz="2400" b="1">
                <a:solidFill>
                  <a:srgbClr val="0000CC"/>
                </a:solidFill>
              </a:rPr>
              <a:t>ă</a:t>
            </a:r>
            <a:r>
              <a:rPr lang="en-US" sz="2400" b="1">
                <a:solidFill>
                  <a:srgbClr val="0000CC"/>
                </a:solidFill>
              </a:rPr>
              <a:t>n</a:t>
            </a:r>
          </a:p>
        </p:txBody>
      </p:sp>
      <p:sp>
        <p:nvSpPr>
          <p:cNvPr id="12299" name="Text Box 13"/>
          <p:cNvSpPr txBox="1">
            <a:spLocks noChangeArrowheads="1"/>
          </p:cNvSpPr>
          <p:nvPr/>
        </p:nvSpPr>
        <p:spPr bwMode="auto">
          <a:xfrm>
            <a:off x="35814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Giấy khai sinh</a:t>
            </a:r>
          </a:p>
        </p:txBody>
      </p:sp>
      <p:sp>
        <p:nvSpPr>
          <p:cNvPr id="12300" name="Text Box 14"/>
          <p:cNvSpPr txBox="1">
            <a:spLocks noChangeArrowheads="1"/>
          </p:cNvSpPr>
          <p:nvPr/>
        </p:nvSpPr>
        <p:spPr bwMode="auto">
          <a:xfrm>
            <a:off x="6400800" y="1905000"/>
            <a:ext cx="251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Đ</a:t>
            </a:r>
            <a:r>
              <a:rPr lang="vi-VN" sz="2400" b="1">
                <a:solidFill>
                  <a:srgbClr val="0000CC"/>
                </a:solidFill>
              </a:rPr>
              <a:t>ă</a:t>
            </a:r>
            <a:r>
              <a:rPr lang="en-US" sz="2400" b="1">
                <a:solidFill>
                  <a:srgbClr val="0000CC"/>
                </a:solidFill>
              </a:rPr>
              <a:t>ng ký kết hôn</a:t>
            </a: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609600" y="1905000"/>
            <a:ext cx="1981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Điểm vui ch</a:t>
            </a:r>
            <a:r>
              <a:rPr lang="vi-VN" sz="2400" b="1">
                <a:solidFill>
                  <a:srgbClr val="0000CC"/>
                </a:solidFill>
              </a:rPr>
              <a:t>ơ</a:t>
            </a:r>
            <a:r>
              <a:rPr lang="en-US" sz="2400" b="1">
                <a:solidFill>
                  <a:srgbClr val="0000CC"/>
                </a:solidFill>
              </a:rPr>
              <a:t>i</a:t>
            </a:r>
          </a:p>
        </p:txBody>
      </p:sp>
      <p:pic>
        <p:nvPicPr>
          <p:cNvPr id="12302" name="Picture 16" descr="images[78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" y="2286000"/>
            <a:ext cx="26670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3" name="Picture 17" descr="images[82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04800" y="4572000"/>
            <a:ext cx="27432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4" name="Text Box 18"/>
          <p:cNvSpPr txBox="1">
            <a:spLocks noChangeArrowheads="1"/>
          </p:cNvSpPr>
          <p:nvPr/>
        </p:nvSpPr>
        <p:spPr bwMode="auto">
          <a:xfrm>
            <a:off x="685800" y="4114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Làm vệ sinh</a:t>
            </a:r>
          </a:p>
        </p:txBody>
      </p:sp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685800" y="6400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Khuyến học</a:t>
            </a:r>
          </a:p>
        </p:txBody>
      </p:sp>
      <p:pic>
        <p:nvPicPr>
          <p:cNvPr id="12306" name="Picture 20" descr="images[92]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248400" y="4572000"/>
            <a:ext cx="236220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7" name="Text Box 21"/>
          <p:cNvSpPr txBox="1">
            <a:spLocks noChangeArrowheads="1"/>
          </p:cNvSpPr>
          <p:nvPr/>
        </p:nvSpPr>
        <p:spPr bwMode="auto">
          <a:xfrm>
            <a:off x="6096000" y="621665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Quản lý việc xây dựng tr</a:t>
            </a:r>
            <a:r>
              <a:rPr lang="vi-VN" b="1">
                <a:solidFill>
                  <a:srgbClr val="0000CC"/>
                </a:solidFill>
              </a:rPr>
              <a:t>ư</a:t>
            </a:r>
            <a:r>
              <a:rPr lang="en-US" b="1">
                <a:solidFill>
                  <a:srgbClr val="0000CC"/>
                </a:solidFill>
              </a:rPr>
              <a:t>ờng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8E"/>
            </a:gs>
            <a:gs pos="50000">
              <a:srgbClr val="FFFF66"/>
            </a:gs>
            <a:gs pos="100000">
              <a:srgbClr val="FFFF8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BÀI TẬP 3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b="1" smtClean="0"/>
              <a:t>   </a:t>
            </a:r>
            <a:r>
              <a:rPr lang="en-US" sz="2800" b="1" smtClean="0">
                <a:solidFill>
                  <a:srgbClr val="FF0000"/>
                </a:solidFill>
              </a:rPr>
              <a:t>Những hành vi, việc làm nào d</a:t>
            </a:r>
            <a:r>
              <a:rPr lang="vi-VN" sz="2800" b="1" smtClean="0">
                <a:solidFill>
                  <a:srgbClr val="FF0000"/>
                </a:solidFill>
              </a:rPr>
              <a:t>ư</a:t>
            </a:r>
            <a:r>
              <a:rPr lang="en-US" sz="2800" b="1" smtClean="0">
                <a:solidFill>
                  <a:srgbClr val="FF0000"/>
                </a:solidFill>
              </a:rPr>
              <a:t>ới </a:t>
            </a:r>
            <a:r>
              <a:rPr lang="vi-VN" sz="2800" b="1" smtClean="0">
                <a:solidFill>
                  <a:srgbClr val="FF0000"/>
                </a:solidFill>
              </a:rPr>
              <a:t>đ</a:t>
            </a:r>
            <a:r>
              <a:rPr lang="en-US" sz="2800" b="1" smtClean="0">
                <a:solidFill>
                  <a:srgbClr val="FF0000"/>
                </a:solidFill>
              </a:rPr>
              <a:t>ây là phù hợp   khi </a:t>
            </a:r>
            <a:r>
              <a:rPr lang="vi-VN" sz="2800" b="1" smtClean="0">
                <a:solidFill>
                  <a:srgbClr val="FF0000"/>
                </a:solidFill>
              </a:rPr>
              <a:t>đ</a:t>
            </a:r>
            <a:r>
              <a:rPr lang="en-US" sz="2800" b="1" smtClean="0">
                <a:solidFill>
                  <a:srgbClr val="FF0000"/>
                </a:solidFill>
              </a:rPr>
              <a:t>ến UBND xã (ph</a:t>
            </a:r>
            <a:r>
              <a:rPr lang="vi-VN" sz="2800" b="1" smtClean="0">
                <a:solidFill>
                  <a:srgbClr val="FF0000"/>
                </a:solidFill>
              </a:rPr>
              <a:t>ư</a:t>
            </a:r>
            <a:r>
              <a:rPr lang="en-US" sz="2800" b="1" smtClean="0">
                <a:solidFill>
                  <a:srgbClr val="FF0000"/>
                </a:solidFill>
              </a:rPr>
              <a:t>ờng)?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a -  Nói chuyện to trong phòng làm việc.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b - Chào hỏi khi gặp các bác cán bộ UBND xã (ph</a:t>
            </a:r>
            <a:r>
              <a:rPr lang="vi-VN" sz="2800" b="1" smtClean="0"/>
              <a:t>ư</a:t>
            </a:r>
            <a:r>
              <a:rPr lang="en-US" sz="2800" b="1" smtClean="0"/>
              <a:t>ờng).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c - Xếp thứ tự chờ giải quyết công việc.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d - Đòi hỏi giải quyết công việc ngay lập tức.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e - Giữ trật tự, tôn trọng mọi ng</a:t>
            </a:r>
            <a:r>
              <a:rPr lang="vi-VN" sz="2800" b="1" smtClean="0"/>
              <a:t>ư</a:t>
            </a:r>
            <a:r>
              <a:rPr lang="en-US" sz="2800" b="1" smtClean="0"/>
              <a:t>ời xung quanh khi </a:t>
            </a:r>
            <a:r>
              <a:rPr lang="vi-VN" sz="2800" b="1" smtClean="0"/>
              <a:t>đ</a:t>
            </a:r>
            <a:r>
              <a:rPr lang="en-US" sz="2800" b="1" smtClean="0"/>
              <a:t>ến UBND xã (ph</a:t>
            </a:r>
            <a:r>
              <a:rPr lang="vi-VN" sz="2800" b="1" smtClean="0"/>
              <a:t>ư</a:t>
            </a:r>
            <a:r>
              <a:rPr lang="en-US" sz="2800" b="1" smtClean="0"/>
              <a:t>ờng).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g - Tuân theo sự h</a:t>
            </a:r>
            <a:r>
              <a:rPr lang="vi-VN" sz="2800" b="1" smtClean="0"/>
              <a:t>ư</a:t>
            </a:r>
            <a:r>
              <a:rPr lang="en-US" sz="2800" b="1" smtClean="0"/>
              <a:t>ớng dẫn trình tự thực hiện công việc.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4FFB4"/>
            </a:gs>
            <a:gs pos="100000">
              <a:srgbClr val="99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3300"/>
                </a:solidFill>
              </a:rPr>
              <a:t>BÀI TẬP 3- TRÒ CH</a:t>
            </a:r>
            <a:r>
              <a:rPr lang="vi-VN" sz="3200" b="1" smtClean="0">
                <a:solidFill>
                  <a:srgbClr val="FF3300"/>
                </a:solidFill>
              </a:rPr>
              <a:t>Ơ</a:t>
            </a:r>
            <a:r>
              <a:rPr lang="en-US" sz="3200" b="1" smtClean="0">
                <a:solidFill>
                  <a:srgbClr val="FF3300"/>
                </a:solidFill>
              </a:rPr>
              <a:t>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800" b="1" smtClean="0">
                <a:solidFill>
                  <a:srgbClr val="FF0000"/>
                </a:solidFill>
              </a:rPr>
              <a:t>Tên trò ch</a:t>
            </a:r>
            <a:r>
              <a:rPr lang="vi-VN" sz="2800" b="1" smtClean="0">
                <a:solidFill>
                  <a:srgbClr val="FF0000"/>
                </a:solidFill>
              </a:rPr>
              <a:t>ơ</a:t>
            </a:r>
            <a:r>
              <a:rPr lang="en-US" sz="2800" b="1" smtClean="0">
                <a:solidFill>
                  <a:srgbClr val="FF0000"/>
                </a:solidFill>
              </a:rPr>
              <a:t>i:</a:t>
            </a:r>
            <a:r>
              <a:rPr lang="en-US" sz="2800" b="1" smtClean="0"/>
              <a:t> </a:t>
            </a:r>
            <a:r>
              <a:rPr lang="en-US" sz="2400" b="1" smtClean="0">
                <a:solidFill>
                  <a:srgbClr val="0000CC"/>
                </a:solidFill>
              </a:rPr>
              <a:t>AI LÀ NG</a:t>
            </a:r>
            <a:r>
              <a:rPr lang="vi-VN" sz="2400" b="1" smtClean="0">
                <a:solidFill>
                  <a:srgbClr val="0000CC"/>
                </a:solidFill>
              </a:rPr>
              <a:t>Ư</a:t>
            </a:r>
            <a:r>
              <a:rPr lang="en-US" sz="2400" b="1" smtClean="0">
                <a:solidFill>
                  <a:srgbClr val="0000CC"/>
                </a:solidFill>
              </a:rPr>
              <a:t>ỜI CÔNG DÂN MẪU MỰC?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b="1" smtClean="0">
                <a:solidFill>
                  <a:srgbClr val="FF0000"/>
                </a:solidFill>
              </a:rPr>
              <a:t>Nội dung ch</a:t>
            </a:r>
            <a:r>
              <a:rPr lang="vi-VN" sz="2800" b="1" smtClean="0">
                <a:solidFill>
                  <a:srgbClr val="FF0000"/>
                </a:solidFill>
              </a:rPr>
              <a:t>ơ</a:t>
            </a:r>
            <a:r>
              <a:rPr lang="en-US" sz="2800" b="1" smtClean="0">
                <a:solidFill>
                  <a:srgbClr val="FF0000"/>
                </a:solidFill>
              </a:rPr>
              <a:t>i:</a:t>
            </a:r>
            <a:r>
              <a:rPr lang="en-US" sz="2800" b="1" smtClean="0"/>
              <a:t> Tìm câu trả lời </a:t>
            </a:r>
            <a:r>
              <a:rPr lang="vi-VN" sz="2800" b="1" smtClean="0"/>
              <a:t>đ</a:t>
            </a:r>
            <a:r>
              <a:rPr lang="en-US" sz="2800" b="1" smtClean="0"/>
              <a:t>úng cho những hành vi, việc làm khi </a:t>
            </a:r>
            <a:r>
              <a:rPr lang="vi-VN" sz="2800" b="1" smtClean="0"/>
              <a:t>đ</a:t>
            </a:r>
            <a:r>
              <a:rPr lang="en-US" sz="2800" b="1" smtClean="0"/>
              <a:t>ến UBND xã (ph</a:t>
            </a:r>
            <a:r>
              <a:rPr lang="vi-VN" sz="2800" b="1" smtClean="0"/>
              <a:t>ư</a:t>
            </a:r>
            <a:r>
              <a:rPr lang="en-US" sz="2800" b="1" smtClean="0"/>
              <a:t>ờng).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 b="1" smtClean="0">
                <a:solidFill>
                  <a:srgbClr val="FF0000"/>
                </a:solidFill>
              </a:rPr>
              <a:t>Luật ch</a:t>
            </a:r>
            <a:r>
              <a:rPr lang="vi-VN" sz="2800" b="1" smtClean="0">
                <a:solidFill>
                  <a:srgbClr val="FF0000"/>
                </a:solidFill>
              </a:rPr>
              <a:t>ơ</a:t>
            </a:r>
            <a:r>
              <a:rPr lang="en-US" sz="2800" b="1" smtClean="0">
                <a:solidFill>
                  <a:srgbClr val="FF0000"/>
                </a:solidFill>
              </a:rPr>
              <a:t>i:</a:t>
            </a:r>
            <a:r>
              <a:rPr lang="en-US" sz="2800" b="1" smtClean="0"/>
              <a:t> Cả lớp lần l</a:t>
            </a:r>
            <a:r>
              <a:rPr lang="vi-VN" sz="2800" b="1" smtClean="0"/>
              <a:t>ư</a:t>
            </a:r>
            <a:r>
              <a:rPr lang="en-US" sz="2800" b="1" smtClean="0"/>
              <a:t>ợt lựa chọn các bông hoa theo cá nhân. Trong mỗi bông hoa xuất hiện một hành vi, việc làm. Dứt câu hỏi, bạn nào gi</a:t>
            </a:r>
            <a:r>
              <a:rPr lang="vi-VN" sz="2800" b="1" smtClean="0"/>
              <a:t>ơ</a:t>
            </a:r>
            <a:r>
              <a:rPr lang="en-US" sz="2800" b="1" smtClean="0"/>
              <a:t> tay nhanh sẽ giành </a:t>
            </a:r>
            <a:r>
              <a:rPr lang="vi-VN" sz="2800" b="1" smtClean="0"/>
              <a:t>đư</a:t>
            </a:r>
            <a:r>
              <a:rPr lang="en-US" sz="2800" b="1" smtClean="0"/>
              <a:t>ợc quyền trả lời. Nếu </a:t>
            </a:r>
            <a:r>
              <a:rPr lang="vi-VN" sz="2800" b="1" smtClean="0"/>
              <a:t>đ</a:t>
            </a:r>
            <a:r>
              <a:rPr lang="en-US" sz="2800" b="1" smtClean="0"/>
              <a:t>úng sẽ </a:t>
            </a:r>
            <a:r>
              <a:rPr lang="vi-VN" sz="2800" b="1" smtClean="0"/>
              <a:t>đư</a:t>
            </a:r>
            <a:r>
              <a:rPr lang="en-US" sz="2800" b="1" smtClean="0"/>
              <a:t>ợc th</a:t>
            </a:r>
            <a:r>
              <a:rPr lang="vi-VN" sz="2800" b="1" smtClean="0"/>
              <a:t>ư</a:t>
            </a:r>
            <a:r>
              <a:rPr lang="en-US" sz="2800" b="1" smtClean="0"/>
              <a:t>ởng một bông hoa.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7772400" cy="9906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rgbClr val="FF3300"/>
                </a:solidFill>
              </a:rPr>
              <a:t>Mời các bạn hái hoa!</a:t>
            </a:r>
            <a:endParaRPr lang="en-US" sz="4800" b="1" smtClean="0">
              <a:solidFill>
                <a:srgbClr val="0000CC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ltGray">
          <a:xfrm>
            <a:off x="1295400" y="3429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ltGray">
          <a:xfrm>
            <a:off x="3048000" y="34290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/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ltGray">
          <a:xfrm>
            <a:off x="5013325" y="3581400"/>
            <a:ext cx="108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ltGray">
          <a:xfrm>
            <a:off x="7527925" y="3546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2400"/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ltGray">
          <a:xfrm>
            <a:off x="1676400" y="3505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/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ltGray">
          <a:xfrm>
            <a:off x="4327525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n-US" sz="2400"/>
          </a:p>
        </p:txBody>
      </p:sp>
      <p:sp>
        <p:nvSpPr>
          <p:cNvPr id="15369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ltGray">
          <a:xfrm>
            <a:off x="1524000" y="3200400"/>
            <a:ext cx="914400" cy="685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5370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ltGray">
          <a:xfrm>
            <a:off x="1600200" y="1524000"/>
            <a:ext cx="914400" cy="685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ltGray">
          <a:xfrm>
            <a:off x="6689725" y="3622675"/>
            <a:ext cx="18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15372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ltGray">
          <a:xfrm>
            <a:off x="1524000" y="4953000"/>
            <a:ext cx="914400" cy="685800"/>
          </a:xfrm>
          <a:prstGeom prst="actionButtonBlank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5373" name="AutoShape 14">
            <a:hlinkClick r:id="rId5" action="ppaction://hlinksldjump" highlightClick="1"/>
          </p:cNvPr>
          <p:cNvSpPr>
            <a:spLocks noChangeArrowheads="1"/>
          </p:cNvSpPr>
          <p:nvPr/>
        </p:nvSpPr>
        <p:spPr bwMode="ltGray">
          <a:xfrm>
            <a:off x="6172200" y="1600200"/>
            <a:ext cx="914400" cy="609600"/>
          </a:xfrm>
          <a:prstGeom prst="actionButtonBlank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15374" name="AutoShape 25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72200" y="3200400"/>
            <a:ext cx="990600" cy="6096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AutoShape 28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72200" y="4953000"/>
            <a:ext cx="990600" cy="6858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ext Box 31"/>
          <p:cNvSpPr txBox="1">
            <a:spLocks noChangeArrowheads="1"/>
          </p:cNvSpPr>
          <p:nvPr/>
        </p:nvSpPr>
        <p:spPr bwMode="auto">
          <a:xfrm>
            <a:off x="2819400" y="1752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377" name="Text Box 32"/>
          <p:cNvSpPr txBox="1">
            <a:spLocks noChangeArrowheads="1"/>
          </p:cNvSpPr>
          <p:nvPr/>
        </p:nvSpPr>
        <p:spPr bwMode="auto">
          <a:xfrm>
            <a:off x="2819400" y="3352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378" name="Text Box 33"/>
          <p:cNvSpPr txBox="1">
            <a:spLocks noChangeArrowheads="1"/>
          </p:cNvSpPr>
          <p:nvPr/>
        </p:nvSpPr>
        <p:spPr bwMode="auto">
          <a:xfrm>
            <a:off x="2819400" y="4876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379" name="Text Box 34"/>
          <p:cNvSpPr txBox="1">
            <a:spLocks noChangeArrowheads="1"/>
          </p:cNvSpPr>
          <p:nvPr/>
        </p:nvSpPr>
        <p:spPr bwMode="auto">
          <a:xfrm>
            <a:off x="7620000" y="1524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380" name="Text Box 35"/>
          <p:cNvSpPr txBox="1">
            <a:spLocks noChangeArrowheads="1"/>
          </p:cNvSpPr>
          <p:nvPr/>
        </p:nvSpPr>
        <p:spPr bwMode="auto">
          <a:xfrm>
            <a:off x="7620000" y="3276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5381" name="Text Box 36"/>
          <p:cNvSpPr txBox="1">
            <a:spLocks noChangeArrowheads="1"/>
          </p:cNvSpPr>
          <p:nvPr/>
        </p:nvSpPr>
        <p:spPr bwMode="auto">
          <a:xfrm>
            <a:off x="7620000" y="4876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5382" name="Text Box 38"/>
          <p:cNvSpPr txBox="1">
            <a:spLocks noChangeArrowheads="1"/>
          </p:cNvSpPr>
          <p:nvPr/>
        </p:nvSpPr>
        <p:spPr bwMode="auto">
          <a:xfrm>
            <a:off x="1600200" y="3352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Next</a:t>
            </a:r>
          </a:p>
        </p:txBody>
      </p:sp>
      <p:pic>
        <p:nvPicPr>
          <p:cNvPr id="14375" name="Picture 39" descr="images[3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19200" y="2895600"/>
            <a:ext cx="16002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4" name="Text Box 40"/>
          <p:cNvSpPr txBox="1">
            <a:spLocks noChangeArrowheads="1"/>
          </p:cNvSpPr>
          <p:nvPr/>
        </p:nvSpPr>
        <p:spPr bwMode="auto">
          <a:xfrm>
            <a:off x="1676400" y="1676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Next</a:t>
            </a:r>
          </a:p>
        </p:txBody>
      </p:sp>
      <p:sp>
        <p:nvSpPr>
          <p:cNvPr id="15385" name="Text Box 41"/>
          <p:cNvSpPr txBox="1">
            <a:spLocks noChangeArrowheads="1"/>
          </p:cNvSpPr>
          <p:nvPr/>
        </p:nvSpPr>
        <p:spPr bwMode="auto">
          <a:xfrm>
            <a:off x="6324600" y="32766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Next</a:t>
            </a:r>
          </a:p>
        </p:txBody>
      </p:sp>
      <p:sp>
        <p:nvSpPr>
          <p:cNvPr id="15386" name="Text Box 42"/>
          <p:cNvSpPr txBox="1">
            <a:spLocks noChangeArrowheads="1"/>
          </p:cNvSpPr>
          <p:nvPr/>
        </p:nvSpPr>
        <p:spPr bwMode="auto">
          <a:xfrm>
            <a:off x="6324600" y="5105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Next</a:t>
            </a:r>
          </a:p>
        </p:txBody>
      </p:sp>
      <p:sp>
        <p:nvSpPr>
          <p:cNvPr id="15387" name="Text Box 43"/>
          <p:cNvSpPr txBox="1">
            <a:spLocks noChangeArrowheads="1"/>
          </p:cNvSpPr>
          <p:nvPr/>
        </p:nvSpPr>
        <p:spPr bwMode="auto">
          <a:xfrm>
            <a:off x="1676400" y="5029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Next</a:t>
            </a:r>
          </a:p>
        </p:txBody>
      </p:sp>
      <p:sp>
        <p:nvSpPr>
          <p:cNvPr id="15388" name="Text Box 44"/>
          <p:cNvSpPr txBox="1">
            <a:spLocks noChangeArrowheads="1"/>
          </p:cNvSpPr>
          <p:nvPr/>
        </p:nvSpPr>
        <p:spPr bwMode="auto">
          <a:xfrm>
            <a:off x="6248400" y="16764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</a:rPr>
              <a:t>Next</a:t>
            </a:r>
          </a:p>
        </p:txBody>
      </p:sp>
      <p:pic>
        <p:nvPicPr>
          <p:cNvPr id="14381" name="Picture 45" descr="images[2]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3000" y="12192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2" name="Picture 46" descr="images[6]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19200" y="4343400"/>
            <a:ext cx="160020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3" name="Picture 47" descr="images[10]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791200" y="1143000"/>
            <a:ext cx="17526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4" name="Picture 48" descr="images[38]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791200" y="2743200"/>
            <a:ext cx="17526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5" name="Picture 49" descr="images[37]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791200" y="43434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7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3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3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3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43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3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85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CB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3300"/>
                </a:solidFill>
              </a:rPr>
              <a:t>Để tôn trọng UBND xã (ph</a:t>
            </a:r>
            <a:r>
              <a:rPr lang="vi-VN" sz="3600" b="1" smtClean="0">
                <a:solidFill>
                  <a:srgbClr val="FF3300"/>
                </a:solidFill>
              </a:rPr>
              <a:t>ư</a:t>
            </a:r>
            <a:r>
              <a:rPr lang="en-US" sz="3600" b="1" smtClean="0">
                <a:solidFill>
                  <a:srgbClr val="FF3300"/>
                </a:solidFill>
              </a:rPr>
              <a:t>ờng), chúng ta phải làm gì?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4191000" cy="3810000"/>
          </a:xfrm>
          <a:ln w="28575">
            <a:solidFill>
              <a:srgbClr val="0000CC"/>
            </a:solidFill>
          </a:ln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Hành vi phù hợp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  </a:t>
            </a:r>
            <a:r>
              <a:rPr lang="en-US" sz="2000" b="1" smtClean="0">
                <a:solidFill>
                  <a:srgbClr val="FF0000"/>
                </a:solidFill>
              </a:rPr>
              <a:t>b</a:t>
            </a:r>
            <a:r>
              <a:rPr lang="en-US" sz="2000" b="1" smtClean="0"/>
              <a:t> -  Chào hỏi khi gặp các bác cán bộ UNND xã(ph</a:t>
            </a:r>
            <a:r>
              <a:rPr lang="vi-VN" sz="2000" b="1" smtClean="0"/>
              <a:t>ư</a:t>
            </a:r>
            <a:r>
              <a:rPr lang="en-US" sz="2000" b="1" smtClean="0"/>
              <a:t>ờng).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                                                          </a:t>
            </a:r>
            <a:r>
              <a:rPr lang="en-US" sz="2000" b="1" smtClean="0">
                <a:solidFill>
                  <a:srgbClr val="FF0000"/>
                </a:solidFill>
              </a:rPr>
              <a:t>c</a:t>
            </a:r>
            <a:r>
              <a:rPr lang="en-US" sz="2000" b="1" smtClean="0"/>
              <a:t> - Xếp thứ tự chờ giải quyết công việc.                                                 </a:t>
            </a:r>
            <a:r>
              <a:rPr lang="en-US" sz="2000" b="1" smtClean="0">
                <a:solidFill>
                  <a:srgbClr val="FF0000"/>
                </a:solidFill>
              </a:rPr>
              <a:t>e</a:t>
            </a:r>
            <a:r>
              <a:rPr lang="en-US" sz="2000" b="1" smtClean="0"/>
              <a:t> - Giữ trật tự, tôn trọng mọi ng</a:t>
            </a:r>
            <a:r>
              <a:rPr lang="vi-VN" sz="2000" b="1" smtClean="0"/>
              <a:t>ư</a:t>
            </a:r>
            <a:r>
              <a:rPr lang="en-US" sz="2000" b="1" smtClean="0"/>
              <a:t>ời xung quanh khi </a:t>
            </a:r>
            <a:r>
              <a:rPr lang="vi-VN" sz="2000" b="1" smtClean="0"/>
              <a:t>đ</a:t>
            </a:r>
            <a:r>
              <a:rPr lang="en-US" sz="2000" b="1" smtClean="0"/>
              <a:t>ến UBND xã (ph</a:t>
            </a:r>
            <a:r>
              <a:rPr lang="vi-VN" sz="2000" b="1" smtClean="0"/>
              <a:t>ư</a:t>
            </a:r>
            <a:r>
              <a:rPr lang="en-US" sz="2000" b="1" smtClean="0"/>
              <a:t>ờng).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  </a:t>
            </a:r>
            <a:r>
              <a:rPr lang="en-US" sz="2000" b="1" smtClean="0">
                <a:solidFill>
                  <a:srgbClr val="FF0000"/>
                </a:solidFill>
              </a:rPr>
              <a:t>g</a:t>
            </a:r>
            <a:r>
              <a:rPr lang="en-US" sz="2000" b="1" smtClean="0"/>
              <a:t>- Tuân theo sự h</a:t>
            </a:r>
            <a:r>
              <a:rPr lang="vi-VN" sz="2000" b="1" smtClean="0"/>
              <a:t>ư</a:t>
            </a:r>
            <a:r>
              <a:rPr lang="en-US" sz="2000" b="1" smtClean="0"/>
              <a:t>ớng dẫn trình tự thực hiện công việc.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   </a:t>
            </a:r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4648200" y="1981200"/>
            <a:ext cx="4191000" cy="3810000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400" b="1" u="sng">
                <a:solidFill>
                  <a:srgbClr val="FF0000"/>
                </a:solidFill>
              </a:rPr>
              <a:t>Hành vi không phù hợp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a</a:t>
            </a:r>
            <a:r>
              <a:rPr lang="en-US" sz="2000" b="1"/>
              <a:t> - Nói chuyện to trong giờ làm việc.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/>
              <a:t>                                                                                        </a:t>
            </a:r>
          </a:p>
          <a:p>
            <a:pPr marL="342900" indent="-342900">
              <a:spcBef>
                <a:spcPct val="20000"/>
              </a:spcBef>
            </a:pPr>
            <a:endParaRPr lang="en-US" sz="2000" b="1"/>
          </a:p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</a:rPr>
              <a:t>d</a:t>
            </a:r>
            <a:r>
              <a:rPr lang="en-US" sz="2000" b="1"/>
              <a:t>- Đòi hỏi giải quyết công việc ngay lập tức.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6" name="Phim phan ket da xu ly.wm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32" fill="hold"/>
                                        <p:tgtEl>
                                          <p:spTgt spid="634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349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3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349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49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oa su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021013"/>
            <a:ext cx="4343400" cy="322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cloud &amp; sky 2"/>
          <p:cNvPicPr>
            <a:picLocks noChangeAspect="1" noChangeArrowheads="1"/>
          </p:cNvPicPr>
          <p:nvPr/>
        </p:nvPicPr>
        <p:blipFill>
          <a:blip r:embed="rId4">
            <a:lum bright="18000"/>
          </a:blip>
          <a:srcRect/>
          <a:stretch>
            <a:fillRect/>
          </a:stretch>
        </p:blipFill>
        <p:spPr bwMode="auto">
          <a:xfrm>
            <a:off x="4191000" y="28575"/>
            <a:ext cx="5029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 descr="clouds"/>
          <p:cNvPicPr>
            <a:picLocks noChangeAspect="1" noChangeArrowheads="1"/>
          </p:cNvPicPr>
          <p:nvPr/>
        </p:nvPicPr>
        <p:blipFill>
          <a:blip r:embed="rId5">
            <a:lum bright="6000"/>
          </a:blip>
          <a:srcRect/>
          <a:stretch>
            <a:fillRect/>
          </a:stretch>
        </p:blipFill>
        <p:spPr bwMode="auto">
          <a:xfrm>
            <a:off x="3505200" y="0"/>
            <a:ext cx="29718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15200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4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365625"/>
            <a:ext cx="25939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Rectangle 9"/>
          <p:cNvSpPr>
            <a:spLocks noChangeArrowheads="1"/>
          </p:cNvSpPr>
          <p:nvPr/>
        </p:nvSpPr>
        <p:spPr bwMode="auto">
          <a:xfrm>
            <a:off x="0" y="5029200"/>
            <a:ext cx="9144000" cy="1828800"/>
          </a:xfrm>
          <a:prstGeom prst="rect">
            <a:avLst/>
          </a:prstGeom>
          <a:gradFill rotWithShape="1">
            <a:gsLst>
              <a:gs pos="0">
                <a:srgbClr val="765E2F">
                  <a:alpha val="0"/>
                </a:srgbClr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uk-UA"/>
          </a:p>
        </p:txBody>
      </p:sp>
      <p:pic>
        <p:nvPicPr>
          <p:cNvPr id="18440" name="Picture 10" descr="fake bird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91400" y="533400"/>
            <a:ext cx="4572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7" name="WordArt 13"/>
          <p:cNvSpPr>
            <a:spLocks noChangeArrowheads="1" noChangeShapeType="1" noTextEdit="1"/>
          </p:cNvSpPr>
          <p:nvPr/>
        </p:nvSpPr>
        <p:spPr bwMode="auto">
          <a:xfrm>
            <a:off x="990600" y="2819400"/>
            <a:ext cx="7315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Arial"/>
                <a:cs typeface="Arial"/>
              </a:rPr>
              <a:t>Các thầy cô giáo </a:t>
            </a:r>
          </a:p>
          <a:p>
            <a:pPr algn="ctr"/>
            <a:r>
              <a:rPr lang="en-US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Arial"/>
                <a:cs typeface="Arial"/>
              </a:rPr>
              <a:t>và  các em học sinh!</a:t>
            </a:r>
          </a:p>
        </p:txBody>
      </p:sp>
      <p:sp>
        <p:nvSpPr>
          <p:cNvPr id="52238" name="WordArt 14"/>
          <p:cNvSpPr>
            <a:spLocks noChangeArrowheads="1" noChangeShapeType="1" noTextEdit="1"/>
          </p:cNvSpPr>
          <p:nvPr/>
        </p:nvSpPr>
        <p:spPr bwMode="auto">
          <a:xfrm>
            <a:off x="1676400" y="990600"/>
            <a:ext cx="5867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>
                        <a:alpha val="39999"/>
                      </a:srgbClr>
                    </a:gs>
                    <a:gs pos="15000">
                      <a:srgbClr val="66008F">
                        <a:alpha val="58000"/>
                      </a:srgbClr>
                    </a:gs>
                    <a:gs pos="32499">
                      <a:srgbClr val="BA0066">
                        <a:alpha val="78999"/>
                      </a:srgbClr>
                    </a:gs>
                    <a:gs pos="45000">
                      <a:srgbClr val="FF0000">
                        <a:alpha val="93999"/>
                      </a:srgbClr>
                    </a:gs>
                    <a:gs pos="50000">
                      <a:srgbClr val="FF8200"/>
                    </a:gs>
                    <a:gs pos="55001">
                      <a:srgbClr val="FF0000">
                        <a:alpha val="93999"/>
                      </a:srgbClr>
                    </a:gs>
                    <a:gs pos="67501">
                      <a:srgbClr val="BA0066">
                        <a:alpha val="78999"/>
                      </a:srgbClr>
                    </a:gs>
                    <a:gs pos="85000">
                      <a:srgbClr val="66008F">
                        <a:alpha val="58000"/>
                      </a:srgbClr>
                    </a:gs>
                    <a:gs pos="100000">
                      <a:srgbClr val="000082">
                        <a:alpha val="39999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chemeClr val="tx1"/>
                  </a:outerShdw>
                </a:effectLst>
                <a:latin typeface="Arial"/>
              </a:rPr>
              <a:t>XIN CHÂN THÀNH CẢM </a:t>
            </a:r>
            <a:r>
              <a:rPr lang="vi-VN" sz="3600" b="1" kern="1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>
                        <a:alpha val="39999"/>
                      </a:srgbClr>
                    </a:gs>
                    <a:gs pos="15000">
                      <a:srgbClr val="66008F">
                        <a:alpha val="58000"/>
                      </a:srgbClr>
                    </a:gs>
                    <a:gs pos="32499">
                      <a:srgbClr val="BA0066">
                        <a:alpha val="78999"/>
                      </a:srgbClr>
                    </a:gs>
                    <a:gs pos="45000">
                      <a:srgbClr val="FF0000">
                        <a:alpha val="93999"/>
                      </a:srgbClr>
                    </a:gs>
                    <a:gs pos="50000">
                      <a:srgbClr val="FF8200"/>
                    </a:gs>
                    <a:gs pos="55001">
                      <a:srgbClr val="FF0000">
                        <a:alpha val="93999"/>
                      </a:srgbClr>
                    </a:gs>
                    <a:gs pos="67501">
                      <a:srgbClr val="BA0066">
                        <a:alpha val="78999"/>
                      </a:srgbClr>
                    </a:gs>
                    <a:gs pos="85000">
                      <a:srgbClr val="66008F">
                        <a:alpha val="58000"/>
                      </a:srgbClr>
                    </a:gs>
                    <a:gs pos="100000">
                      <a:srgbClr val="000082">
                        <a:alpha val="39999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chemeClr val="tx1"/>
                  </a:outerShdw>
                </a:effectLst>
                <a:latin typeface="Arial"/>
              </a:rPr>
              <a:t>Ơ</a:t>
            </a:r>
            <a:r>
              <a:rPr lang="en-US" sz="3600" b="1" kern="1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>
                        <a:alpha val="39999"/>
                      </a:srgbClr>
                    </a:gs>
                    <a:gs pos="15000">
                      <a:srgbClr val="66008F">
                        <a:alpha val="58000"/>
                      </a:srgbClr>
                    </a:gs>
                    <a:gs pos="32499">
                      <a:srgbClr val="BA0066">
                        <a:alpha val="78999"/>
                      </a:srgbClr>
                    </a:gs>
                    <a:gs pos="45000">
                      <a:srgbClr val="FF0000">
                        <a:alpha val="93999"/>
                      </a:srgbClr>
                    </a:gs>
                    <a:gs pos="50000">
                      <a:srgbClr val="FF8200"/>
                    </a:gs>
                    <a:gs pos="55001">
                      <a:srgbClr val="FF0000">
                        <a:alpha val="93999"/>
                      </a:srgbClr>
                    </a:gs>
                    <a:gs pos="67501">
                      <a:srgbClr val="BA0066">
                        <a:alpha val="78999"/>
                      </a:srgbClr>
                    </a:gs>
                    <a:gs pos="85000">
                      <a:srgbClr val="66008F">
                        <a:alpha val="58000"/>
                      </a:srgbClr>
                    </a:gs>
                    <a:gs pos="100000">
                      <a:srgbClr val="000082">
                        <a:alpha val="39999"/>
                      </a:srgbClr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chemeClr val="tx1"/>
                  </a:outerShdw>
                </a:effectLst>
                <a:latin typeface="Arial"/>
              </a:rPr>
              <a:t>N!</a:t>
            </a:r>
          </a:p>
        </p:txBody>
      </p:sp>
      <p:pic>
        <p:nvPicPr>
          <p:cNvPr id="52240" name="DiHoc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1143000" y="510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22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40"/>
                </p:tgtEl>
              </p:cMediaNode>
            </p:audio>
          </p:childTnLst>
        </p:cTn>
      </p:par>
    </p:tnLst>
    <p:bldLst>
      <p:bldP spid="522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0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657600" y="4495800"/>
            <a:ext cx="1447800" cy="376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Þkjbbjk</a:t>
            </a:r>
          </a:p>
        </p:txBody>
      </p:sp>
      <p:sp>
        <p:nvSpPr>
          <p:cNvPr id="19459" name="AutoShape 5"/>
          <p:cNvSpPr>
            <a:spLocks noChangeArrowheads="1"/>
          </p:cNvSpPr>
          <p:nvPr/>
        </p:nvSpPr>
        <p:spPr bwMode="auto">
          <a:xfrm>
            <a:off x="3276600" y="3505200"/>
            <a:ext cx="2133600" cy="1828800"/>
          </a:xfrm>
          <a:prstGeom prst="smileyFace">
            <a:avLst>
              <a:gd name="adj" fmla="val 4653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248400"/>
            <a:ext cx="914400" cy="6096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228600" y="1143000"/>
            <a:ext cx="8686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CC"/>
                </a:solidFill>
              </a:rPr>
              <a:t>a – Nói chuyện to trong phòng làm việc của UBND xã (ph</a:t>
            </a:r>
            <a:r>
              <a:rPr lang="vi-VN" sz="4000" b="1">
                <a:solidFill>
                  <a:srgbClr val="0000CC"/>
                </a:solidFill>
              </a:rPr>
              <a:t>ư</a:t>
            </a:r>
            <a:r>
              <a:rPr lang="en-US" sz="4000" b="1">
                <a:solidFill>
                  <a:srgbClr val="0000CC"/>
                </a:solidFill>
              </a:rPr>
              <a:t>ờng).</a:t>
            </a: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3429000" y="42672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  </a:t>
            </a:r>
            <a:r>
              <a:rPr lang="en-US" b="1">
                <a:solidFill>
                  <a:srgbClr val="FFFF00"/>
                </a:solidFill>
              </a:rPr>
              <a:t>Không phù hợp</a:t>
            </a:r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3048000" y="3429000"/>
            <a:ext cx="2514600" cy="2209800"/>
          </a:xfrm>
          <a:prstGeom prst="bevel">
            <a:avLst>
              <a:gd name="adj" fmla="val 1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5371" name="Picture 11" descr="1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3810000"/>
            <a:ext cx="868363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0"/>
                  </p:tgtEl>
                </p:cond>
              </p:nextCondLst>
            </p:seq>
          </p:childTnLst>
        </p:cTn>
      </p:par>
    </p:tnLst>
    <p:bldLst>
      <p:bldP spid="1537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0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CC"/>
                </a:solidFill>
              </a:rPr>
              <a:t>B- Chào hỏi khi gặp các bác cán bộ UBND xã (ph</a:t>
            </a:r>
            <a:r>
              <a:rPr lang="vi-VN" sz="3600" b="1" smtClean="0">
                <a:solidFill>
                  <a:srgbClr val="0000CC"/>
                </a:solidFill>
              </a:rPr>
              <a:t>ư</a:t>
            </a:r>
            <a:r>
              <a:rPr lang="en-US" sz="3600" b="1" smtClean="0">
                <a:solidFill>
                  <a:srgbClr val="0000CC"/>
                </a:solidFill>
              </a:rPr>
              <a:t>ờng).</a:t>
            </a:r>
          </a:p>
        </p:txBody>
      </p:sp>
      <p:sp>
        <p:nvSpPr>
          <p:cNvPr id="20483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609600" cy="6096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4" name="Picture 10" descr="images[3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3276600"/>
            <a:ext cx="2286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3505200" y="4953000"/>
            <a:ext cx="2057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         Phù hợp</a:t>
            </a:r>
          </a:p>
        </p:txBody>
      </p:sp>
      <p:sp>
        <p:nvSpPr>
          <p:cNvPr id="20486" name="AutoShape 14"/>
          <p:cNvSpPr>
            <a:spLocks noChangeArrowheads="1"/>
          </p:cNvSpPr>
          <p:nvPr/>
        </p:nvSpPr>
        <p:spPr bwMode="auto">
          <a:xfrm>
            <a:off x="4038600" y="3200400"/>
            <a:ext cx="914400" cy="7620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2971800" y="3200400"/>
            <a:ext cx="2514600" cy="22098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6400" name="Picture 16" descr="13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3581400"/>
            <a:ext cx="868363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9"/>
                  </p:tgtEl>
                </p:cond>
              </p:nextCondLst>
            </p:seq>
          </p:childTnLst>
        </p:cTn>
      </p:par>
    </p:tnLst>
    <p:bldLst>
      <p:bldP spid="163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1" name="bien tap phim mo bai moi.wmv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609600"/>
            <a:ext cx="7620000" cy="5715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863" fill="hold"/>
                                        <p:tgtEl>
                                          <p:spTgt spid="716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69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16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16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9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0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9" descr="images[6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200400"/>
            <a:ext cx="2209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10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CC"/>
                </a:solidFill>
              </a:rPr>
              <a:t>C- Xếp thứ tự chờ giải quyết </a:t>
            </a:r>
            <a:br>
              <a:rPr lang="en-US" sz="4000" b="1" smtClean="0">
                <a:solidFill>
                  <a:srgbClr val="0000CC"/>
                </a:solidFill>
              </a:rPr>
            </a:br>
            <a:r>
              <a:rPr lang="en-US" sz="4000" b="1" smtClean="0">
                <a:solidFill>
                  <a:srgbClr val="0000CC"/>
                </a:solidFill>
              </a:rPr>
              <a:t>công việc.</a:t>
            </a:r>
          </a:p>
        </p:txBody>
      </p:sp>
      <p:sp>
        <p:nvSpPr>
          <p:cNvPr id="21508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924800" y="6248400"/>
            <a:ext cx="1219200" cy="6096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Text Box 12"/>
          <p:cNvSpPr txBox="1">
            <a:spLocks noChangeArrowheads="1"/>
          </p:cNvSpPr>
          <p:nvPr/>
        </p:nvSpPr>
        <p:spPr bwMode="auto">
          <a:xfrm>
            <a:off x="3505200" y="4876800"/>
            <a:ext cx="2209800" cy="4572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        </a:t>
            </a:r>
            <a:r>
              <a:rPr lang="en-US" sz="2400" b="1">
                <a:solidFill>
                  <a:srgbClr val="0000CC"/>
                </a:solidFill>
              </a:rPr>
              <a:t>Phù hợp</a:t>
            </a:r>
          </a:p>
        </p:txBody>
      </p:sp>
      <p:sp>
        <p:nvSpPr>
          <p:cNvPr id="21510" name="AutoShape 13"/>
          <p:cNvSpPr>
            <a:spLocks noChangeArrowheads="1"/>
          </p:cNvSpPr>
          <p:nvPr/>
        </p:nvSpPr>
        <p:spPr bwMode="auto">
          <a:xfrm>
            <a:off x="3505200" y="48768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3276600" y="3200400"/>
            <a:ext cx="2514600" cy="2209800"/>
          </a:xfrm>
          <a:prstGeom prst="bevel">
            <a:avLst>
              <a:gd name="adj" fmla="val 12500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23" name="Picture 15" descr="13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3581400"/>
            <a:ext cx="868363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2"/>
                  </p:tgtEl>
                </p:cond>
              </p:nextCondLst>
            </p:seq>
          </p:childTnLst>
        </p:cTn>
      </p:par>
    </p:tnLst>
    <p:bldLst>
      <p:bldP spid="174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FFCB"/>
            </a:gs>
            <a:gs pos="100000">
              <a:srgbClr val="99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458200" cy="12192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CC"/>
                </a:solidFill>
              </a:rPr>
              <a:t>D- Đòi hỏi giải quyết công việc </a:t>
            </a:r>
            <a:br>
              <a:rPr lang="en-US" sz="3600" b="1" smtClean="0">
                <a:solidFill>
                  <a:srgbClr val="0000CC"/>
                </a:solidFill>
              </a:rPr>
            </a:br>
            <a:r>
              <a:rPr lang="en-US" sz="3600" b="1" smtClean="0">
                <a:solidFill>
                  <a:srgbClr val="0000CC"/>
                </a:solidFill>
              </a:rPr>
              <a:t>ngay lập tức.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3505200" y="3429000"/>
            <a:ext cx="2133600" cy="1828800"/>
          </a:xfrm>
          <a:prstGeom prst="smileyFace">
            <a:avLst>
              <a:gd name="adj" fmla="val 4653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3581400" y="4267200"/>
            <a:ext cx="2057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Không phù hợp</a:t>
            </a:r>
          </a:p>
        </p:txBody>
      </p:sp>
      <p:sp>
        <p:nvSpPr>
          <p:cNvPr id="22533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914400" cy="7620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3276600" y="3352800"/>
            <a:ext cx="2514600" cy="2209800"/>
          </a:xfrm>
          <a:prstGeom prst="bevel">
            <a:avLst>
              <a:gd name="adj" fmla="val 12500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4" name="Picture 12" descr="1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3733800"/>
            <a:ext cx="868363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3"/>
                  </p:tgtEl>
                </p:cond>
              </p:nextCondLst>
            </p:seq>
          </p:childTnLst>
        </p:cTn>
      </p:par>
    </p:tnLst>
    <p:bldLst>
      <p:bldP spid="184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1143000"/>
            <a:ext cx="8991600" cy="1219200"/>
          </a:xfrm>
          <a:noFill/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CC"/>
                </a:solidFill>
              </a:rPr>
              <a:t>e- Giữ trật tự, tôn trọng mọi ng</a:t>
            </a:r>
            <a:r>
              <a:rPr lang="vi-VN" sz="4000" b="1" smtClean="0">
                <a:solidFill>
                  <a:srgbClr val="0000CC"/>
                </a:solidFill>
              </a:rPr>
              <a:t>ư</a:t>
            </a:r>
            <a:r>
              <a:rPr lang="en-US" sz="4000" b="1" smtClean="0">
                <a:solidFill>
                  <a:srgbClr val="0000CC"/>
                </a:solidFill>
              </a:rPr>
              <a:t>ời xung quanh khi </a:t>
            </a:r>
            <a:r>
              <a:rPr lang="vi-VN" sz="4000" b="1" smtClean="0">
                <a:solidFill>
                  <a:srgbClr val="0000CC"/>
                </a:solidFill>
              </a:rPr>
              <a:t>đ</a:t>
            </a:r>
            <a:r>
              <a:rPr lang="en-US" sz="4000" b="1" smtClean="0">
                <a:solidFill>
                  <a:srgbClr val="0000CC"/>
                </a:solidFill>
              </a:rPr>
              <a:t>ến UBND xã (ph</a:t>
            </a:r>
            <a:r>
              <a:rPr lang="vi-VN" sz="4000" b="1" smtClean="0">
                <a:solidFill>
                  <a:srgbClr val="0000CC"/>
                </a:solidFill>
              </a:rPr>
              <a:t>ư</a:t>
            </a:r>
            <a:r>
              <a:rPr lang="en-US" sz="4000" b="1" smtClean="0">
                <a:solidFill>
                  <a:srgbClr val="0000CC"/>
                </a:solidFill>
              </a:rPr>
              <a:t>ờng).</a:t>
            </a:r>
          </a:p>
        </p:txBody>
      </p:sp>
      <p:pic>
        <p:nvPicPr>
          <p:cNvPr id="23555" name="Picture 9" descr="images[38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3352800"/>
            <a:ext cx="2514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6019800"/>
            <a:ext cx="1066800" cy="8382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11"/>
          <p:cNvSpPr txBox="1">
            <a:spLocks noChangeArrowheads="1"/>
          </p:cNvSpPr>
          <p:nvPr/>
        </p:nvSpPr>
        <p:spPr bwMode="auto">
          <a:xfrm>
            <a:off x="3733800" y="4953000"/>
            <a:ext cx="2514600" cy="4667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Phù hợp</a:t>
            </a:r>
          </a:p>
        </p:txBody>
      </p:sp>
      <p:sp>
        <p:nvSpPr>
          <p:cNvPr id="23558" name="AutoShape 12"/>
          <p:cNvSpPr>
            <a:spLocks noChangeArrowheads="1"/>
          </p:cNvSpPr>
          <p:nvPr/>
        </p:nvSpPr>
        <p:spPr bwMode="auto">
          <a:xfrm>
            <a:off x="5486400" y="4953000"/>
            <a:ext cx="6858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>
            <a:off x="3733800" y="3352800"/>
            <a:ext cx="2514600" cy="2209800"/>
          </a:xfrm>
          <a:prstGeom prst="bevel">
            <a:avLst>
              <a:gd name="adj" fmla="val 125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70" name="Picture 14" descr="13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733800"/>
            <a:ext cx="868363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9"/>
                  </p:tgtEl>
                </p:cond>
              </p:nextCondLst>
            </p:seq>
          </p:childTnLst>
        </p:cTn>
      </p:par>
    </p:tnLst>
    <p:bldLst>
      <p:bldP spid="1946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FF"/>
            </a:gs>
            <a:gs pos="100000">
              <a:srgbClr val="FF00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143000"/>
            <a:ext cx="8991600" cy="1219200"/>
          </a:xfrm>
          <a:noFill/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CC"/>
                </a:solidFill>
              </a:rPr>
              <a:t>g – Tuân theo sự h</a:t>
            </a:r>
            <a:r>
              <a:rPr lang="vi-VN" sz="4000" b="1" smtClean="0">
                <a:solidFill>
                  <a:srgbClr val="0000CC"/>
                </a:solidFill>
              </a:rPr>
              <a:t>ư</a:t>
            </a:r>
            <a:r>
              <a:rPr lang="en-US" sz="4000" b="1" smtClean="0">
                <a:solidFill>
                  <a:srgbClr val="0000CC"/>
                </a:solidFill>
              </a:rPr>
              <a:t>ớng dẫn trình tự thực hiện công việc. </a:t>
            </a:r>
          </a:p>
        </p:txBody>
      </p:sp>
      <p:sp>
        <p:nvSpPr>
          <p:cNvPr id="24579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172200"/>
            <a:ext cx="914400" cy="685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4580" name="Picture 18" descr="images[37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276600"/>
            <a:ext cx="2286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19"/>
          <p:cNvSpPr txBox="1">
            <a:spLocks noChangeArrowheads="1"/>
          </p:cNvSpPr>
          <p:nvPr/>
        </p:nvSpPr>
        <p:spPr bwMode="auto">
          <a:xfrm>
            <a:off x="2971800" y="4876800"/>
            <a:ext cx="2286000" cy="4064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66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3300"/>
                </a:solidFill>
              </a:rPr>
              <a:t>           </a:t>
            </a:r>
            <a:r>
              <a:rPr lang="en-US" b="1">
                <a:solidFill>
                  <a:srgbClr val="FFFF00"/>
                </a:solidFill>
              </a:rPr>
              <a:t>Phù hợp</a:t>
            </a:r>
          </a:p>
        </p:txBody>
      </p:sp>
      <p:sp>
        <p:nvSpPr>
          <p:cNvPr id="24582" name="AutoShape 20"/>
          <p:cNvSpPr>
            <a:spLocks noChangeArrowheads="1"/>
          </p:cNvSpPr>
          <p:nvPr/>
        </p:nvSpPr>
        <p:spPr bwMode="auto">
          <a:xfrm>
            <a:off x="3048000" y="4876800"/>
            <a:ext cx="533400" cy="3810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2819400" y="3200400"/>
            <a:ext cx="2667000" cy="2209800"/>
          </a:xfrm>
          <a:prstGeom prst="bevel">
            <a:avLst>
              <a:gd name="adj" fmla="val 1250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42" name="Picture 22" descr="13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3581400"/>
            <a:ext cx="92075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AutoShape 2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6172200"/>
            <a:ext cx="914400" cy="685800"/>
          </a:xfrm>
          <a:prstGeom prst="actionButtonBeginning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1"/>
                  </p:tgtEl>
                </p:cond>
              </p:nextCondLst>
            </p:seq>
          </p:childTnLst>
        </p:cTn>
      </p:par>
    </p:tnLst>
    <p:bldLst>
      <p:bldP spid="307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66"/>
            </a:gs>
            <a:gs pos="100000">
              <a:srgbClr val="D9FF8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905000" y="609600"/>
            <a:ext cx="5410200" cy="1781175"/>
            <a:chOff x="1440" y="576"/>
            <a:chExt cx="3408" cy="1122"/>
          </a:xfrm>
        </p:grpSpPr>
        <p:sp>
          <p:nvSpPr>
            <p:cNvPr id="4102" name="AutoShape 3"/>
            <p:cNvSpPr>
              <a:spLocks noChangeArrowheads="1"/>
            </p:cNvSpPr>
            <p:nvPr/>
          </p:nvSpPr>
          <p:spPr bwMode="auto">
            <a:xfrm>
              <a:off x="1440" y="576"/>
              <a:ext cx="3408" cy="1056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Text Box 4"/>
            <p:cNvSpPr txBox="1">
              <a:spLocks noChangeArrowheads="1"/>
            </p:cNvSpPr>
            <p:nvPr/>
          </p:nvSpPr>
          <p:spPr bwMode="auto">
            <a:xfrm>
              <a:off x="1920" y="864"/>
              <a:ext cx="2688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4000" b="1">
                  <a:solidFill>
                    <a:srgbClr val="FF3300"/>
                  </a:solidFill>
                </a:rPr>
                <a:t>Câu hỏi thảo luận </a:t>
              </a:r>
            </a:p>
          </p:txBody>
        </p:sp>
      </p:grp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609600" y="3200400"/>
            <a:ext cx="8229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2</a:t>
            </a:r>
            <a:r>
              <a:rPr lang="en-US" sz="3200" b="1">
                <a:solidFill>
                  <a:schemeClr val="tx2"/>
                </a:solidFill>
              </a:rPr>
              <a:t>. Ngoài việc cấp giấy khai sinh, UBND xã         (ph</a:t>
            </a:r>
            <a:r>
              <a:rPr lang="vi-VN" sz="3200" b="1">
                <a:solidFill>
                  <a:schemeClr val="tx2"/>
                </a:solidFill>
              </a:rPr>
              <a:t>ư</a:t>
            </a:r>
            <a:r>
              <a:rPr lang="en-US" sz="3200" b="1">
                <a:solidFill>
                  <a:schemeClr val="tx2"/>
                </a:solidFill>
              </a:rPr>
              <a:t>ờng) còn làm những việc gì?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09600" y="2590800"/>
            <a:ext cx="853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1</a:t>
            </a:r>
            <a:r>
              <a:rPr lang="en-US" sz="3200" b="1">
                <a:solidFill>
                  <a:schemeClr val="tx2"/>
                </a:solidFill>
              </a:rPr>
              <a:t>. Bố Nga </a:t>
            </a:r>
            <a:r>
              <a:rPr lang="vi-VN" sz="3200" b="1">
                <a:solidFill>
                  <a:schemeClr val="tx2"/>
                </a:solidFill>
              </a:rPr>
              <a:t>đ</a:t>
            </a:r>
            <a:r>
              <a:rPr lang="en-US" sz="3200" b="1">
                <a:solidFill>
                  <a:schemeClr val="tx2"/>
                </a:solidFill>
              </a:rPr>
              <a:t>ến UBND ph</a:t>
            </a:r>
            <a:r>
              <a:rPr lang="vi-VN" sz="3200" b="1">
                <a:solidFill>
                  <a:schemeClr val="tx2"/>
                </a:solidFill>
              </a:rPr>
              <a:t>ư</a:t>
            </a:r>
            <a:r>
              <a:rPr lang="en-US" sz="3200" b="1">
                <a:solidFill>
                  <a:schemeClr val="tx2"/>
                </a:solidFill>
              </a:rPr>
              <a:t>ờng </a:t>
            </a:r>
            <a:r>
              <a:rPr lang="vi-VN" sz="3200" b="1">
                <a:solidFill>
                  <a:schemeClr val="tx2"/>
                </a:solidFill>
              </a:rPr>
              <a:t>đ</a:t>
            </a:r>
            <a:r>
              <a:rPr lang="en-US" sz="3200" b="1">
                <a:solidFill>
                  <a:schemeClr val="tx2"/>
                </a:solidFill>
              </a:rPr>
              <a:t>ể làm gì?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</a:rPr>
              <a:t>3</a:t>
            </a:r>
            <a:r>
              <a:rPr lang="en-US" sz="3200" b="1">
                <a:solidFill>
                  <a:schemeClr val="tx2"/>
                </a:solidFill>
              </a:rPr>
              <a:t>. Thái </a:t>
            </a:r>
            <a:r>
              <a:rPr lang="vi-VN" sz="3200" b="1">
                <a:solidFill>
                  <a:schemeClr val="tx2"/>
                </a:solidFill>
              </a:rPr>
              <a:t>đ</a:t>
            </a:r>
            <a:r>
              <a:rPr lang="en-US" sz="3200" b="1">
                <a:solidFill>
                  <a:schemeClr val="tx2"/>
                </a:solidFill>
              </a:rPr>
              <a:t>ộ cần có của mỗi ng</a:t>
            </a:r>
            <a:r>
              <a:rPr lang="vi-VN" sz="3200" b="1">
                <a:solidFill>
                  <a:schemeClr val="tx2"/>
                </a:solidFill>
              </a:rPr>
              <a:t>ư</a:t>
            </a:r>
            <a:r>
              <a:rPr lang="en-US" sz="3200" b="1">
                <a:solidFill>
                  <a:schemeClr val="tx2"/>
                </a:solidFill>
              </a:rPr>
              <a:t>ời dân </a:t>
            </a:r>
            <a:r>
              <a:rPr lang="vi-VN" sz="3200" b="1">
                <a:solidFill>
                  <a:schemeClr val="tx2"/>
                </a:solidFill>
              </a:rPr>
              <a:t>đ</a:t>
            </a:r>
            <a:r>
              <a:rPr lang="en-US" sz="3200" b="1">
                <a:solidFill>
                  <a:schemeClr val="tx2"/>
                </a:solidFill>
              </a:rPr>
              <a:t>ối với Uỷ ban nhân dân xã (ph</a:t>
            </a:r>
            <a:r>
              <a:rPr lang="vi-VN" sz="3200" b="1">
                <a:solidFill>
                  <a:schemeClr val="tx2"/>
                </a:solidFill>
              </a:rPr>
              <a:t>ư</a:t>
            </a:r>
            <a:r>
              <a:rPr lang="en-US" sz="3200" b="1">
                <a:solidFill>
                  <a:schemeClr val="tx2"/>
                </a:solidFill>
              </a:rPr>
              <a:t>ờng)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8E"/>
            </a:gs>
            <a:gs pos="100000">
              <a:srgbClr val="FFFF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3"/>
          <p:cNvSpPr>
            <a:spLocks noChangeArrowheads="1"/>
          </p:cNvSpPr>
          <p:nvPr/>
        </p:nvSpPr>
        <p:spPr bwMode="auto">
          <a:xfrm>
            <a:off x="1143000" y="0"/>
            <a:ext cx="7053263" cy="1676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828800" y="533400"/>
            <a:ext cx="601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3300"/>
                </a:solidFill>
              </a:rPr>
              <a:t>Đáp án câu hỏi thảo luận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04800" y="2590800"/>
            <a:ext cx="80772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2</a:t>
            </a:r>
            <a:r>
              <a:rPr lang="en-US" sz="2800" b="1">
                <a:solidFill>
                  <a:schemeClr val="tx2"/>
                </a:solidFill>
              </a:rPr>
              <a:t>. </a:t>
            </a:r>
            <a:r>
              <a:rPr lang="en-US" sz="2800" b="1">
                <a:solidFill>
                  <a:srgbClr val="0000CC"/>
                </a:solidFill>
              </a:rPr>
              <a:t>Ngoài việc cấp giấy khai sinh, Uỷ ban nhân dân xã (ph</a:t>
            </a:r>
            <a:r>
              <a:rPr lang="vi-VN" sz="2800" b="1">
                <a:solidFill>
                  <a:srgbClr val="0000CC"/>
                </a:solidFill>
              </a:rPr>
              <a:t>ư</a:t>
            </a:r>
            <a:r>
              <a:rPr lang="en-US" sz="2800" b="1">
                <a:solidFill>
                  <a:srgbClr val="0000CC"/>
                </a:solidFill>
              </a:rPr>
              <a:t>ờng) còn:</a:t>
            </a:r>
            <a:r>
              <a:rPr lang="en-US" sz="2800" b="1">
                <a:solidFill>
                  <a:schemeClr val="tx2"/>
                </a:solidFill>
              </a:rPr>
              <a:t>                                                                                 - Xác nhận chỗ ở.                                                          - Quản lý việc xây dựng tr</a:t>
            </a:r>
            <a:r>
              <a:rPr lang="vi-VN" sz="2800" b="1">
                <a:solidFill>
                  <a:schemeClr val="tx2"/>
                </a:solidFill>
              </a:rPr>
              <a:t>ư</a:t>
            </a:r>
            <a:r>
              <a:rPr lang="en-US" sz="2800" b="1">
                <a:solidFill>
                  <a:schemeClr val="tx2"/>
                </a:solidFill>
              </a:rPr>
              <a:t>ờng học, </a:t>
            </a:r>
            <a:r>
              <a:rPr lang="vi-VN" sz="2800" b="1">
                <a:solidFill>
                  <a:schemeClr val="tx2"/>
                </a:solidFill>
              </a:rPr>
              <a:t>đ</a:t>
            </a:r>
            <a:r>
              <a:rPr lang="en-US" sz="2800" b="1">
                <a:solidFill>
                  <a:schemeClr val="tx2"/>
                </a:solidFill>
              </a:rPr>
              <a:t>iểm vui ch</a:t>
            </a:r>
            <a:r>
              <a:rPr lang="vi-VN" sz="2800" b="1">
                <a:solidFill>
                  <a:schemeClr val="tx2"/>
                </a:solidFill>
              </a:rPr>
              <a:t>ơ</a:t>
            </a:r>
            <a:r>
              <a:rPr lang="en-US" sz="2800" b="1">
                <a:solidFill>
                  <a:schemeClr val="tx2"/>
                </a:solidFill>
              </a:rPr>
              <a:t>i của trẻ em.                                                                     - Tổ chức tiêm chủng mở rộng…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81000" y="16764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1</a:t>
            </a:r>
            <a:r>
              <a:rPr lang="en-US" sz="2800" b="1">
                <a:solidFill>
                  <a:schemeClr val="tx2"/>
                </a:solidFill>
              </a:rPr>
              <a:t>. </a:t>
            </a:r>
            <a:r>
              <a:rPr lang="en-US" sz="2800" b="1">
                <a:solidFill>
                  <a:srgbClr val="0000CC"/>
                </a:solidFill>
              </a:rPr>
              <a:t>Bố  Nga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ến Uỷ ban nhân dân ph</a:t>
            </a:r>
            <a:r>
              <a:rPr lang="vi-VN" sz="2800" b="1">
                <a:solidFill>
                  <a:srgbClr val="0000CC"/>
                </a:solidFill>
              </a:rPr>
              <a:t>ư</a:t>
            </a:r>
            <a:r>
              <a:rPr lang="en-US" sz="2800" b="1">
                <a:solidFill>
                  <a:srgbClr val="0000CC"/>
                </a:solidFill>
              </a:rPr>
              <a:t>ờng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ể làm giấy khai sinh cho em bé mới sinh.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81000" y="5334000"/>
            <a:ext cx="8763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3. </a:t>
            </a:r>
            <a:r>
              <a:rPr lang="en-US" sz="2800" b="1">
                <a:solidFill>
                  <a:srgbClr val="0000CC"/>
                </a:solidFill>
              </a:rPr>
              <a:t>Mọi ng</a:t>
            </a:r>
            <a:r>
              <a:rPr lang="vi-VN" sz="2800" b="1">
                <a:solidFill>
                  <a:srgbClr val="0000CC"/>
                </a:solidFill>
              </a:rPr>
              <a:t>ư</a:t>
            </a:r>
            <a:r>
              <a:rPr lang="en-US" sz="2800" b="1">
                <a:solidFill>
                  <a:srgbClr val="0000CC"/>
                </a:solidFill>
              </a:rPr>
              <a:t>ời cần có thái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ộ tôn trọng và giúp </a:t>
            </a:r>
            <a:r>
              <a:rPr lang="vi-VN" sz="2800" b="1">
                <a:solidFill>
                  <a:srgbClr val="0000CC"/>
                </a:solidFill>
              </a:rPr>
              <a:t>đ</a:t>
            </a:r>
            <a:r>
              <a:rPr lang="en-US" sz="2800" b="1">
                <a:solidFill>
                  <a:srgbClr val="0000CC"/>
                </a:solidFill>
              </a:rPr>
              <a:t>ỡ  Uỷ ban xã (ph</a:t>
            </a:r>
            <a:r>
              <a:rPr lang="vi-VN" sz="2800" b="1">
                <a:solidFill>
                  <a:srgbClr val="0000CC"/>
                </a:solidFill>
              </a:rPr>
              <a:t>ư</a:t>
            </a:r>
            <a:r>
              <a:rPr lang="en-US" sz="2800" b="1">
                <a:solidFill>
                  <a:srgbClr val="0000CC"/>
                </a:solidFill>
              </a:rPr>
              <a:t>ờng) làm việc.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100000">
              <a:srgbClr val="DDFFC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GHI NHỚ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2743200"/>
          </a:xfrm>
          <a:ln w="28575">
            <a:solidFill>
              <a:srgbClr val="0000CC"/>
            </a:solidFill>
          </a:ln>
        </p:spPr>
        <p:txBody>
          <a:bodyPr/>
          <a:lstStyle/>
          <a:p>
            <a:pPr eaLnBrk="1" hangingPunct="1"/>
            <a:r>
              <a:rPr lang="en-US" b="1" smtClean="0"/>
              <a:t>Uỷ ban nhân dân xã (ph</a:t>
            </a:r>
            <a:r>
              <a:rPr lang="vi-VN" b="1" smtClean="0"/>
              <a:t>ư</a:t>
            </a:r>
            <a:r>
              <a:rPr lang="en-US" b="1" smtClean="0"/>
              <a:t>ờng) luôn ch</a:t>
            </a:r>
            <a:r>
              <a:rPr lang="vi-VN" b="1" smtClean="0"/>
              <a:t>ă</a:t>
            </a:r>
            <a:r>
              <a:rPr lang="en-US" b="1" smtClean="0"/>
              <a:t>m sóc và bảo vệ các quyền lợi của ng</a:t>
            </a:r>
            <a:r>
              <a:rPr lang="vi-VN" b="1" smtClean="0"/>
              <a:t>ư</a:t>
            </a:r>
            <a:r>
              <a:rPr lang="en-US" b="1" smtClean="0"/>
              <a:t>ời dân, </a:t>
            </a:r>
            <a:r>
              <a:rPr lang="vi-VN" b="1" smtClean="0"/>
              <a:t>đ</a:t>
            </a:r>
            <a:r>
              <a:rPr lang="en-US" b="1" smtClean="0"/>
              <a:t>ặc biệt là trẻ em.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3657600"/>
            <a:ext cx="8153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800" b="1"/>
              <a:t>  </a:t>
            </a:r>
            <a:r>
              <a:rPr lang="en-US" sz="3200" b="1"/>
              <a:t>Mọi ng</a:t>
            </a:r>
            <a:r>
              <a:rPr lang="vi-VN" sz="3200" b="1"/>
              <a:t>ư</a:t>
            </a:r>
            <a:r>
              <a:rPr lang="en-US" sz="3200" b="1"/>
              <a:t>ời </a:t>
            </a:r>
            <a:r>
              <a:rPr lang="vi-VN" sz="3200" b="1"/>
              <a:t>đ</a:t>
            </a:r>
            <a:r>
              <a:rPr lang="en-US" sz="3200" b="1"/>
              <a:t>ều phải tôn trọng và giúp </a:t>
            </a:r>
            <a:r>
              <a:rPr lang="vi-VN" sz="3200" b="1"/>
              <a:t>đ</a:t>
            </a:r>
            <a:r>
              <a:rPr lang="en-US" sz="3200" b="1"/>
              <a:t>ỡ Uỷ ban làm việc.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 animBg="1"/>
      <p:bldP spid="409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33"/>
            </a:gs>
            <a:gs pos="100000">
              <a:srgbClr val="EEFFB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sz="2800" b="1" u="sng" smtClean="0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1</a:t>
            </a:r>
            <a:r>
              <a:rPr lang="en-US" sz="2400" b="1" smtClean="0"/>
              <a:t>- Đ</a:t>
            </a:r>
            <a:r>
              <a:rPr lang="vi-VN" sz="2400" b="1" smtClean="0"/>
              <a:t>ă</a:t>
            </a:r>
            <a:r>
              <a:rPr lang="en-US" sz="2400" b="1" smtClean="0"/>
              <a:t>ng ký tạm trú cho khách ở lại nhà qua </a:t>
            </a:r>
            <a:r>
              <a:rPr lang="vi-VN" sz="2400" b="1" smtClean="0"/>
              <a:t>đ</a:t>
            </a:r>
            <a:r>
              <a:rPr lang="en-US" sz="2400" b="1" smtClean="0"/>
              <a:t>êm.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2</a:t>
            </a:r>
            <a:r>
              <a:rPr lang="en-US" sz="2400" b="1" smtClean="0"/>
              <a:t>- Cấp giấy khai sinh cho em bé.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3</a:t>
            </a:r>
            <a:r>
              <a:rPr lang="en-US" sz="2400" b="1" smtClean="0"/>
              <a:t>- Xác nhận hộ khẩu </a:t>
            </a:r>
            <a:r>
              <a:rPr lang="vi-VN" sz="2400" b="1" smtClean="0"/>
              <a:t>đ</a:t>
            </a:r>
            <a:r>
              <a:rPr lang="en-US" sz="2400" b="1" smtClean="0"/>
              <a:t>ể </a:t>
            </a:r>
            <a:r>
              <a:rPr lang="vi-VN" sz="2400" b="1" smtClean="0"/>
              <a:t>đ</a:t>
            </a:r>
            <a:r>
              <a:rPr lang="en-US" sz="2400" b="1" smtClean="0"/>
              <a:t>i học, </a:t>
            </a:r>
            <a:r>
              <a:rPr lang="vi-VN" sz="2400" b="1" smtClean="0"/>
              <a:t>đ</a:t>
            </a:r>
            <a:r>
              <a:rPr lang="en-US" sz="2400" b="1" smtClean="0"/>
              <a:t>i làm,…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4</a:t>
            </a:r>
            <a:r>
              <a:rPr lang="en-US" sz="2400" b="1" smtClean="0"/>
              <a:t>- Tổ chức các </a:t>
            </a:r>
            <a:r>
              <a:rPr lang="vi-VN" sz="2400" b="1" smtClean="0"/>
              <a:t>đ</a:t>
            </a:r>
            <a:r>
              <a:rPr lang="en-US" sz="2400" b="1" smtClean="0"/>
              <a:t>ợt tiêm vác-xin phòng bệnh cho trẻ 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5</a:t>
            </a:r>
            <a:r>
              <a:rPr lang="en-US" sz="2400" b="1" smtClean="0"/>
              <a:t>- Xây dựng tr</a:t>
            </a:r>
            <a:r>
              <a:rPr lang="vi-VN" sz="2400" b="1" smtClean="0"/>
              <a:t>ư</a:t>
            </a:r>
            <a:r>
              <a:rPr lang="en-US" sz="2400" b="1" smtClean="0"/>
              <a:t>ờng học, </a:t>
            </a:r>
            <a:r>
              <a:rPr lang="vi-VN" sz="2400" b="1" smtClean="0"/>
              <a:t>đ</a:t>
            </a:r>
            <a:r>
              <a:rPr lang="en-US" sz="2400" b="1" smtClean="0"/>
              <a:t>iểm vui ch</a:t>
            </a:r>
            <a:r>
              <a:rPr lang="vi-VN" sz="2400" b="1" smtClean="0"/>
              <a:t>ơ</a:t>
            </a:r>
            <a:r>
              <a:rPr lang="en-US" sz="2400" b="1" smtClean="0"/>
              <a:t>i cho trẻ em, trạm y tế,…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6</a:t>
            </a:r>
            <a:r>
              <a:rPr lang="en-US" sz="2400" b="1" smtClean="0"/>
              <a:t>-Tổ chức các hoạt </a:t>
            </a:r>
            <a:r>
              <a:rPr lang="vi-VN" sz="2400" b="1" smtClean="0"/>
              <a:t>đ</a:t>
            </a:r>
            <a:r>
              <a:rPr lang="en-US" sz="2400" b="1" smtClean="0"/>
              <a:t>ộng khuyến học (khen th</a:t>
            </a:r>
            <a:r>
              <a:rPr lang="vi-VN" sz="2400" b="1" smtClean="0"/>
              <a:t>ư</a:t>
            </a:r>
            <a:r>
              <a:rPr lang="en-US" sz="2400" b="1" smtClean="0"/>
              <a:t>ởng học sinh       giỏi, trao học bổng cho học sinh nghèo v</a:t>
            </a:r>
            <a:r>
              <a:rPr lang="vi-VN" sz="2400" b="1" smtClean="0"/>
              <a:t>ư</a:t>
            </a:r>
            <a:r>
              <a:rPr lang="en-US" sz="2400" b="1" smtClean="0"/>
              <a:t>ợt khó,…)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7</a:t>
            </a:r>
            <a:r>
              <a:rPr lang="en-US" sz="2400" b="1" smtClean="0"/>
              <a:t>- Tổ chức giúp </a:t>
            </a:r>
            <a:r>
              <a:rPr lang="vi-VN" sz="2400" b="1" smtClean="0"/>
              <a:t>đ</a:t>
            </a:r>
            <a:r>
              <a:rPr lang="en-US" sz="2400" b="1" smtClean="0"/>
              <a:t>ỡ các gia </a:t>
            </a:r>
            <a:r>
              <a:rPr lang="vi-VN" sz="2400" b="1" smtClean="0"/>
              <a:t>đ</a:t>
            </a:r>
            <a:r>
              <a:rPr lang="en-US" sz="2400" b="1" smtClean="0"/>
              <a:t>ình có hoàn cảnh khó kh</a:t>
            </a:r>
            <a:r>
              <a:rPr lang="vi-VN" sz="2400" b="1" smtClean="0"/>
              <a:t>ă</a:t>
            </a:r>
            <a:r>
              <a:rPr lang="en-US" sz="2400" b="1" smtClean="0"/>
              <a:t>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>
                <a:solidFill>
                  <a:srgbClr val="FF0000"/>
                </a:solidFill>
              </a:rPr>
              <a:t>     8</a:t>
            </a:r>
            <a:r>
              <a:rPr lang="en-US" sz="2400" b="1" smtClean="0"/>
              <a:t>- Mừng thọ ng</a:t>
            </a:r>
            <a:r>
              <a:rPr lang="vi-VN" sz="2400" b="1" smtClean="0"/>
              <a:t>ư</a:t>
            </a:r>
            <a:r>
              <a:rPr lang="en-US" sz="2400" b="1" smtClean="0"/>
              <a:t>ời già.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smtClean="0"/>
              <a:t>    </a:t>
            </a:r>
            <a:r>
              <a:rPr lang="en-US" sz="2400" b="1" smtClean="0">
                <a:solidFill>
                  <a:srgbClr val="FF0000"/>
                </a:solidFill>
              </a:rPr>
              <a:t>9</a:t>
            </a:r>
            <a:r>
              <a:rPr lang="en-US" sz="2400" b="1" smtClean="0"/>
              <a:t>- Tổng vệ sinh làng xóm, phố ph</a:t>
            </a:r>
            <a:r>
              <a:rPr lang="vi-VN" sz="2400" b="1" smtClean="0"/>
              <a:t>ư</a:t>
            </a:r>
            <a:r>
              <a:rPr lang="en-US" sz="2400" b="1" smtClean="0"/>
              <a:t>ờng.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b="1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8600" y="6858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Trong những việc sau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ây, việc nào cần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ến UBND xã (ph</a:t>
            </a:r>
            <a:r>
              <a:rPr lang="vi-VN" sz="2400" b="1">
                <a:solidFill>
                  <a:srgbClr val="FF0000"/>
                </a:solidFill>
              </a:rPr>
              <a:t>ư</a:t>
            </a:r>
            <a:r>
              <a:rPr lang="en-US" sz="2400" b="1">
                <a:solidFill>
                  <a:srgbClr val="FF0000"/>
                </a:solidFill>
              </a:rPr>
              <a:t>ờng) </a:t>
            </a:r>
            <a:r>
              <a:rPr lang="vi-VN" sz="2400" b="1">
                <a:solidFill>
                  <a:srgbClr val="FF0000"/>
                </a:solidFill>
              </a:rPr>
              <a:t>đ</a:t>
            </a:r>
            <a:r>
              <a:rPr lang="en-US" sz="2400" b="1">
                <a:solidFill>
                  <a:srgbClr val="FF0000"/>
                </a:solidFill>
              </a:rPr>
              <a:t>ể giải quyết?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66"/>
            </a:gs>
            <a:gs pos="100000">
              <a:srgbClr val="D9FF8E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563563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686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1</a:t>
            </a:r>
            <a:r>
              <a:rPr lang="en-US" sz="2800" b="1" smtClean="0"/>
              <a:t>- Đ</a:t>
            </a:r>
            <a:r>
              <a:rPr lang="vi-VN" sz="2800" b="1" smtClean="0"/>
              <a:t>ă</a:t>
            </a:r>
            <a:r>
              <a:rPr lang="en-US" sz="2800" b="1" smtClean="0"/>
              <a:t>ng ký tạm trú cho khách ở lại nhà qua </a:t>
            </a:r>
            <a:r>
              <a:rPr lang="vi-VN" sz="2800" b="1" smtClean="0"/>
              <a:t>đ</a:t>
            </a:r>
            <a:r>
              <a:rPr lang="en-US" sz="2800" b="1" smtClean="0"/>
              <a:t>êm.</a:t>
            </a: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2</a:t>
            </a:r>
            <a:r>
              <a:rPr lang="en-US" sz="2800" b="1" smtClean="0"/>
              <a:t>- Cấp giấy khai sinh cho em bé.</a:t>
            </a: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3</a:t>
            </a:r>
            <a:r>
              <a:rPr lang="en-US" sz="2800" b="1" smtClean="0"/>
              <a:t>- Xác nhận hộ khẩu </a:t>
            </a:r>
            <a:r>
              <a:rPr lang="vi-VN" sz="2800" b="1" smtClean="0"/>
              <a:t>đ</a:t>
            </a:r>
            <a:r>
              <a:rPr lang="en-US" sz="2800" b="1" smtClean="0"/>
              <a:t>ể </a:t>
            </a:r>
            <a:r>
              <a:rPr lang="vi-VN" sz="2800" b="1" smtClean="0"/>
              <a:t>đ</a:t>
            </a:r>
            <a:r>
              <a:rPr lang="en-US" sz="2800" b="1" smtClean="0"/>
              <a:t>i học, </a:t>
            </a:r>
            <a:r>
              <a:rPr lang="vi-VN" sz="2800" b="1" smtClean="0"/>
              <a:t>đ</a:t>
            </a:r>
            <a:r>
              <a:rPr lang="en-US" sz="2800" b="1" smtClean="0"/>
              <a:t>i làm,…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600" y="11430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Trong những việc sau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ây, việc nào cần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ến Uỷ ban nhân dân xã (ph</a:t>
            </a:r>
            <a:r>
              <a:rPr lang="vi-VN" sz="3200" b="1">
                <a:solidFill>
                  <a:srgbClr val="FF0000"/>
                </a:solidFill>
              </a:rPr>
              <a:t>ư</a:t>
            </a:r>
            <a:r>
              <a:rPr lang="en-US" sz="3200" b="1">
                <a:solidFill>
                  <a:srgbClr val="FF0000"/>
                </a:solidFill>
              </a:rPr>
              <a:t>ờng)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ể giải quyết?</a:t>
            </a:r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152400" y="4800600"/>
            <a:ext cx="762000" cy="685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152400" y="3810000"/>
            <a:ext cx="762000" cy="685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  <p:bldP spid="430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FFFF8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03438"/>
            <a:ext cx="89154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4</a:t>
            </a:r>
            <a:r>
              <a:rPr lang="en-US" sz="2800" b="1" smtClean="0"/>
              <a:t>- Tổ chức các </a:t>
            </a:r>
            <a:r>
              <a:rPr lang="vi-VN" sz="2800" b="1" smtClean="0"/>
              <a:t>đ</a:t>
            </a:r>
            <a:r>
              <a:rPr lang="en-US" sz="2800" b="1" smtClean="0"/>
              <a:t>ợt tiêm vác-xin phòng bệnh cho trẻ em.</a:t>
            </a: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5</a:t>
            </a:r>
            <a:r>
              <a:rPr lang="en-US" sz="2800" b="1" smtClean="0"/>
              <a:t>- Xây dựng tr</a:t>
            </a:r>
            <a:r>
              <a:rPr lang="vi-VN" sz="2800" b="1" smtClean="0"/>
              <a:t>ư</a:t>
            </a:r>
            <a:r>
              <a:rPr lang="en-US" sz="2800" b="1" smtClean="0"/>
              <a:t>ờng học, </a:t>
            </a:r>
            <a:r>
              <a:rPr lang="vi-VN" sz="2800" b="1" smtClean="0"/>
              <a:t>đ</a:t>
            </a:r>
            <a:r>
              <a:rPr lang="en-US" sz="2800" b="1" smtClean="0"/>
              <a:t>iểm vui ch</a:t>
            </a:r>
            <a:r>
              <a:rPr lang="vi-VN" sz="2800" b="1" smtClean="0"/>
              <a:t>ơ</a:t>
            </a:r>
            <a:r>
              <a:rPr lang="en-US" sz="2800" b="1" smtClean="0"/>
              <a:t>i cho trẻ em, trạm</a:t>
            </a:r>
          </a:p>
          <a:p>
            <a:pPr eaLnBrk="1" hangingPunct="1">
              <a:buFontTx/>
              <a:buNone/>
            </a:pPr>
            <a:r>
              <a:rPr lang="en-US" sz="2800" b="1" smtClean="0"/>
              <a:t> y tế,…</a:t>
            </a: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6</a:t>
            </a:r>
            <a:r>
              <a:rPr lang="en-US" sz="2800" b="1" smtClean="0"/>
              <a:t>- Tổ chức các hoạt </a:t>
            </a:r>
            <a:r>
              <a:rPr lang="vi-VN" sz="2800" b="1" smtClean="0"/>
              <a:t>đ</a:t>
            </a:r>
            <a:r>
              <a:rPr lang="en-US" sz="2800" b="1" smtClean="0"/>
              <a:t>ộng khuyến học (khen th</a:t>
            </a:r>
            <a:r>
              <a:rPr lang="vi-VN" sz="2800" b="1" smtClean="0"/>
              <a:t>ư</a:t>
            </a:r>
            <a:r>
              <a:rPr lang="en-US" sz="2800" b="1" smtClean="0"/>
              <a:t>ởng học   sinh giỏi, trao học bổng cho học sinh nghèo v</a:t>
            </a:r>
            <a:r>
              <a:rPr lang="vi-VN" sz="2800" b="1" smtClean="0"/>
              <a:t>ư</a:t>
            </a:r>
            <a:r>
              <a:rPr lang="en-US" sz="2800" b="1" smtClean="0"/>
              <a:t>ợt khó,…)</a:t>
            </a:r>
          </a:p>
          <a:p>
            <a:pPr eaLnBrk="1" hangingPunct="1">
              <a:buFontTx/>
              <a:buNone/>
            </a:pPr>
            <a:endParaRPr lang="en-US" sz="2800" b="1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8600" y="6858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Trong những việc sau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ây, việc nào cần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ến Uỷ ban nhân dân xã (ph</a:t>
            </a:r>
            <a:r>
              <a:rPr lang="vi-VN" sz="3200" b="1">
                <a:solidFill>
                  <a:srgbClr val="FF0000"/>
                </a:solidFill>
              </a:rPr>
              <a:t>ư</a:t>
            </a:r>
            <a:r>
              <a:rPr lang="en-US" sz="3200" b="1">
                <a:solidFill>
                  <a:srgbClr val="FF0000"/>
                </a:solidFill>
              </a:rPr>
              <a:t>ờng)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ể giải quyết?</a:t>
            </a:r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0" y="312420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0" y="480060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rgbClr val="D9FFB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563563"/>
          </a:xfrm>
        </p:spPr>
        <p:txBody>
          <a:bodyPr/>
          <a:lstStyle/>
          <a:p>
            <a:pPr eaLnBrk="1" hangingPunct="1"/>
            <a:r>
              <a:rPr lang="en-US" sz="3200" b="1" u="sng" smtClean="0">
                <a:solidFill>
                  <a:srgbClr val="FF0000"/>
                </a:solidFill>
              </a:rPr>
              <a:t>BÀI TẬP 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32038"/>
            <a:ext cx="87630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7</a:t>
            </a:r>
            <a:r>
              <a:rPr lang="en-US" sz="2800" b="1" smtClean="0"/>
              <a:t>- Tổ chức giúp </a:t>
            </a:r>
            <a:r>
              <a:rPr lang="vi-VN" sz="2800" b="1" smtClean="0"/>
              <a:t>đ</a:t>
            </a:r>
            <a:r>
              <a:rPr lang="en-US" sz="2800" b="1" smtClean="0"/>
              <a:t>ỡ các gia </a:t>
            </a:r>
            <a:r>
              <a:rPr lang="vi-VN" sz="2800" b="1" smtClean="0"/>
              <a:t>đ</a:t>
            </a:r>
            <a:r>
              <a:rPr lang="en-US" sz="2800" b="1" smtClean="0"/>
              <a:t>ình có hoàn cảnh khó kh</a:t>
            </a:r>
            <a:r>
              <a:rPr lang="vi-VN" sz="2800" b="1" smtClean="0"/>
              <a:t>ă</a:t>
            </a:r>
            <a:r>
              <a:rPr lang="en-US" sz="2800" b="1" smtClean="0"/>
              <a:t>n.</a:t>
            </a:r>
          </a:p>
          <a:p>
            <a:pPr eaLnBrk="1" hangingPunct="1">
              <a:buFontTx/>
              <a:buNone/>
            </a:pPr>
            <a:endParaRPr lang="en-US" sz="2800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8</a:t>
            </a:r>
            <a:r>
              <a:rPr lang="en-US" sz="2800" b="1" smtClean="0"/>
              <a:t>- Mừng thọ ng</a:t>
            </a:r>
            <a:r>
              <a:rPr lang="vi-VN" sz="2800" b="1" smtClean="0"/>
              <a:t>ư</a:t>
            </a:r>
            <a:r>
              <a:rPr lang="en-US" sz="2800" b="1" smtClean="0"/>
              <a:t>ời già.</a:t>
            </a: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FF0000"/>
                </a:solidFill>
              </a:rPr>
              <a:t>9</a:t>
            </a:r>
            <a:r>
              <a:rPr lang="en-US" sz="2800" b="1" smtClean="0"/>
              <a:t>- Tổng vệ sinh làng xóm, phố ph</a:t>
            </a:r>
            <a:r>
              <a:rPr lang="vi-VN" sz="2800" b="1" smtClean="0"/>
              <a:t>ư</a:t>
            </a:r>
            <a:r>
              <a:rPr lang="en-US" sz="2800" b="1" smtClean="0"/>
              <a:t>ờng. 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Trong những việc sau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ây, việc nào cần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ến Uỷ ban nhân dân xã (ph</a:t>
            </a:r>
            <a:r>
              <a:rPr lang="vi-VN" sz="3200" b="1">
                <a:solidFill>
                  <a:srgbClr val="FF0000"/>
                </a:solidFill>
              </a:rPr>
              <a:t>ư</a:t>
            </a:r>
            <a:r>
              <a:rPr lang="en-US" sz="3200" b="1">
                <a:solidFill>
                  <a:srgbClr val="FF0000"/>
                </a:solidFill>
              </a:rPr>
              <a:t>ờng) </a:t>
            </a:r>
            <a:r>
              <a:rPr lang="vi-VN" sz="3200" b="1">
                <a:solidFill>
                  <a:srgbClr val="FF0000"/>
                </a:solidFill>
              </a:rPr>
              <a:t>đ</a:t>
            </a:r>
            <a:r>
              <a:rPr lang="en-US" sz="3200" b="1">
                <a:solidFill>
                  <a:srgbClr val="FF0000"/>
                </a:solidFill>
              </a:rPr>
              <a:t>ể giải quyết?</a:t>
            </a: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0" y="228600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auto">
          <a:xfrm>
            <a:off x="0" y="3810000"/>
            <a:ext cx="685800" cy="6858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  <p:bldP spid="4506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1353</Words>
  <Application>Microsoft Office PowerPoint</Application>
  <PresentationFormat>On-screen Show (4:3)</PresentationFormat>
  <Paragraphs>119</Paragraphs>
  <Slides>23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.VnTimeH</vt:lpstr>
      <vt:lpstr>Default Design</vt:lpstr>
      <vt:lpstr>Slide 1</vt:lpstr>
      <vt:lpstr>Slide 2</vt:lpstr>
      <vt:lpstr>Slide 3</vt:lpstr>
      <vt:lpstr>Slide 4</vt:lpstr>
      <vt:lpstr>GHI NHỚ</vt:lpstr>
      <vt:lpstr>BÀI TẬP 1</vt:lpstr>
      <vt:lpstr>BÀI TẬP 1</vt:lpstr>
      <vt:lpstr>BÀI TẬP 1</vt:lpstr>
      <vt:lpstr>BÀI TẬP 1</vt:lpstr>
      <vt:lpstr>BÀI TẬP 1</vt:lpstr>
      <vt:lpstr>Slide 11</vt:lpstr>
      <vt:lpstr>BÀI TẬP 3</vt:lpstr>
      <vt:lpstr>BÀI TẬP 3- TRÒ CHƠI</vt:lpstr>
      <vt:lpstr>Mời các bạn hái hoa!</vt:lpstr>
      <vt:lpstr>Để tôn trọng UBND xã (phường), chúng ta phải làm gì?</vt:lpstr>
      <vt:lpstr>Slide 16</vt:lpstr>
      <vt:lpstr>Slide 17</vt:lpstr>
      <vt:lpstr>Slide 18</vt:lpstr>
      <vt:lpstr>B- Chào hỏi khi gặp các bác cán bộ UBND xã (phường).</vt:lpstr>
      <vt:lpstr>C- Xếp thứ tự chờ giải quyết  công việc.</vt:lpstr>
      <vt:lpstr>D- Đòi hỏi giải quyết công việc  ngay lập tức.</vt:lpstr>
      <vt:lpstr>e- Giữ trật tự, tôn trọng mọi người xung quanh khi đến UBND xã (phường).</vt:lpstr>
      <vt:lpstr>g – Tuân theo sự hướng dẫn trình tự thực hiện công việc.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fgf</dc:title>
  <dc:creator>User</dc:creator>
  <cp:lastModifiedBy>CSTeam</cp:lastModifiedBy>
  <cp:revision>136</cp:revision>
  <dcterms:created xsi:type="dcterms:W3CDTF">2002-01-01T14:11:16Z</dcterms:created>
  <dcterms:modified xsi:type="dcterms:W3CDTF">2016-06-30T02:32:23Z</dcterms:modified>
</cp:coreProperties>
</file>