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3" r:id="rId7"/>
    <p:sldId id="264" r:id="rId8"/>
    <p:sldId id="265" r:id="rId9"/>
    <p:sldId id="266" r:id="rId10"/>
    <p:sldId id="260"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9567A2-0D7F-4BC2-9BED-CF1FF830D10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29657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567A2-0D7F-4BC2-9BED-CF1FF830D10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174598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567A2-0D7F-4BC2-9BED-CF1FF830D10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176734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9567A2-0D7F-4BC2-9BED-CF1FF830D10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411887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9567A2-0D7F-4BC2-9BED-CF1FF830D10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4005053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9567A2-0D7F-4BC2-9BED-CF1FF830D10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2484419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9567A2-0D7F-4BC2-9BED-CF1FF830D104}"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254371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9567A2-0D7F-4BC2-9BED-CF1FF830D104}"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404192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567A2-0D7F-4BC2-9BED-CF1FF830D104}"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116668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9567A2-0D7F-4BC2-9BED-CF1FF830D10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279893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9567A2-0D7F-4BC2-9BED-CF1FF830D10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044F5-DD01-4962-BD8A-5A147A1E6A3E}" type="slidenum">
              <a:rPr lang="en-US" smtClean="0"/>
              <a:t>‹#›</a:t>
            </a:fld>
            <a:endParaRPr lang="en-US"/>
          </a:p>
        </p:txBody>
      </p:sp>
    </p:spTree>
    <p:extLst>
      <p:ext uri="{BB962C8B-B14F-4D97-AF65-F5344CB8AC3E}">
        <p14:creationId xmlns:p14="http://schemas.microsoft.com/office/powerpoint/2010/main" val="3969905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567A2-0D7F-4BC2-9BED-CF1FF830D104}"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044F5-DD01-4962-BD8A-5A147A1E6A3E}" type="slidenum">
              <a:rPr lang="en-US" smtClean="0"/>
              <a:t>‹#›</a:t>
            </a:fld>
            <a:endParaRPr lang="en-US"/>
          </a:p>
        </p:txBody>
      </p:sp>
    </p:spTree>
    <p:extLst>
      <p:ext uri="{BB962C8B-B14F-4D97-AF65-F5344CB8AC3E}">
        <p14:creationId xmlns:p14="http://schemas.microsoft.com/office/powerpoint/2010/main" val="293981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0.wdp"/><Relationship Id="rId18" Type="http://schemas.openxmlformats.org/officeDocument/2006/relationships/image" Target="../media/image13.jpe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10.png"/><Relationship Id="rId17" Type="http://schemas.microsoft.com/office/2007/relationships/hdphoto" Target="../media/hdphoto12.wdp"/><Relationship Id="rId2" Type="http://schemas.openxmlformats.org/officeDocument/2006/relationships/image" Target="../media/image5.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1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8.wdp"/><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18.png"/><Relationship Id="rId12" Type="http://schemas.microsoft.com/office/2007/relationships/hdphoto" Target="../media/hdphoto1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0.png"/><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16.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4.wdp"/><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22.wdp"/></Relationships>
</file>

<file path=ppt/slides/_rels/slide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Hộp Văn bản 6"/>
          <p:cNvSpPr txBox="1">
            <a:spLocks noChangeArrowheads="1"/>
          </p:cNvSpPr>
          <p:nvPr/>
        </p:nvSpPr>
        <p:spPr bwMode="auto">
          <a:xfrm>
            <a:off x="3423534" y="81828"/>
            <a:ext cx="49705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vi-VN" altLang="en-US" sz="1500" b="1" dirty="0">
                <a:solidFill>
                  <a:schemeClr val="bg1">
                    <a:lumMod val="95000"/>
                  </a:schemeClr>
                </a:solidFill>
              </a:rPr>
              <a:t>PHÒNG GIÁO DỤC VÀ ĐÀO TẠO QUẬN LONG BIÊN</a:t>
            </a:r>
            <a:endParaRPr lang="en-US" altLang="en-US" sz="1500" b="1" dirty="0">
              <a:solidFill>
                <a:schemeClr val="bg1">
                  <a:lumMod val="95000"/>
                </a:schemeClr>
              </a:solidFill>
            </a:endParaRPr>
          </a:p>
          <a:p>
            <a:pPr algn="ctr"/>
            <a:r>
              <a:rPr lang="en-US" altLang="en-US" sz="1500" b="1" dirty="0">
                <a:solidFill>
                  <a:schemeClr val="bg1">
                    <a:lumMod val="95000"/>
                  </a:schemeClr>
                </a:solidFill>
              </a:rPr>
              <a:t>TRƯỜNG TIỂU HỌC GIANG BIÊN</a:t>
            </a:r>
            <a:endParaRPr lang="en-GB" altLang="en-US" sz="1500" b="1" dirty="0">
              <a:solidFill>
                <a:schemeClr val="bg1">
                  <a:lumMod val="95000"/>
                </a:schemeClr>
              </a:solidFill>
            </a:endParaRPr>
          </a:p>
        </p:txBody>
      </p:sp>
      <p:sp>
        <p:nvSpPr>
          <p:cNvPr id="6" name="Rectangle 5"/>
          <p:cNvSpPr/>
          <p:nvPr/>
        </p:nvSpPr>
        <p:spPr>
          <a:xfrm>
            <a:off x="2878955" y="661992"/>
            <a:ext cx="6305316" cy="630942"/>
          </a:xfrm>
          <a:prstGeom prst="rect">
            <a:avLst/>
          </a:prstGeom>
          <a:noFill/>
        </p:spPr>
        <p:txBody>
          <a:bodyPr wrap="none" lIns="91440" tIns="45720" rIns="91440" bIns="45720">
            <a:spAutoFit/>
          </a:bodyPr>
          <a:lstStyle/>
          <a:p>
            <a:pPr algn="ctr"/>
            <a:r>
              <a:rPr lang="en-US" sz="3500" b="1" cap="none" spc="50" dirty="0">
                <a:ln w="0"/>
                <a:solidFill>
                  <a:schemeClr val="bg1">
                    <a:lumMod val="95000"/>
                  </a:schemeClr>
                </a:solidFill>
                <a:effectLst>
                  <a:innerShdw blurRad="63500" dist="50800" dir="13500000">
                    <a:srgbClr val="000000">
                      <a:alpha val="50000"/>
                    </a:srgbClr>
                  </a:innerShdw>
                </a:effectLst>
              </a:rPr>
              <a:t>CHÀO CÁC BẠN HỌC SINH LỚP 5</a:t>
            </a:r>
          </a:p>
        </p:txBody>
      </p:sp>
      <p:sp>
        <p:nvSpPr>
          <p:cNvPr id="7" name="Rectangle 6"/>
          <p:cNvSpPr/>
          <p:nvPr/>
        </p:nvSpPr>
        <p:spPr>
          <a:xfrm>
            <a:off x="2383636" y="2130097"/>
            <a:ext cx="7192931" cy="2108269"/>
          </a:xfrm>
          <a:prstGeom prst="rect">
            <a:avLst/>
          </a:prstGeom>
          <a:noFill/>
        </p:spPr>
        <p:txBody>
          <a:bodyPr wrap="none" lIns="91440" tIns="45720" rIns="91440" bIns="45720">
            <a:spAutoFit/>
          </a:bodyPr>
          <a:lstStyle/>
          <a:p>
            <a:pPr algn="ctr"/>
            <a:r>
              <a:rPr lang="en-US" sz="13100" b="1" cap="none" spc="50" dirty="0">
                <a:ln w="0"/>
                <a:solidFill>
                  <a:schemeClr val="accent1">
                    <a:lumMod val="75000"/>
                  </a:schemeClr>
                </a:solidFill>
                <a:effectLst>
                  <a:innerShdw blurRad="63500" dist="50800" dir="13500000">
                    <a:srgbClr val="000000">
                      <a:alpha val="50000"/>
                    </a:srgbClr>
                  </a:innerShdw>
                </a:effectLst>
              </a:rPr>
              <a:t>MĨ THUẬT</a:t>
            </a:r>
          </a:p>
        </p:txBody>
      </p:sp>
    </p:spTree>
    <p:extLst>
      <p:ext uri="{BB962C8B-B14F-4D97-AF65-F5344CB8AC3E}">
        <p14:creationId xmlns:p14="http://schemas.microsoft.com/office/powerpoint/2010/main" val="70403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902996" y="621547"/>
            <a:ext cx="6078826" cy="1354217"/>
          </a:xfrm>
          <a:prstGeom prst="rect">
            <a:avLst/>
          </a:prstGeom>
          <a:noFill/>
        </p:spPr>
        <p:txBody>
          <a:bodyPr wrap="square">
            <a:spAutoFit/>
          </a:bodyPr>
          <a:lstStyle/>
          <a:p>
            <a:pPr algn="ctr">
              <a:defRPr/>
            </a:pPr>
            <a:r>
              <a:rPr lang="en-US" sz="4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CHÚC CÁC CON </a:t>
            </a:r>
          </a:p>
          <a:p>
            <a:pPr algn="ctr">
              <a:defRPr/>
            </a:pPr>
            <a:r>
              <a:rPr lang="en-US" sz="41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rPr>
              <a:t>HOÀN THÀNH BÀI TỐT!</a:t>
            </a:r>
          </a:p>
        </p:txBody>
      </p:sp>
      <p:sp>
        <p:nvSpPr>
          <p:cNvPr id="6" name="TextBox 5"/>
          <p:cNvSpPr txBox="1">
            <a:spLocks noChangeArrowheads="1"/>
          </p:cNvSpPr>
          <p:nvPr/>
        </p:nvSpPr>
        <p:spPr bwMode="auto">
          <a:xfrm>
            <a:off x="1506830" y="1885611"/>
            <a:ext cx="692883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700" dirty="0" err="1">
                <a:solidFill>
                  <a:srgbClr val="0B0B37"/>
                </a:solidFill>
                <a:latin typeface="Times New Roman" panose="02020603050405020304" pitchFamily="18" charset="0"/>
                <a:cs typeface="Times New Roman" panose="02020603050405020304" pitchFamily="18" charset="0"/>
              </a:rPr>
              <a:t>Các</a:t>
            </a:r>
            <a:r>
              <a:rPr lang="en-US" sz="2700" dirty="0">
                <a:solidFill>
                  <a:srgbClr val="0B0B37"/>
                </a:solidFill>
                <a:latin typeface="Times New Roman" panose="02020603050405020304" pitchFamily="18" charset="0"/>
                <a:cs typeface="Times New Roman" panose="02020603050405020304" pitchFamily="18" charset="0"/>
              </a:rPr>
              <a:t> con </a:t>
            </a:r>
            <a:r>
              <a:rPr lang="en-US" sz="2700" dirty="0" err="1">
                <a:solidFill>
                  <a:srgbClr val="0B0B37"/>
                </a:solidFill>
                <a:latin typeface="Times New Roman" panose="02020603050405020304" pitchFamily="18" charset="0"/>
                <a:cs typeface="Times New Roman" panose="02020603050405020304" pitchFamily="18" charset="0"/>
              </a:rPr>
              <a:t>nhớ</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lưu</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lại</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sản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phẩm</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cẩn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thận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nhé</a:t>
            </a:r>
            <a:r>
              <a:rPr lang="en-US" sz="2700" dirty="0">
                <a:solidFill>
                  <a:srgbClr val="0B0B37"/>
                </a:solidFill>
                <a:latin typeface="Times New Roman" panose="02020603050405020304" pitchFamily="18" charset="0"/>
                <a:cs typeface="Times New Roman" panose="02020603050405020304" pitchFamily="18" charset="0"/>
              </a:rPr>
              <a:t>! </a:t>
            </a:r>
          </a:p>
          <a:p>
            <a:pPr algn="ctr">
              <a:spcBef>
                <a:spcPct val="0"/>
              </a:spcBef>
              <a:buFontTx/>
              <a:buNone/>
            </a:pPr>
            <a:r>
              <a:rPr lang="en-US" sz="2700" dirty="0" err="1">
                <a:solidFill>
                  <a:srgbClr val="0B0B37"/>
                </a:solidFill>
                <a:latin typeface="Times New Roman" panose="02020603050405020304" pitchFamily="18" charset="0"/>
                <a:cs typeface="Times New Roman" panose="02020603050405020304" pitchFamily="18" charset="0"/>
              </a:rPr>
              <a:t>Khi</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đi</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học</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các</a:t>
            </a:r>
            <a:r>
              <a:rPr lang="en-US" sz="2700" dirty="0">
                <a:solidFill>
                  <a:srgbClr val="0B0B37"/>
                </a:solidFill>
                <a:latin typeface="Times New Roman" panose="02020603050405020304" pitchFamily="18" charset="0"/>
                <a:cs typeface="Times New Roman" panose="02020603050405020304" pitchFamily="18" charset="0"/>
              </a:rPr>
              <a:t> con </a:t>
            </a:r>
            <a:r>
              <a:rPr lang="en-US" sz="2700" dirty="0" err="1">
                <a:solidFill>
                  <a:srgbClr val="0B0B37"/>
                </a:solidFill>
                <a:latin typeface="Times New Roman" panose="02020603050405020304" pitchFamily="18" charset="0"/>
                <a:cs typeface="Times New Roman" panose="02020603050405020304" pitchFamily="18" charset="0"/>
              </a:rPr>
              <a:t>sẽ</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mang</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sản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phẩm</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đến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lớp</a:t>
            </a:r>
            <a:r>
              <a:rPr lang="en-US" sz="2700" dirty="0">
                <a:solidFill>
                  <a:srgbClr val="0B0B37"/>
                </a:solidFill>
                <a:latin typeface="Times New Roman" panose="02020603050405020304" pitchFamily="18" charset="0"/>
                <a:cs typeface="Times New Roman" panose="02020603050405020304" pitchFamily="18" charset="0"/>
              </a:rPr>
              <a:t> </a:t>
            </a:r>
          </a:p>
          <a:p>
            <a:pPr algn="ctr">
              <a:spcBef>
                <a:spcPct val="0"/>
              </a:spcBef>
              <a:buFontTx/>
              <a:buNone/>
            </a:pPr>
            <a:r>
              <a:rPr lang="en-US" sz="2700" dirty="0" err="1">
                <a:solidFill>
                  <a:srgbClr val="0B0B37"/>
                </a:solidFill>
                <a:latin typeface="Times New Roman" panose="02020603050405020304" pitchFamily="18" charset="0"/>
                <a:cs typeface="Times New Roman" panose="02020603050405020304" pitchFamily="18" charset="0"/>
              </a:rPr>
              <a:t>để</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trưng</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bày</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và</a:t>
            </a:r>
            <a:r>
              <a:rPr lang="en-US" sz="2700" dirty="0">
                <a:solidFill>
                  <a:srgbClr val="0B0B37"/>
                </a:solidFill>
                <a:latin typeface="Times New Roman" panose="02020603050405020304" pitchFamily="18" charset="0"/>
                <a:cs typeface="Times New Roman" panose="02020603050405020304" pitchFamily="18" charset="0"/>
              </a:rPr>
              <a:t> chia </a:t>
            </a:r>
            <a:r>
              <a:rPr lang="en-US" sz="2700" dirty="0" err="1">
                <a:solidFill>
                  <a:srgbClr val="0B0B37"/>
                </a:solidFill>
                <a:latin typeface="Times New Roman" panose="02020603050405020304" pitchFamily="18" charset="0"/>
                <a:cs typeface="Times New Roman" panose="02020603050405020304" pitchFamily="18" charset="0"/>
              </a:rPr>
              <a:t>sẻ</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cùng</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các</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bạn</a:t>
            </a:r>
            <a:r>
              <a:rPr lang="en-US" sz="2700" dirty="0">
                <a:solidFill>
                  <a:srgbClr val="0B0B37"/>
                </a:solidFill>
                <a:latin typeface="Times New Roman" panose="02020603050405020304" pitchFamily="18" charset="0"/>
                <a:cs typeface="Times New Roman" panose="02020603050405020304" pitchFamily="18" charset="0"/>
              </a:rPr>
              <a:t>.</a:t>
            </a:r>
          </a:p>
          <a:p>
            <a:pPr algn="ctr">
              <a:spcBef>
                <a:spcPct val="0"/>
              </a:spcBef>
              <a:buFontTx/>
              <a:buNone/>
            </a:pPr>
            <a:r>
              <a:rPr lang="en-US" sz="2700" dirty="0" err="1">
                <a:solidFill>
                  <a:srgbClr val="0B0B37"/>
                </a:solidFill>
                <a:latin typeface="Times New Roman" panose="02020603050405020304" pitchFamily="18" charset="0"/>
                <a:cs typeface="Times New Roman" panose="02020603050405020304" pitchFamily="18" charset="0"/>
              </a:rPr>
              <a:t>Hẹn</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gặp</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lại</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các</a:t>
            </a:r>
            <a:r>
              <a:rPr lang="en-US" sz="2700" dirty="0">
                <a:solidFill>
                  <a:srgbClr val="0B0B37"/>
                </a:solidFill>
                <a:latin typeface="Times New Roman" panose="02020603050405020304" pitchFamily="18" charset="0"/>
                <a:cs typeface="Times New Roman" panose="02020603050405020304" pitchFamily="18" charset="0"/>
              </a:rPr>
              <a:t> con </a:t>
            </a:r>
            <a:r>
              <a:rPr lang="en-US" sz="2700" dirty="0" err="1">
                <a:solidFill>
                  <a:srgbClr val="0B0B37"/>
                </a:solidFill>
                <a:latin typeface="Times New Roman" panose="02020603050405020304" pitchFamily="18" charset="0"/>
                <a:cs typeface="Times New Roman" panose="02020603050405020304" pitchFamily="18" charset="0"/>
              </a:rPr>
              <a:t>trong</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bài</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học</a:t>
            </a:r>
            <a:r>
              <a:rPr lang="en-US" sz="2700" dirty="0">
                <a:solidFill>
                  <a:srgbClr val="0B0B37"/>
                </a:solidFill>
                <a:latin typeface="Times New Roman" panose="02020603050405020304" pitchFamily="18" charset="0"/>
                <a:cs typeface="Times New Roman" panose="02020603050405020304" pitchFamily="18" charset="0"/>
              </a:rPr>
              <a:t> </a:t>
            </a:r>
            <a:r>
              <a:rPr lang="en-US" sz="2700" dirty="0" err="1">
                <a:solidFill>
                  <a:srgbClr val="0B0B37"/>
                </a:solidFill>
                <a:latin typeface="Times New Roman" panose="02020603050405020304" pitchFamily="18" charset="0"/>
                <a:cs typeface="Times New Roman" panose="02020603050405020304" pitchFamily="18" charset="0"/>
              </a:rPr>
              <a:t>sau</a:t>
            </a:r>
            <a:r>
              <a:rPr lang="en-US" sz="2700" dirty="0">
                <a:solidFill>
                  <a:srgbClr val="0B0B37"/>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570655" y="121207"/>
            <a:ext cx="4096057" cy="523220"/>
          </a:xfrm>
          <a:prstGeom prst="rect">
            <a:avLst/>
          </a:prstGeom>
          <a:noFill/>
        </p:spPr>
        <p:txBody>
          <a:bodyPr wrap="non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 </a:t>
            </a:r>
          </a:p>
          <a:p>
            <a:pPr algn="ctr"/>
            <a:r>
              <a:rPr lang="en-US" sz="1400" b="1" cap="none" spc="50">
                <a:ln w="0"/>
                <a:solidFill>
                  <a:schemeClr val="bg1"/>
                </a:solidFill>
                <a:effectLst>
                  <a:innerShdw blurRad="63500" dist="50800" dir="13500000">
                    <a:srgbClr val="000000">
                      <a:alpha val="50000"/>
                    </a:srgbClr>
                  </a:innerShdw>
                </a:effectLst>
              </a:rPr>
              <a:t>TR</a:t>
            </a:r>
            <a:r>
              <a:rPr lang="en-US" sz="1400" b="1" spc="50">
                <a:ln w="0"/>
                <a:solidFill>
                  <a:schemeClr val="bg1"/>
                </a:solidFill>
                <a:effectLst>
                  <a:innerShdw blurRad="63500" dist="50800" dir="13500000">
                    <a:srgbClr val="000000">
                      <a:alpha val="50000"/>
                    </a:srgbClr>
                  </a:innerShdw>
                </a:effectLst>
              </a:rPr>
              <a:t>ƯỜNG TIỂU HỌC GIANG BIÊN</a:t>
            </a:r>
            <a:endParaRPr lang="en-US" sz="1400" b="1" cap="none"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96788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9D17-2D47-4969-B935-75F6FA2223C0}"/>
              </a:ext>
            </a:extLst>
          </p:cNvPr>
          <p:cNvSpPr>
            <a:spLocks noGrp="1"/>
          </p:cNvSpPr>
          <p:nvPr>
            <p:ph type="title"/>
          </p:nvPr>
        </p:nvSpPr>
        <p:spPr/>
        <p:txBody>
          <a:bodyPr>
            <a:normAutofit fontScale="90000"/>
          </a:bodyPr>
          <a:lstStyle/>
          <a:p>
            <a:r>
              <a:rPr lang="en-US" dirty="0" err="1"/>
              <a:t>Nguyễn</a:t>
            </a:r>
            <a:r>
              <a:rPr lang="en-US" dirty="0"/>
              <a:t> Minh </a:t>
            </a:r>
            <a:r>
              <a:rPr lang="en-US" dirty="0" err="1"/>
              <a:t>Ngọc</a:t>
            </a:r>
            <a:r>
              <a:rPr lang="en-US" dirty="0"/>
              <a:t/>
            </a:r>
            <a:br>
              <a:rPr lang="en-US" dirty="0"/>
            </a:br>
            <a:r>
              <a:rPr lang="en-US" dirty="0"/>
              <a:t> </a:t>
            </a:r>
            <a:r>
              <a:rPr lang="en-US" dirty="0" err="1"/>
              <a:t>Trần</a:t>
            </a:r>
            <a:r>
              <a:rPr lang="en-US" dirty="0"/>
              <a:t> </a:t>
            </a:r>
            <a:r>
              <a:rPr lang="en-US" dirty="0" err="1"/>
              <a:t>Ngọc</a:t>
            </a:r>
            <a:r>
              <a:rPr lang="en-US" dirty="0"/>
              <a:t> Anh</a:t>
            </a:r>
            <a:br>
              <a:rPr lang="en-US" dirty="0"/>
            </a:br>
            <a:r>
              <a:rPr lang="en-US" dirty="0" err="1"/>
              <a:t>Ngọc</a:t>
            </a:r>
            <a:r>
              <a:rPr lang="en-US" dirty="0"/>
              <a:t> </a:t>
            </a:r>
            <a:r>
              <a:rPr lang="en-US" dirty="0" err="1"/>
              <a:t>Hân</a:t>
            </a:r>
            <a:r>
              <a:rPr lang="en-US" dirty="0"/>
              <a:t/>
            </a:r>
            <a:br>
              <a:rPr lang="en-US" dirty="0"/>
            </a:br>
            <a:r>
              <a:rPr lang="en-US" dirty="0" err="1"/>
              <a:t>Bảo</a:t>
            </a:r>
            <a:r>
              <a:rPr lang="en-US" dirty="0"/>
              <a:t> Long</a:t>
            </a:r>
            <a:br>
              <a:rPr lang="en-US" dirty="0"/>
            </a:br>
            <a:r>
              <a:rPr lang="en-US" dirty="0"/>
              <a:t> </a:t>
            </a:r>
            <a:r>
              <a:rPr lang="en-US" dirty="0" err="1"/>
              <a:t>Mạnh</a:t>
            </a:r>
            <a:r>
              <a:rPr lang="en-US" dirty="0"/>
              <a:t> </a:t>
            </a:r>
            <a:r>
              <a:rPr lang="en-US" dirty="0" err="1"/>
              <a:t>Dũng</a:t>
            </a:r>
            <a:r>
              <a:rPr lang="en-US" dirty="0"/>
              <a:t/>
            </a:r>
            <a:br>
              <a:rPr lang="en-US" dirty="0"/>
            </a:br>
            <a:r>
              <a:rPr lang="en-US" dirty="0"/>
              <a:t> </a:t>
            </a:r>
            <a:r>
              <a:rPr lang="en-US" dirty="0" err="1"/>
              <a:t>Tiến</a:t>
            </a:r>
            <a:r>
              <a:rPr lang="en-US" dirty="0"/>
              <a:t>  Kha</a:t>
            </a:r>
            <a:br>
              <a:rPr lang="en-US" dirty="0"/>
            </a:br>
            <a:r>
              <a:rPr lang="en-US" dirty="0" err="1"/>
              <a:t>Hải</a:t>
            </a:r>
            <a:r>
              <a:rPr lang="en-US" dirty="0"/>
              <a:t> </a:t>
            </a:r>
            <a:r>
              <a:rPr lang="en-US" dirty="0" err="1"/>
              <a:t>Duyên</a:t>
            </a:r>
            <a:r>
              <a:rPr lang="en-US" dirty="0"/>
              <a:t/>
            </a:r>
            <a:br>
              <a:rPr lang="en-US" dirty="0"/>
            </a:br>
            <a:r>
              <a:rPr lang="en-US" dirty="0" err="1"/>
              <a:t>Nhật</a:t>
            </a:r>
            <a:r>
              <a:rPr lang="en-US" dirty="0"/>
              <a:t> Linh</a:t>
            </a:r>
            <a:br>
              <a:rPr lang="en-US" dirty="0"/>
            </a:br>
            <a:r>
              <a:rPr lang="en-US" dirty="0" err="1"/>
              <a:t>Bích</a:t>
            </a:r>
            <a:r>
              <a:rPr lang="en-US" dirty="0"/>
              <a:t> </a:t>
            </a:r>
            <a:r>
              <a:rPr lang="en-US" dirty="0" err="1"/>
              <a:t>Ngọc</a:t>
            </a:r>
            <a:r>
              <a:rPr lang="en-US" dirty="0"/>
              <a:t> </a:t>
            </a:r>
            <a:br>
              <a:rPr lang="en-US" dirty="0"/>
            </a:br>
            <a:r>
              <a:rPr lang="en-US" dirty="0" err="1"/>
              <a:t>Trà</a:t>
            </a:r>
            <a:r>
              <a:rPr lang="en-US" dirty="0"/>
              <a:t> My</a:t>
            </a:r>
            <a:br>
              <a:rPr lang="en-US" dirty="0"/>
            </a:br>
            <a:r>
              <a:rPr lang="en-US" dirty="0"/>
              <a:t> </a:t>
            </a:r>
            <a:r>
              <a:rPr lang="en-US" dirty="0" err="1"/>
              <a:t>Thảo</a:t>
            </a:r>
            <a:r>
              <a:rPr lang="en-US" dirty="0"/>
              <a:t> Linh</a:t>
            </a:r>
            <a:br>
              <a:rPr lang="en-US" dirty="0"/>
            </a:br>
            <a:r>
              <a:rPr lang="en-US" dirty="0" err="1"/>
              <a:t>Phương</a:t>
            </a:r>
            <a:r>
              <a:rPr lang="en-US" dirty="0"/>
              <a:t> Dung</a:t>
            </a:r>
            <a:br>
              <a:rPr lang="en-US" dirty="0"/>
            </a:br>
            <a:r>
              <a:rPr lang="en-US" dirty="0" err="1"/>
              <a:t>Trương</a:t>
            </a:r>
            <a:r>
              <a:rPr lang="en-US" dirty="0"/>
              <a:t> </a:t>
            </a:r>
            <a:r>
              <a:rPr lang="en-US" dirty="0" err="1"/>
              <a:t>Quỳnh</a:t>
            </a:r>
            <a:r>
              <a:rPr lang="en-US" dirty="0"/>
              <a:t> Anh</a:t>
            </a:r>
            <a:br>
              <a:rPr lang="en-US" dirty="0"/>
            </a:br>
            <a:r>
              <a:rPr lang="en-US" dirty="0" err="1"/>
              <a:t>Hải</a:t>
            </a:r>
            <a:r>
              <a:rPr lang="en-US" dirty="0"/>
              <a:t> Anh</a:t>
            </a:r>
            <a:br>
              <a:rPr lang="en-US" dirty="0"/>
            </a:br>
            <a:r>
              <a:rPr lang="en-US" dirty="0"/>
              <a:t> </a:t>
            </a:r>
            <a:r>
              <a:rPr lang="en-US" dirty="0" err="1"/>
              <a:t>Đào</a:t>
            </a:r>
            <a:r>
              <a:rPr lang="en-US" dirty="0"/>
              <a:t> Anh</a:t>
            </a:r>
          </a:p>
        </p:txBody>
      </p:sp>
    </p:spTree>
    <p:extLst>
      <p:ext uri="{BB962C8B-B14F-4D97-AF65-F5344CB8AC3E}">
        <p14:creationId xmlns:p14="http://schemas.microsoft.com/office/powerpoint/2010/main" val="103452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12338"/>
            <a:ext cx="12192000" cy="6870338"/>
          </a:xfrm>
          <a:prstGeom prst="rect">
            <a:avLst/>
          </a:prstGeom>
        </p:spPr>
      </p:pic>
      <p:sp>
        <p:nvSpPr>
          <p:cNvPr id="4" name="Rectangle 3"/>
          <p:cNvSpPr/>
          <p:nvPr/>
        </p:nvSpPr>
        <p:spPr>
          <a:xfrm>
            <a:off x="3902298" y="1513680"/>
            <a:ext cx="4147000" cy="523220"/>
          </a:xfrm>
          <a:prstGeom prst="rect">
            <a:avLst/>
          </a:prstGeom>
          <a:noFill/>
        </p:spPr>
        <p:txBody>
          <a:bodyPr wrap="square" lIns="91440" tIns="45720" rIns="91440" bIns="45720">
            <a:spAutoFit/>
          </a:bodyPr>
          <a:lstStyle/>
          <a:p>
            <a:pPr algn="ctr"/>
            <a:r>
              <a:rPr lang="en-US" sz="1400" b="1" spc="50" dirty="0">
                <a:ln w="0"/>
                <a:solidFill>
                  <a:schemeClr val="accent6">
                    <a:lumMod val="20000"/>
                    <a:lumOff val="80000"/>
                  </a:schemeClr>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accent6">
                    <a:lumMod val="20000"/>
                    <a:lumOff val="80000"/>
                  </a:schemeClr>
                </a:solidFill>
                <a:effectLst>
                  <a:innerShdw blurRad="63500" dist="50800" dir="13500000">
                    <a:srgbClr val="000000">
                      <a:alpha val="50000"/>
                    </a:srgbClr>
                  </a:innerShdw>
                </a:effectLst>
              </a:rPr>
              <a:t>TR</a:t>
            </a:r>
            <a:r>
              <a:rPr lang="en-US" sz="1400" b="1" spc="50" dirty="0">
                <a:ln w="0"/>
                <a:solidFill>
                  <a:schemeClr val="accent6">
                    <a:lumMod val="20000"/>
                    <a:lumOff val="80000"/>
                  </a:schemeClr>
                </a:solidFill>
                <a:effectLst>
                  <a:innerShdw blurRad="63500" dist="50800" dir="13500000">
                    <a:srgbClr val="000000">
                      <a:alpha val="50000"/>
                    </a:srgbClr>
                  </a:innerShdw>
                </a:effectLst>
              </a:rPr>
              <a:t>ƯỜNG TIỂU HỌC GIANG BIÊN</a:t>
            </a:r>
            <a:endParaRPr lang="en-US" sz="1400" b="1" cap="none" spc="50" dirty="0">
              <a:ln w="0"/>
              <a:solidFill>
                <a:schemeClr val="accent6">
                  <a:lumMod val="20000"/>
                  <a:lumOff val="80000"/>
                </a:schemeClr>
              </a:solidFill>
              <a:effectLst>
                <a:innerShdw blurRad="63500" dist="50800" dir="13500000">
                  <a:srgbClr val="000000">
                    <a:alpha val="50000"/>
                  </a:srgbClr>
                </a:innerShdw>
              </a:effectLst>
            </a:endParaRPr>
          </a:p>
        </p:txBody>
      </p:sp>
      <p:sp>
        <p:nvSpPr>
          <p:cNvPr id="5" name="Rectangle 4"/>
          <p:cNvSpPr/>
          <p:nvPr/>
        </p:nvSpPr>
        <p:spPr>
          <a:xfrm>
            <a:off x="2768959" y="2168846"/>
            <a:ext cx="6413679" cy="1985159"/>
          </a:xfrm>
          <a:prstGeom prst="rect">
            <a:avLst/>
          </a:prstGeom>
          <a:noFill/>
        </p:spPr>
        <p:txBody>
          <a:bodyPr wrap="square" lIns="91440" tIns="45720" rIns="91440" bIns="45720">
            <a:spAutoFit/>
          </a:bodyPr>
          <a:lstStyle/>
          <a:p>
            <a:pPr algn="ctr"/>
            <a:r>
              <a:rPr lang="en-US" sz="4100" b="1" spc="50" dirty="0">
                <a:ln w="0"/>
                <a:solidFill>
                  <a:srgbClr val="002060"/>
                </a:solidFill>
                <a:effectLst>
                  <a:innerShdw blurRad="63500" dist="50800" dir="13500000">
                    <a:srgbClr val="000000">
                      <a:alpha val="50000"/>
                    </a:srgbClr>
                  </a:innerShdw>
                </a:effectLst>
              </a:rPr>
              <a:t>CHỦ ĐỀ 5: TRƯỜNG EM</a:t>
            </a:r>
          </a:p>
          <a:p>
            <a:pPr algn="ctr"/>
            <a:r>
              <a:rPr lang="en-US" sz="4100" b="1" cap="none" spc="50" dirty="0">
                <a:ln w="0"/>
                <a:solidFill>
                  <a:srgbClr val="002060"/>
                </a:solidFill>
                <a:effectLst>
                  <a:innerShdw blurRad="63500" dist="50800" dir="13500000">
                    <a:srgbClr val="000000">
                      <a:alpha val="50000"/>
                    </a:srgbClr>
                  </a:innerShdw>
                </a:effectLst>
              </a:rPr>
              <a:t>TIẾT 3</a:t>
            </a:r>
          </a:p>
          <a:p>
            <a:pPr algn="ctr"/>
            <a:r>
              <a:rPr lang="en-US" sz="4100" b="1" cap="none" spc="50" dirty="0">
                <a:ln w="0"/>
                <a:solidFill>
                  <a:srgbClr val="002060"/>
                </a:solidFill>
                <a:effectLst>
                  <a:innerShdw blurRad="63500" dist="50800" dir="13500000">
                    <a:srgbClr val="000000">
                      <a:alpha val="50000"/>
                    </a:srgbClr>
                  </a:innerShdw>
                </a:effectLst>
              </a:rPr>
              <a:t> TRƯỜNG HỌC HẠNH PHÚC</a:t>
            </a:r>
          </a:p>
        </p:txBody>
      </p:sp>
    </p:spTree>
    <p:extLst>
      <p:ext uri="{BB962C8B-B14F-4D97-AF65-F5344CB8AC3E}">
        <p14:creationId xmlns:p14="http://schemas.microsoft.com/office/powerpoint/2010/main" val="4707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069312" y="1019749"/>
            <a:ext cx="6039475"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rgbClr val="4C216D"/>
                </a:solidFill>
                <a:effectLst>
                  <a:innerShdw blurRad="177800">
                    <a:schemeClr val="accent3">
                      <a:lumMod val="50000"/>
                    </a:schemeClr>
                  </a:innerShdw>
                </a:effectLst>
              </a:rPr>
              <a:t>CHUẨN BỊ ĐỒ DÙNG</a:t>
            </a:r>
          </a:p>
        </p:txBody>
      </p:sp>
      <p:sp>
        <p:nvSpPr>
          <p:cNvPr id="5" name="Rectangle 4"/>
          <p:cNvSpPr/>
          <p:nvPr/>
        </p:nvSpPr>
        <p:spPr>
          <a:xfrm>
            <a:off x="4064264" y="48209"/>
            <a:ext cx="4049570" cy="523220"/>
          </a:xfrm>
          <a:prstGeom prst="rect">
            <a:avLst/>
          </a:prstGeom>
          <a:noFill/>
        </p:spPr>
        <p:txBody>
          <a:bodyPr wrap="non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1"/>
                </a:solidFill>
                <a:effectLst>
                  <a:innerShdw blurRad="63500" dist="50800" dir="13500000">
                    <a:srgbClr val="000000">
                      <a:alpha val="50000"/>
                    </a:srgbClr>
                  </a:innerShdw>
                </a:effectLst>
              </a:rPr>
              <a:t>TR</a:t>
            </a:r>
            <a:r>
              <a:rPr lang="en-US" sz="1400" b="1" spc="50" dirty="0">
                <a:ln w="0"/>
                <a:solidFill>
                  <a:schemeClr val="bg1"/>
                </a:solidFill>
                <a:effectLst>
                  <a:innerShdw blurRad="63500" dist="50800" dir="13500000">
                    <a:srgbClr val="000000">
                      <a:alpha val="50000"/>
                    </a:srgbClr>
                  </a:innerShdw>
                </a:effectLst>
              </a:rPr>
              <a:t>ƯỜNG TIỂU HỌC GIANG BIÊN</a:t>
            </a:r>
            <a:endParaRPr lang="en-US" sz="1400" b="1" cap="none" spc="50" dirty="0">
              <a:ln w="0"/>
              <a:solidFill>
                <a:schemeClr val="bg1"/>
              </a:solidFill>
              <a:effectLst>
                <a:innerShdw blurRad="63500" dist="50800" dir="13500000">
                  <a:srgbClr val="000000">
                    <a:alpha val="50000"/>
                  </a:srgbClr>
                </a:innerShdw>
              </a:effectLst>
            </a:endParaRPr>
          </a:p>
        </p:txBody>
      </p:sp>
      <p:sp>
        <p:nvSpPr>
          <p:cNvPr id="6" name="TextBox 5"/>
          <p:cNvSpPr txBox="1"/>
          <p:nvPr/>
        </p:nvSpPr>
        <p:spPr>
          <a:xfrm>
            <a:off x="3686387" y="1897942"/>
            <a:ext cx="4950394" cy="2077492"/>
          </a:xfrm>
          <a:prstGeom prst="rect">
            <a:avLst/>
          </a:prstGeom>
          <a:noFill/>
        </p:spPr>
        <p:txBody>
          <a:bodyPr wrap="none">
            <a:spAutoFit/>
          </a:bodyPr>
          <a:lstStyle/>
          <a:p>
            <a:pPr>
              <a:defRPr/>
            </a:pP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Sách</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học</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Mĩ</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thuật</a:t>
            </a:r>
            <a:r>
              <a:rPr lang="en-US" sz="4300" b="1" dirty="0">
                <a:solidFill>
                  <a:srgbClr val="4C216D"/>
                </a:solidFill>
                <a:latin typeface="Times New Roman" pitchFamily="18" charset="0"/>
                <a:cs typeface="Times New Roman" pitchFamily="18" charset="0"/>
              </a:rPr>
              <a:t>.</a:t>
            </a:r>
          </a:p>
          <a:p>
            <a:pPr>
              <a:defRPr/>
            </a:pP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Giấy</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vẽ</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màu</a:t>
            </a:r>
            <a:r>
              <a:rPr lang="en-US" sz="4300" b="1" dirty="0">
                <a:solidFill>
                  <a:srgbClr val="4C216D"/>
                </a:solidFill>
                <a:latin typeface="Times New Roman" pitchFamily="18" charset="0"/>
                <a:cs typeface="Times New Roman" pitchFamily="18" charset="0"/>
              </a:rPr>
              <a:t>.</a:t>
            </a:r>
          </a:p>
          <a:p>
            <a:pPr>
              <a:defRPr/>
            </a:pP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Bút</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chì</a:t>
            </a:r>
            <a:r>
              <a:rPr lang="en-US" sz="4300" b="1" dirty="0">
                <a:solidFill>
                  <a:srgbClr val="4C216D"/>
                </a:solidFill>
                <a:latin typeface="Times New Roman" pitchFamily="18" charset="0"/>
                <a:cs typeface="Times New Roman" pitchFamily="18" charset="0"/>
              </a:rPr>
              <a:t>, </a:t>
            </a:r>
            <a:r>
              <a:rPr lang="en-US" sz="4300" b="1" dirty="0" err="1">
                <a:solidFill>
                  <a:srgbClr val="4C216D"/>
                </a:solidFill>
                <a:latin typeface="Times New Roman" pitchFamily="18" charset="0"/>
                <a:cs typeface="Times New Roman" pitchFamily="18" charset="0"/>
              </a:rPr>
              <a:t>tẩy</a:t>
            </a:r>
            <a:r>
              <a:rPr lang="en-US" sz="4300" b="1" dirty="0">
                <a:solidFill>
                  <a:srgbClr val="4C216D"/>
                </a:solidFill>
                <a:latin typeface="Times New Roman" pitchFamily="18" charset="0"/>
                <a:cs typeface="Times New Roman" pitchFamily="18" charset="0"/>
              </a:rPr>
              <a:t>.</a:t>
            </a:r>
          </a:p>
        </p:txBody>
      </p:sp>
    </p:spTree>
    <p:extLst>
      <p:ext uri="{BB962C8B-B14F-4D97-AF65-F5344CB8AC3E}">
        <p14:creationId xmlns:p14="http://schemas.microsoft.com/office/powerpoint/2010/main" val="39052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947420" y="2034847"/>
            <a:ext cx="8342801" cy="2323713"/>
          </a:xfrm>
          <a:prstGeom prst="rect">
            <a:avLst/>
          </a:prstGeom>
          <a:noFill/>
        </p:spPr>
        <p:txBody>
          <a:bodyPr wrap="square">
            <a:spAutoFit/>
          </a:bodyPr>
          <a:lstStyle/>
          <a:p>
            <a:pPr algn="just">
              <a:defRPr/>
            </a:pP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Khai</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thác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được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những</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hình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ảnh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hoạt</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động</a:t>
            </a:r>
            <a:r>
              <a:rPr lang="en-US" sz="2900" dirty="0">
                <a:solidFill>
                  <a:srgbClr val="002060"/>
                </a:solidFill>
                <a:latin typeface="Times New Roman" panose="02020603050405020304" pitchFamily="18" charset="0"/>
                <a:cs typeface="Times New Roman" panose="02020603050405020304" pitchFamily="18" charset="0"/>
              </a:rPr>
              <a:t> ở </a:t>
            </a:r>
            <a:r>
              <a:rPr lang="en-US" sz="2900" dirty="0" err="1">
                <a:solidFill>
                  <a:srgbClr val="002060"/>
                </a:solidFill>
                <a:latin typeface="Times New Roman" panose="02020603050405020304" pitchFamily="18" charset="0"/>
                <a:cs typeface="Times New Roman" panose="02020603050405020304" pitchFamily="18" charset="0"/>
              </a:rPr>
              <a:t>trường</a:t>
            </a:r>
            <a:r>
              <a:rPr lang="en-US" sz="2900" dirty="0">
                <a:solidFill>
                  <a:srgbClr val="002060"/>
                </a:solidFill>
                <a:latin typeface="Times New Roman" panose="02020603050405020304" pitchFamily="18" charset="0"/>
                <a:cs typeface="Times New Roman" panose="02020603050405020304" pitchFamily="18" charset="0"/>
              </a:rPr>
              <a:t>.</a:t>
            </a:r>
          </a:p>
          <a:p>
            <a:pPr algn="just">
              <a:defRPr/>
            </a:pP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Biết</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cách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vẽ</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tranh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trường</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học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hạnh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phúc</a:t>
            </a:r>
            <a:r>
              <a:rPr lang="en-US" sz="2900" dirty="0">
                <a:solidFill>
                  <a:srgbClr val="002060"/>
                </a:solidFill>
                <a:latin typeface="Times New Roman" panose="02020603050405020304" pitchFamily="18" charset="0"/>
                <a:cs typeface="Times New Roman" panose="02020603050405020304" pitchFamily="18" charset="0"/>
              </a:rPr>
              <a:t>.</a:t>
            </a:r>
          </a:p>
          <a:p>
            <a:pPr algn="just">
              <a:defRPr/>
            </a:pP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Vẽ</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được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tranh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trường</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học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hạnh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phúc</a:t>
            </a:r>
            <a:r>
              <a:rPr lang="en-US" sz="2900" dirty="0">
                <a:solidFill>
                  <a:srgbClr val="002060"/>
                </a:solidFill>
                <a:latin typeface="Times New Roman" panose="02020603050405020304" pitchFamily="18" charset="0"/>
                <a:cs typeface="Times New Roman" panose="02020603050405020304" pitchFamily="18" charset="0"/>
              </a:rPr>
              <a:t>.</a:t>
            </a:r>
          </a:p>
          <a:p>
            <a:pPr algn="just">
              <a:defRPr/>
            </a:pP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Giới</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thiệu</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nêu</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nhận</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xét</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và</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nêu</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được</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cảm</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nhận</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về</a:t>
            </a:r>
            <a:r>
              <a:rPr lang="en-US" sz="2900" dirty="0">
                <a:solidFill>
                  <a:srgbClr val="002060"/>
                </a:solidFill>
                <a:latin typeface="Times New Roman" panose="02020603050405020304" pitchFamily="18" charset="0"/>
                <a:cs typeface="Times New Roman" panose="02020603050405020304" pitchFamily="18" charset="0"/>
              </a:rPr>
              <a:t> </a:t>
            </a:r>
          </a:p>
          <a:p>
            <a:pPr algn="just">
              <a:defRPr/>
            </a:pPr>
            <a:r>
              <a:rPr lang="en-US" sz="2900" dirty="0" err="1">
                <a:solidFill>
                  <a:srgbClr val="002060"/>
                </a:solidFill>
                <a:latin typeface="Times New Roman" panose="02020603050405020304" pitchFamily="18" charset="0"/>
                <a:cs typeface="Times New Roman" panose="02020603050405020304" pitchFamily="18" charset="0"/>
              </a:rPr>
              <a:t>sản</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phẩm</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của</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mình</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của</a:t>
            </a:r>
            <a:r>
              <a:rPr lang="en-US" sz="2900" dirty="0">
                <a:solidFill>
                  <a:srgbClr val="002060"/>
                </a:solidFill>
                <a:latin typeface="Times New Roman" panose="02020603050405020304" pitchFamily="18" charset="0"/>
                <a:cs typeface="Times New Roman" panose="02020603050405020304" pitchFamily="18" charset="0"/>
              </a:rPr>
              <a:t> </a:t>
            </a:r>
            <a:r>
              <a:rPr lang="en-US" sz="2900" dirty="0" err="1">
                <a:solidFill>
                  <a:srgbClr val="002060"/>
                </a:solidFill>
                <a:latin typeface="Times New Roman" panose="02020603050405020304" pitchFamily="18" charset="0"/>
                <a:cs typeface="Times New Roman" panose="02020603050405020304" pitchFamily="18" charset="0"/>
              </a:rPr>
              <a:t>bạn</a:t>
            </a:r>
            <a:r>
              <a:rPr lang="en-US" sz="29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235647" y="1241554"/>
            <a:ext cx="541161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002060"/>
                </a:solidFill>
              </a:rPr>
              <a:t>YÊU CẦU CẦN ĐẠT</a:t>
            </a:r>
            <a:endParaRPr lang="en-US" sz="5400" b="1" cap="none" spc="0" dirty="0">
              <a:ln/>
              <a:solidFill>
                <a:srgbClr val="002060"/>
              </a:solidFill>
              <a:effectLst/>
            </a:endParaRPr>
          </a:p>
        </p:txBody>
      </p:sp>
      <p:sp>
        <p:nvSpPr>
          <p:cNvPr id="6" name="Rectangle 5"/>
          <p:cNvSpPr/>
          <p:nvPr/>
        </p:nvSpPr>
        <p:spPr>
          <a:xfrm>
            <a:off x="3916667" y="751473"/>
            <a:ext cx="4049570" cy="523220"/>
          </a:xfrm>
          <a:prstGeom prst="rect">
            <a:avLst/>
          </a:prstGeom>
          <a:noFill/>
        </p:spPr>
        <p:txBody>
          <a:bodyPr wrap="none" lIns="91440" tIns="45720" rIns="91440" bIns="45720">
            <a:spAutoFit/>
          </a:bodyPr>
          <a:lstStyle/>
          <a:p>
            <a:pPr algn="ctr"/>
            <a:r>
              <a:rPr lang="en-US" sz="1400" b="1" spc="50" dirty="0">
                <a:ln w="0"/>
                <a:solidFill>
                  <a:schemeClr val="bg2"/>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2"/>
                </a:solidFill>
                <a:effectLst>
                  <a:innerShdw blurRad="63500" dist="50800" dir="13500000">
                    <a:srgbClr val="000000">
                      <a:alpha val="50000"/>
                    </a:srgbClr>
                  </a:innerShdw>
                </a:effectLst>
              </a:rPr>
              <a:t>TR</a:t>
            </a:r>
            <a:r>
              <a:rPr lang="en-US" sz="1400" b="1" spc="50" dirty="0">
                <a:ln w="0"/>
                <a:solidFill>
                  <a:schemeClr val="bg2"/>
                </a:solidFill>
                <a:effectLst>
                  <a:innerShdw blurRad="63500" dist="50800" dir="13500000">
                    <a:srgbClr val="000000">
                      <a:alpha val="50000"/>
                    </a:srgbClr>
                  </a:innerShdw>
                </a:effectLst>
              </a:rPr>
              <a:t>ƯỜNG TIỂU HỌC GIANG BIÊN</a:t>
            </a:r>
            <a:endParaRPr lang="en-US" sz="1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63610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l="3486" r="3662"/>
          <a:stretch/>
        </p:blipFill>
        <p:spPr>
          <a:xfrm>
            <a:off x="0" y="0"/>
            <a:ext cx="12192000" cy="6858000"/>
          </a:xfrm>
          <a:prstGeom prst="rect">
            <a:avLst/>
          </a:prstGeom>
        </p:spPr>
      </p:pic>
      <p:sp>
        <p:nvSpPr>
          <p:cNvPr id="4" name="Rectangle 3"/>
          <p:cNvSpPr/>
          <p:nvPr/>
        </p:nvSpPr>
        <p:spPr>
          <a:xfrm>
            <a:off x="4528066" y="816176"/>
            <a:ext cx="2869696" cy="7848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500" b="1" cap="none" spc="0" dirty="0">
                <a:ln/>
                <a:solidFill>
                  <a:srgbClr val="FF0000"/>
                </a:solidFill>
                <a:effectLst/>
              </a:rPr>
              <a:t>KHÁM PHÁ</a:t>
            </a:r>
          </a:p>
        </p:txBody>
      </p:sp>
      <p:sp>
        <p:nvSpPr>
          <p:cNvPr id="5" name="Rectangle 4"/>
          <p:cNvSpPr/>
          <p:nvPr/>
        </p:nvSpPr>
        <p:spPr>
          <a:xfrm>
            <a:off x="3981503" y="450407"/>
            <a:ext cx="4049570" cy="523220"/>
          </a:xfrm>
          <a:prstGeom prst="rect">
            <a:avLst/>
          </a:prstGeom>
          <a:noFill/>
        </p:spPr>
        <p:txBody>
          <a:bodyPr wrap="non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1"/>
                </a:solidFill>
                <a:effectLst>
                  <a:innerShdw blurRad="63500" dist="50800" dir="13500000">
                    <a:srgbClr val="000000">
                      <a:alpha val="50000"/>
                    </a:srgbClr>
                  </a:innerShdw>
                </a:effectLst>
              </a:rPr>
              <a:t>TR</a:t>
            </a:r>
            <a:r>
              <a:rPr lang="en-US" sz="1400" b="1" spc="50" dirty="0">
                <a:ln w="0"/>
                <a:solidFill>
                  <a:schemeClr val="bg1"/>
                </a:solidFill>
                <a:effectLst>
                  <a:innerShdw blurRad="63500" dist="50800" dir="13500000">
                    <a:srgbClr val="000000">
                      <a:alpha val="50000"/>
                    </a:srgbClr>
                  </a:innerShdw>
                </a:effectLst>
              </a:rPr>
              <a:t>ƯỜNG TIỂU HỌC GIANG BIÊN</a:t>
            </a:r>
            <a:endParaRPr lang="en-US" sz="1400" b="1" cap="none" spc="50" dirty="0">
              <a:ln w="0"/>
              <a:solidFill>
                <a:schemeClr val="bg1"/>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0294" y="3803685"/>
            <a:ext cx="2426541" cy="1679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0294" y="1620941"/>
            <a:ext cx="2426541" cy="17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496608" y="1620941"/>
            <a:ext cx="2466306" cy="17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253781" y="1629072"/>
            <a:ext cx="2375058" cy="17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Layer>
                </a14:imgProps>
              </a:ext>
              <a:ext uri="{28A0092B-C50C-407E-A947-70E740481C1C}">
                <a14:useLocalDpi xmlns:a14="http://schemas.microsoft.com/office/drawing/2010/main" val="0"/>
              </a:ext>
            </a:extLst>
          </a:blip>
          <a:srcRect l="14619"/>
          <a:stretch/>
        </p:blipFill>
        <p:spPr>
          <a:xfrm>
            <a:off x="3496607" y="3803685"/>
            <a:ext cx="2466307" cy="1679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6253781" y="3803686"/>
            <a:ext cx="2375058" cy="1679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932585" y="1629072"/>
            <a:ext cx="2336423" cy="1659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32585" y="3803685"/>
            <a:ext cx="2336423" cy="1679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2704567" y="5563671"/>
            <a:ext cx="5973110" cy="738664"/>
          </a:xfrm>
          <a:prstGeom prst="rect">
            <a:avLst/>
          </a:prstGeom>
          <a:noFill/>
        </p:spPr>
        <p:txBody>
          <a:bodyPr wrap="none" rtlCol="0">
            <a:spAutoFit/>
          </a:bodyPr>
          <a:lstStyle/>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những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ảnh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nào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bức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ảnh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trên</a:t>
            </a:r>
            <a:r>
              <a:rPr lang="en-US" sz="2100" dirty="0">
                <a:latin typeface="Times New Roman" panose="02020603050405020304" pitchFamily="18" charset="0"/>
                <a:cs typeface="Times New Roman" panose="02020603050405020304" pitchFamily="18" charset="0"/>
              </a:rPr>
              <a:t>?</a:t>
            </a:r>
          </a:p>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yêu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nhất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giờ</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học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nào</a:t>
            </a:r>
            <a:r>
              <a:rPr lang="en-US" sz="2100" dirty="0">
                <a:latin typeface="Times New Roman" panose="02020603050405020304" pitchFamily="18" charset="0"/>
                <a:cs typeface="Times New Roman" panose="02020603050405020304" pitchFamily="18" charset="0"/>
              </a:rPr>
              <a:t> ở </a:t>
            </a:r>
            <a:r>
              <a:rPr lang="en-US" sz="2100" dirty="0" err="1">
                <a:latin typeface="Times New Roman" panose="02020603050405020304" pitchFamily="18" charset="0"/>
                <a:cs typeface="Times New Roman" panose="02020603050405020304" pitchFamily="18" charset="0"/>
              </a:rPr>
              <a:t>trường</a:t>
            </a:r>
            <a:r>
              <a:rPr lang="en-US" sz="2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611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259277" y="1074142"/>
            <a:ext cx="5230463" cy="7848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500" b="1" dirty="0">
                <a:ln/>
                <a:solidFill>
                  <a:srgbClr val="FF0000"/>
                </a:solidFill>
              </a:rPr>
              <a:t>CÁCH THỰC HIỆN</a:t>
            </a:r>
            <a:endParaRPr lang="en-US" sz="4500" b="1" cap="none" spc="0" dirty="0">
              <a:ln/>
              <a:solidFill>
                <a:srgbClr val="FF0000"/>
              </a:solidFill>
              <a:effectLst/>
            </a:endParaRPr>
          </a:p>
        </p:txBody>
      </p:sp>
      <p:sp>
        <p:nvSpPr>
          <p:cNvPr id="5" name="Rectangle 4"/>
          <p:cNvSpPr/>
          <p:nvPr/>
        </p:nvSpPr>
        <p:spPr>
          <a:xfrm>
            <a:off x="3549971" y="724892"/>
            <a:ext cx="4898569" cy="523220"/>
          </a:xfrm>
          <a:prstGeom prst="rect">
            <a:avLst/>
          </a:prstGeom>
          <a:noFill/>
        </p:spPr>
        <p:txBody>
          <a:bodyPr wrap="squar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1"/>
                </a:solidFill>
                <a:effectLst>
                  <a:innerShdw blurRad="63500" dist="50800" dir="13500000">
                    <a:srgbClr val="000000">
                      <a:alpha val="50000"/>
                    </a:srgbClr>
                  </a:innerShdw>
                </a:effectLst>
              </a:rPr>
              <a:t>TR</a:t>
            </a:r>
            <a:r>
              <a:rPr lang="en-US" sz="1400" b="1" spc="50" dirty="0">
                <a:ln w="0"/>
                <a:solidFill>
                  <a:schemeClr val="bg1"/>
                </a:solidFill>
                <a:effectLst>
                  <a:innerShdw blurRad="63500" dist="50800" dir="13500000">
                    <a:srgbClr val="000000">
                      <a:alpha val="50000"/>
                    </a:srgbClr>
                  </a:innerShdw>
                </a:effectLst>
              </a:rPr>
              <a:t>ƯỜNG TIỂU HỌC GIANG BIÊN</a:t>
            </a:r>
            <a:endParaRPr lang="en-US" sz="1400" b="1" cap="none" spc="50" dirty="0">
              <a:ln w="0"/>
              <a:solidFill>
                <a:schemeClr val="bg1"/>
              </a:solidFill>
              <a:effectLst>
                <a:innerShdw blurRad="63500" dist="50800" dir="13500000">
                  <a:srgbClr val="000000">
                    <a:alpha val="50000"/>
                  </a:srgbClr>
                </a:innerShdw>
              </a:effectLst>
            </a:endParaRPr>
          </a:p>
        </p:txBody>
      </p:sp>
      <p:sp>
        <p:nvSpPr>
          <p:cNvPr id="6" name="TextBox 5"/>
          <p:cNvSpPr txBox="1"/>
          <p:nvPr/>
        </p:nvSpPr>
        <p:spPr>
          <a:xfrm>
            <a:off x="2137892" y="1738643"/>
            <a:ext cx="6310648" cy="3431709"/>
          </a:xfrm>
          <a:prstGeom prst="rect">
            <a:avLst/>
          </a:prstGeom>
          <a:noFill/>
        </p:spPr>
        <p:txBody>
          <a:bodyPr wrap="square" rtlCol="0">
            <a:spAutoFit/>
          </a:bodyPr>
          <a:lstStyle/>
          <a:p>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Lựa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chọn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nội</a:t>
            </a:r>
            <a:r>
              <a:rPr lang="en-US" sz="3100" dirty="0">
                <a:latin typeface="Times New Roman" panose="02020603050405020304" pitchFamily="18" charset="0"/>
                <a:cs typeface="Times New Roman" panose="02020603050405020304" pitchFamily="18" charset="0"/>
              </a:rPr>
              <a:t> dung, </a:t>
            </a:r>
            <a:r>
              <a:rPr lang="en-US" sz="3100" dirty="0" err="1">
                <a:latin typeface="Times New Roman" panose="02020603050405020304" pitchFamily="18" charset="0"/>
                <a:cs typeface="Times New Roman" panose="02020603050405020304" pitchFamily="18" charset="0"/>
              </a:rPr>
              <a:t>các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nhân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vật</a:t>
            </a:r>
            <a:r>
              <a:rPr lang="en-US" sz="3100" dirty="0">
                <a:latin typeface="Times New Roman" panose="02020603050405020304" pitchFamily="18" charset="0"/>
                <a:cs typeface="Times New Roman" panose="02020603050405020304" pitchFamily="18" charset="0"/>
              </a:rPr>
              <a:t>, </a:t>
            </a:r>
          </a:p>
          <a:p>
            <a:r>
              <a:rPr lang="en-US" sz="3100" dirty="0" err="1">
                <a:latin typeface="Times New Roman" panose="02020603050405020304" pitchFamily="18" charset="0"/>
                <a:cs typeface="Times New Roman" panose="02020603050405020304" pitchFamily="18" charset="0"/>
              </a:rPr>
              <a:t>khung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hiện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bức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tranh</a:t>
            </a:r>
            <a:r>
              <a:rPr lang="en-US" sz="3100" dirty="0">
                <a:latin typeface="Times New Roman" panose="02020603050405020304" pitchFamily="18" charset="0"/>
                <a:cs typeface="Times New Roman" panose="02020603050405020304" pitchFamily="18" charset="0"/>
              </a:rPr>
              <a:t>.</a:t>
            </a:r>
          </a:p>
          <a:p>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Vẽ</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hình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chính</a:t>
            </a:r>
            <a:r>
              <a:rPr lang="en-US" sz="3100" dirty="0">
                <a:latin typeface="Times New Roman" panose="02020603050405020304" pitchFamily="18" charset="0"/>
                <a:cs typeface="Times New Roman" panose="02020603050405020304" pitchFamily="18" charset="0"/>
              </a:rPr>
              <a:t> </a:t>
            </a:r>
          </a:p>
          <a:p>
            <a:r>
              <a:rPr lang="en-US" sz="3100" dirty="0">
                <a:latin typeface="Times New Roman" panose="02020603050405020304" pitchFamily="18" charset="0"/>
                <a:cs typeface="Times New Roman" panose="02020603050405020304" pitchFamily="18" charset="0"/>
              </a:rPr>
              <a:t>(</a:t>
            </a:r>
            <a:r>
              <a:rPr lang="en-US" sz="3100" dirty="0" err="1">
                <a:latin typeface="Times New Roman" panose="02020603050405020304" pitchFamily="18" charset="0"/>
                <a:cs typeface="Times New Roman" panose="02020603050405020304" pitchFamily="18" charset="0"/>
              </a:rPr>
              <a:t>Các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nhân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trong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tranh</a:t>
            </a:r>
            <a:r>
              <a:rPr lang="en-US" sz="3100" dirty="0">
                <a:latin typeface="Times New Roman" panose="02020603050405020304" pitchFamily="18" charset="0"/>
                <a:cs typeface="Times New Roman" panose="02020603050405020304" pitchFamily="18" charset="0"/>
              </a:rPr>
              <a:t>).</a:t>
            </a:r>
          </a:p>
          <a:p>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Vẽ</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thêm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xung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quanh</a:t>
            </a:r>
            <a:r>
              <a:rPr lang="en-US" sz="3100" dirty="0">
                <a:latin typeface="Times New Roman" panose="02020603050405020304" pitchFamily="18" charset="0"/>
                <a:cs typeface="Times New Roman" panose="02020603050405020304" pitchFamily="18" charset="0"/>
              </a:rPr>
              <a:t> </a:t>
            </a:r>
          </a:p>
          <a:p>
            <a:r>
              <a:rPr lang="en-US" sz="3100" dirty="0">
                <a:latin typeface="Times New Roman" panose="02020603050405020304" pitchFamily="18" charset="0"/>
                <a:cs typeface="Times New Roman" panose="02020603050405020304" pitchFamily="18" charset="0"/>
              </a:rPr>
              <a:t>(</a:t>
            </a:r>
            <a:r>
              <a:rPr lang="en-US" sz="3100" dirty="0" err="1">
                <a:latin typeface="Times New Roman" panose="02020603050405020304" pitchFamily="18" charset="0"/>
                <a:cs typeface="Times New Roman" panose="02020603050405020304" pitchFamily="18" charset="0"/>
              </a:rPr>
              <a:t>Khung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trường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lớp</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cây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hoa</a:t>
            </a:r>
            <a:r>
              <a:rPr lang="en-US" sz="3100" dirty="0">
                <a:latin typeface="Times New Roman" panose="02020603050405020304" pitchFamily="18" charset="0"/>
                <a:cs typeface="Times New Roman" panose="02020603050405020304" pitchFamily="18" charset="0"/>
              </a:rPr>
              <a:t>,…)</a:t>
            </a:r>
          </a:p>
          <a:p>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Vẽ</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màu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hoàn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thiện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bức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tranh</a:t>
            </a:r>
            <a:r>
              <a:rPr lang="en-US" sz="31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20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82096" y="543349"/>
            <a:ext cx="4719177" cy="63094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500" b="1" dirty="0">
                <a:ln/>
                <a:solidFill>
                  <a:schemeClr val="accent4"/>
                </a:solidFill>
              </a:rPr>
              <a:t>SẢN PHẨM</a:t>
            </a:r>
            <a:r>
              <a:rPr lang="en-US" sz="3500" b="1" cap="none" spc="0" dirty="0">
                <a:ln/>
                <a:solidFill>
                  <a:schemeClr val="accent4"/>
                </a:solidFill>
                <a:effectLst/>
              </a:rPr>
              <a:t> THAM KHẢO</a:t>
            </a:r>
          </a:p>
        </p:txBody>
      </p:sp>
      <p:sp>
        <p:nvSpPr>
          <p:cNvPr id="8" name="Rectangle 7"/>
          <p:cNvSpPr/>
          <p:nvPr/>
        </p:nvSpPr>
        <p:spPr>
          <a:xfrm>
            <a:off x="4016900" y="121230"/>
            <a:ext cx="4049570" cy="523220"/>
          </a:xfrm>
          <a:prstGeom prst="rect">
            <a:avLst/>
          </a:prstGeom>
          <a:noFill/>
        </p:spPr>
        <p:txBody>
          <a:bodyPr wrap="none" lIns="91440" tIns="45720" rIns="91440" bIns="45720">
            <a:spAutoFit/>
          </a:bodyPr>
          <a:lstStyle/>
          <a:p>
            <a:pPr algn="ctr"/>
            <a:r>
              <a:rPr lang="en-US" sz="1400" b="1" spc="50" dirty="0">
                <a:ln w="0"/>
                <a:solidFill>
                  <a:schemeClr val="bg2"/>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2"/>
                </a:solidFill>
                <a:effectLst>
                  <a:innerShdw blurRad="63500" dist="50800" dir="13500000">
                    <a:srgbClr val="000000">
                      <a:alpha val="50000"/>
                    </a:srgbClr>
                  </a:innerShdw>
                </a:effectLst>
              </a:rPr>
              <a:t>TR</a:t>
            </a:r>
            <a:r>
              <a:rPr lang="en-US" sz="1400" b="1" spc="50" dirty="0">
                <a:ln w="0"/>
                <a:solidFill>
                  <a:schemeClr val="bg2"/>
                </a:solidFill>
                <a:effectLst>
                  <a:innerShdw blurRad="63500" dist="50800" dir="13500000">
                    <a:srgbClr val="000000">
                      <a:alpha val="50000"/>
                    </a:srgbClr>
                  </a:innerShdw>
                </a:effectLst>
              </a:rPr>
              <a:t>ƯỜNG TIỂU HỌC GIANG BIÊN</a:t>
            </a:r>
            <a:endParaRPr lang="en-US" sz="1400" b="1" cap="none" spc="50" dirty="0">
              <a:ln w="0"/>
              <a:solidFill>
                <a:schemeClr val="bg2"/>
              </a:solidFill>
              <a:effectLst>
                <a:innerShdw blurRad="63500" dist="50800" dir="13500000">
                  <a:srgbClr val="000000">
                    <a:alpha val="50000"/>
                  </a:srgbClr>
                </a:innerShdw>
              </a:effectLst>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4609" y="1139187"/>
            <a:ext cx="3727885" cy="2560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573" t="3568" r="6526" b="14554"/>
          <a:stretch/>
        </p:blipFill>
        <p:spPr>
          <a:xfrm>
            <a:off x="4365049" y="1139187"/>
            <a:ext cx="3744459" cy="2560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528" t="7378" r="2024" b="2323"/>
          <a:stretch/>
        </p:blipFill>
        <p:spPr>
          <a:xfrm>
            <a:off x="8457187" y="1139187"/>
            <a:ext cx="3380204" cy="2560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rcRect t="3482" r="2514" b="5404"/>
          <a:stretch/>
        </p:blipFill>
        <p:spPr>
          <a:xfrm>
            <a:off x="354609" y="3949818"/>
            <a:ext cx="3727886" cy="25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l="980" t="1728" r="2393" b="2486"/>
          <a:stretch/>
        </p:blipFill>
        <p:spPr>
          <a:xfrm>
            <a:off x="4365049" y="3949818"/>
            <a:ext cx="3744459" cy="2593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saturation sat="400000"/>
                    </a14:imgEffect>
                  </a14:imgLayer>
                </a14:imgProps>
              </a:ext>
              <a:ext uri="{28A0092B-C50C-407E-A947-70E740481C1C}">
                <a14:useLocalDpi xmlns:a14="http://schemas.microsoft.com/office/drawing/2010/main" val="0"/>
              </a:ext>
            </a:extLst>
          </a:blip>
          <a:srcRect b="1784"/>
          <a:stretch/>
        </p:blipFill>
        <p:spPr>
          <a:xfrm>
            <a:off x="8457187" y="3949819"/>
            <a:ext cx="3380206" cy="2593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349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0482" y="636377"/>
            <a:ext cx="4719177" cy="63094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500" b="1" dirty="0">
                <a:ln/>
                <a:solidFill>
                  <a:schemeClr val="accent4"/>
                </a:solidFill>
              </a:rPr>
              <a:t>SẢN PHẨM</a:t>
            </a:r>
            <a:r>
              <a:rPr lang="en-US" sz="3500" b="1" cap="none" spc="0" dirty="0">
                <a:ln/>
                <a:solidFill>
                  <a:schemeClr val="accent4"/>
                </a:solidFill>
                <a:effectLst/>
              </a:rPr>
              <a:t> THAM KHẢO</a:t>
            </a:r>
          </a:p>
        </p:txBody>
      </p:sp>
      <p:sp>
        <p:nvSpPr>
          <p:cNvPr id="5" name="Rectangle 4"/>
          <p:cNvSpPr/>
          <p:nvPr/>
        </p:nvSpPr>
        <p:spPr>
          <a:xfrm>
            <a:off x="3916671" y="113157"/>
            <a:ext cx="4049570" cy="523220"/>
          </a:xfrm>
          <a:prstGeom prst="rect">
            <a:avLst/>
          </a:prstGeom>
          <a:noFill/>
        </p:spPr>
        <p:txBody>
          <a:bodyPr wrap="none" lIns="91440" tIns="45720" rIns="91440" bIns="45720">
            <a:spAutoFit/>
          </a:bodyPr>
          <a:lstStyle/>
          <a:p>
            <a:pPr algn="ctr"/>
            <a:r>
              <a:rPr lang="en-US" sz="1400" b="1" spc="50" dirty="0">
                <a:ln w="0"/>
                <a:solidFill>
                  <a:schemeClr val="bg2"/>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2"/>
                </a:solidFill>
                <a:effectLst>
                  <a:innerShdw blurRad="63500" dist="50800" dir="13500000">
                    <a:srgbClr val="000000">
                      <a:alpha val="50000"/>
                    </a:srgbClr>
                  </a:innerShdw>
                </a:effectLst>
              </a:rPr>
              <a:t>TR</a:t>
            </a:r>
            <a:r>
              <a:rPr lang="en-US" sz="1400" b="1" spc="50" dirty="0">
                <a:ln w="0"/>
                <a:solidFill>
                  <a:schemeClr val="bg2"/>
                </a:solidFill>
                <a:effectLst>
                  <a:innerShdw blurRad="63500" dist="50800" dir="13500000">
                    <a:srgbClr val="000000">
                      <a:alpha val="50000"/>
                    </a:srgbClr>
                  </a:innerShdw>
                </a:effectLst>
              </a:rPr>
              <a:t>ƯỜNG TIỂU HỌC GIANG BIÊN</a:t>
            </a:r>
            <a:endParaRPr lang="en-US" sz="1400" b="1" cap="none" spc="50"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738" t="2399" r="2181"/>
          <a:stretch/>
        </p:blipFill>
        <p:spPr>
          <a:xfrm>
            <a:off x="457200" y="1390956"/>
            <a:ext cx="3317358" cy="2303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l="2536" t="7606" r="3239" b="8451"/>
          <a:stretch/>
        </p:blipFill>
        <p:spPr>
          <a:xfrm>
            <a:off x="8024148" y="1390956"/>
            <a:ext cx="3710651" cy="234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141383" y="3986669"/>
            <a:ext cx="3515941" cy="247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val="0"/>
              </a:ext>
            </a:extLst>
          </a:blip>
          <a:srcRect l="4008" t="9953" r="9533" b="1347"/>
          <a:stretch/>
        </p:blipFill>
        <p:spPr>
          <a:xfrm>
            <a:off x="8024148" y="3986670"/>
            <a:ext cx="3710652" cy="247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57200" y="3986669"/>
            <a:ext cx="3317358" cy="247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saturation sat="300000"/>
                    </a14:imgEffect>
                  </a14:imgLayer>
                </a14:imgProps>
              </a:ext>
              <a:ext uri="{28A0092B-C50C-407E-A947-70E740481C1C}">
                <a14:useLocalDpi xmlns:a14="http://schemas.microsoft.com/office/drawing/2010/main" val="0"/>
              </a:ext>
            </a:extLst>
          </a:blip>
          <a:srcRect l="1766" t="2761" r="2324" b="2309"/>
          <a:stretch/>
        </p:blipFill>
        <p:spPr>
          <a:xfrm>
            <a:off x="4141383" y="1390956"/>
            <a:ext cx="3515941" cy="234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914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922725" y="1892575"/>
            <a:ext cx="5290481" cy="1092607"/>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500" b="1" cap="all" dirty="0" err="1">
                <a:ln w="0">
                  <a:noFill/>
                </a:ln>
                <a:solidFill>
                  <a:srgbClr val="002060"/>
                </a:solidFill>
                <a:effectLst>
                  <a:reflection blurRad="12700" stA="50000" endPos="50000" dist="5000" dir="5400000" sy="-100000" rotWithShape="0"/>
                </a:effectLst>
              </a:rPr>
              <a:t>Thực</a:t>
            </a:r>
            <a:r>
              <a:rPr lang="en-US" sz="6500" b="1" cap="all" dirty="0">
                <a:ln w="0">
                  <a:noFill/>
                </a:ln>
                <a:solidFill>
                  <a:srgbClr val="002060"/>
                </a:solidFill>
                <a:effectLst>
                  <a:reflection blurRad="12700" stA="50000" endPos="50000" dist="5000" dir="5400000" sy="-100000" rotWithShape="0"/>
                </a:effectLst>
              </a:rPr>
              <a:t> </a:t>
            </a:r>
            <a:r>
              <a:rPr lang="en-US" sz="6500" b="1" cap="all" dirty="0" err="1">
                <a:ln w="0">
                  <a:noFill/>
                </a:ln>
                <a:solidFill>
                  <a:srgbClr val="002060"/>
                </a:solidFill>
                <a:effectLst>
                  <a:reflection blurRad="12700" stA="50000" endPos="50000" dist="5000" dir="5400000" sy="-100000" rotWithShape="0"/>
                </a:effectLst>
              </a:rPr>
              <a:t>hành</a:t>
            </a:r>
            <a:endParaRPr lang="en-US" sz="6500" b="1" cap="all" dirty="0">
              <a:ln w="0">
                <a:noFill/>
              </a:ln>
              <a:solidFill>
                <a:srgbClr val="002060"/>
              </a:solidFill>
              <a:effectLst>
                <a:reflection blurRad="12700" stA="50000" endPos="50000" dist="5000" dir="5400000" sy="-100000" rotWithShape="0"/>
              </a:effectLst>
            </a:endParaRPr>
          </a:p>
        </p:txBody>
      </p:sp>
      <p:sp>
        <p:nvSpPr>
          <p:cNvPr id="5" name="Rectangle 4"/>
          <p:cNvSpPr/>
          <p:nvPr/>
        </p:nvSpPr>
        <p:spPr>
          <a:xfrm>
            <a:off x="3543181" y="1480018"/>
            <a:ext cx="4049570" cy="523220"/>
          </a:xfrm>
          <a:prstGeom prst="rect">
            <a:avLst/>
          </a:prstGeom>
          <a:noFill/>
        </p:spPr>
        <p:txBody>
          <a:bodyPr wrap="non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a:t>
            </a:r>
          </a:p>
          <a:p>
            <a:pPr algn="ctr"/>
            <a:r>
              <a:rPr lang="en-US" sz="1400" b="1" cap="none" spc="50" dirty="0">
                <a:ln w="0"/>
                <a:solidFill>
                  <a:schemeClr val="bg1"/>
                </a:solidFill>
                <a:effectLst>
                  <a:innerShdw blurRad="63500" dist="50800" dir="13500000">
                    <a:srgbClr val="000000">
                      <a:alpha val="50000"/>
                    </a:srgbClr>
                  </a:innerShdw>
                </a:effectLst>
              </a:rPr>
              <a:t>TR</a:t>
            </a:r>
            <a:r>
              <a:rPr lang="en-US" sz="1400" b="1" spc="50" dirty="0">
                <a:ln w="0"/>
                <a:solidFill>
                  <a:schemeClr val="bg1"/>
                </a:solidFill>
                <a:effectLst>
                  <a:innerShdw blurRad="63500" dist="50800" dir="13500000">
                    <a:srgbClr val="000000">
                      <a:alpha val="50000"/>
                    </a:srgbClr>
                  </a:innerShdw>
                </a:effectLst>
              </a:rPr>
              <a:t>ƯỜNG TIỂU HỌC GIANG BIÊN</a:t>
            </a:r>
            <a:endParaRPr lang="en-US" sz="1400" b="1" cap="none" spc="50" dirty="0">
              <a:ln w="0"/>
              <a:solidFill>
                <a:schemeClr val="bg1"/>
              </a:solidFill>
              <a:effectLst>
                <a:innerShdw blurRad="63500" dist="50800" dir="13500000">
                  <a:srgbClr val="000000">
                    <a:alpha val="50000"/>
                  </a:srgbClr>
                </a:innerShdw>
              </a:effectLst>
            </a:endParaRPr>
          </a:p>
        </p:txBody>
      </p:sp>
      <p:sp>
        <p:nvSpPr>
          <p:cNvPr id="6" name="TextBox 5"/>
          <p:cNvSpPr txBox="1"/>
          <p:nvPr/>
        </p:nvSpPr>
        <p:spPr>
          <a:xfrm>
            <a:off x="2682429" y="2632510"/>
            <a:ext cx="5804794" cy="1231106"/>
          </a:xfrm>
          <a:prstGeom prst="rect">
            <a:avLst/>
          </a:prstGeom>
          <a:noFill/>
        </p:spPr>
        <p:txBody>
          <a:bodyPr wrap="none" rtlCol="0">
            <a:spAutoFit/>
          </a:bodyPr>
          <a:lstStyle/>
          <a:p>
            <a:pPr algn="ctr"/>
            <a:r>
              <a:rPr lang="en-US" sz="3700" b="1" dirty="0">
                <a:solidFill>
                  <a:srgbClr val="002060"/>
                </a:solidFill>
                <a:latin typeface="Times New Roman" panose="02020603050405020304" pitchFamily="18" charset="0"/>
                <a:cs typeface="Times New Roman" panose="02020603050405020304" pitchFamily="18" charset="0"/>
              </a:rPr>
              <a:t>Con </a:t>
            </a:r>
            <a:r>
              <a:rPr lang="en-US" sz="3700" b="1" dirty="0" err="1">
                <a:solidFill>
                  <a:srgbClr val="002060"/>
                </a:solidFill>
                <a:latin typeface="Times New Roman" panose="02020603050405020304" pitchFamily="18" charset="0"/>
                <a:cs typeface="Times New Roman" panose="02020603050405020304" pitchFamily="18" charset="0"/>
              </a:rPr>
              <a:t>hãy</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vẽ</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một</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bức</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tranh</a:t>
            </a:r>
            <a:r>
              <a:rPr lang="en-US" sz="3700" b="1" dirty="0">
                <a:solidFill>
                  <a:srgbClr val="002060"/>
                </a:solidFill>
                <a:latin typeface="Times New Roman" panose="02020603050405020304" pitchFamily="18" charset="0"/>
                <a:cs typeface="Times New Roman" panose="02020603050405020304" pitchFamily="18" charset="0"/>
              </a:rPr>
              <a:t> </a:t>
            </a:r>
          </a:p>
          <a:p>
            <a:pPr algn="ctr"/>
            <a:r>
              <a:rPr lang="en-US" sz="3700" b="1" dirty="0" err="1">
                <a:solidFill>
                  <a:srgbClr val="002060"/>
                </a:solidFill>
                <a:latin typeface="Times New Roman" panose="02020603050405020304" pitchFamily="18" charset="0"/>
                <a:cs typeface="Times New Roman" panose="02020603050405020304" pitchFamily="18" charset="0"/>
              </a:rPr>
              <a:t>trường</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học</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hạnh</a:t>
            </a:r>
            <a:r>
              <a:rPr lang="en-US" sz="3700" b="1" dirty="0">
                <a:solidFill>
                  <a:srgbClr val="002060"/>
                </a:solidFill>
                <a:latin typeface="Times New Roman" panose="02020603050405020304" pitchFamily="18" charset="0"/>
                <a:cs typeface="Times New Roman" panose="02020603050405020304" pitchFamily="18" charset="0"/>
              </a:rPr>
              <a:t> </a:t>
            </a:r>
            <a:r>
              <a:rPr lang="en-US" sz="3700" b="1" dirty="0" err="1">
                <a:solidFill>
                  <a:srgbClr val="002060"/>
                </a:solidFill>
                <a:latin typeface="Times New Roman" panose="02020603050405020304" pitchFamily="18" charset="0"/>
                <a:cs typeface="Times New Roman" panose="02020603050405020304" pitchFamily="18" charset="0"/>
              </a:rPr>
              <a:t>phúc</a:t>
            </a:r>
            <a:r>
              <a:rPr lang="en-US" sz="37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7898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402</Words>
  <Application>Microsoft Office PowerPoint</Application>
  <PresentationFormat>Widescreen</PresentationFormat>
  <Paragraphs>58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Nguyễn Minh Ngọc  Trần Ngọc Anh Ngọc Hân Bảo Long  Mạnh Dũng  Tiến  Kha Hải Duyên Nhật Linh Bích Ngọc  Trà My  Thảo Linh Phương Dung Trương Quỳnh Anh Hải Anh  Đào Anh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HP</cp:lastModifiedBy>
  <cp:revision>43</cp:revision>
  <dcterms:created xsi:type="dcterms:W3CDTF">2021-11-07T00:59:27Z</dcterms:created>
  <dcterms:modified xsi:type="dcterms:W3CDTF">2022-11-17T05:45:51Z</dcterms:modified>
</cp:coreProperties>
</file>