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43" r:id="rId3"/>
    <p:sldId id="342" r:id="rId4"/>
    <p:sldId id="317" r:id="rId5"/>
    <p:sldId id="318" r:id="rId6"/>
    <p:sldId id="283" r:id="rId7"/>
    <p:sldId id="321" r:id="rId8"/>
    <p:sldId id="323" r:id="rId9"/>
    <p:sldId id="322" r:id="rId10"/>
    <p:sldId id="324" r:id="rId11"/>
    <p:sldId id="326" r:id="rId12"/>
    <p:sldId id="325" r:id="rId13"/>
    <p:sldId id="345" r:id="rId14"/>
    <p:sldId id="346" r:id="rId15"/>
    <p:sldId id="313" r:id="rId16"/>
    <p:sldId id="315" r:id="rId17"/>
    <p:sldId id="34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2621-23B7-4D0D-91D8-3469CBD588A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22246-09CD-4B67-B34D-F7BCBA5D6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4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2246-09CD-4B67-B34D-F7BCBA5D69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70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7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7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5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90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F4394-0A08-4F31-AC26-C46AC1E14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64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32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96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1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5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45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050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5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45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15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9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70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0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6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3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4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4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3415-4068-4EF0-802C-A89A2F447F1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A56C-DBB6-4E81-B538-A095C059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3415-4068-4EF0-802C-A89A2F447F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A56C-DBB6-4E81-B538-A095C05974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3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gif"/><Relationship Id="rId4" Type="http://schemas.openxmlformats.org/officeDocument/2006/relationships/image" Target="../media/image18.gif"/><Relationship Id="rId9" Type="http://schemas.openxmlformats.org/officeDocument/2006/relationships/image" Target="../media/image22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3.gif"/><Relationship Id="rId4" Type="http://schemas.openxmlformats.org/officeDocument/2006/relationships/image" Target="../media/image18.gif"/><Relationship Id="rId9" Type="http://schemas.openxmlformats.org/officeDocument/2006/relationships/image" Target="../media/image2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16"/>
          <p:cNvSpPr txBox="1">
            <a:spLocks noChangeArrowheads="1"/>
          </p:cNvSpPr>
          <p:nvPr/>
        </p:nvSpPr>
        <p:spPr bwMode="auto">
          <a:xfrm>
            <a:off x="1691680" y="3068960"/>
            <a:ext cx="684076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500" b="1" dirty="0">
                <a:solidFill>
                  <a:srgbClr val="0000FF"/>
                </a:solidFill>
                <a:latin typeface="Times New Roman" pitchFamily="18" charset="0"/>
              </a:rPr>
              <a:t>Môn: Tin học - Lớp 3 – Tuần 23</a:t>
            </a:r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2339752" y="332656"/>
            <a:ext cx="4706835" cy="31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GD&amp;ĐT QUẬN LONG BIÊN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643447" y="1156404"/>
            <a:ext cx="214513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0547708-BC0B-44F0-B5B1-B318C5DD3FBE}"/>
              </a:ext>
            </a:extLst>
          </p:cNvPr>
          <p:cNvSpPr txBox="1"/>
          <p:nvPr/>
        </p:nvSpPr>
        <p:spPr>
          <a:xfrm>
            <a:off x="2555776" y="694739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TRƯỜNG TIỂU HỌC GIANG BIÊN</a:t>
            </a:r>
            <a:endParaRPr lang="en-SG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17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3378" y="1439858"/>
            <a:ext cx="888594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Căn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lề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360" y="90872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4294967295"/>
          </p:nvPr>
        </p:nvSpPr>
        <p:spPr>
          <a:xfrm>
            <a:off x="376209" y="3304941"/>
            <a:ext cx="8660286" cy="17310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515233" y="2174749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376208" y="2891430"/>
            <a:ext cx="8660287" cy="255806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575" y="3942951"/>
            <a:ext cx="2592288" cy="45502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</p:spTree>
    <p:extLst>
      <p:ext uri="{BB962C8B-B14F-4D97-AF65-F5344CB8AC3E}">
        <p14:creationId xmlns:p14="http://schemas.microsoft.com/office/powerpoint/2010/main" val="19033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3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9552" y="1866069"/>
            <a:ext cx="888594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Căn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lề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886" y="1196752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552" y="2492896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lang="en-US" sz="2400" b="1" noProof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gõ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dòng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nội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dung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tùy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noProof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b="1" noProof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noProof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noProof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noProof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noProof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noProof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noProof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noProof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noProof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noProof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noProof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noProof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thực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thao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cột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“Thao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”,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rồi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điền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kết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quả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ô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chấm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(…)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76787"/>
              </p:ext>
            </p:extLst>
          </p:nvPr>
        </p:nvGraphicFramePr>
        <p:xfrm>
          <a:off x="683568" y="3868423"/>
          <a:ext cx="7467600" cy="258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3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quả</a:t>
                      </a:r>
                      <a:r>
                        <a:rPr lang="en-US" sz="2400" baseline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trên màn hình</a:t>
                      </a:r>
                      <a:endParaRPr lang="en-US" sz="240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737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6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1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nút lệnh</a:t>
                      </a:r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96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972471" y="5420531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Hai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972471" y="4349472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Hai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3972471" y="5913876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Hai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3972471" y="4866342"/>
            <a:ext cx="37694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Hai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395" y="4893085"/>
            <a:ext cx="429546" cy="4639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395" y="4437112"/>
            <a:ext cx="429546" cy="4109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8395" y="5401990"/>
            <a:ext cx="429546" cy="504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0173" y="5948531"/>
            <a:ext cx="429546" cy="485203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</p:spTree>
    <p:extLst>
      <p:ext uri="{BB962C8B-B14F-4D97-AF65-F5344CB8AC3E}">
        <p14:creationId xmlns:p14="http://schemas.microsoft.com/office/powerpoint/2010/main" val="95388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33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5"/>
          <p:cNvSpPr>
            <a:spLocks noChangeArrowheads="1" noChangeShapeType="1" noTextEdit="1"/>
          </p:cNvSpPr>
          <p:nvPr/>
        </p:nvSpPr>
        <p:spPr bwMode="auto">
          <a:xfrm>
            <a:off x="3810000" y="4495800"/>
            <a:ext cx="381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2" t="7411" r="61023" b="82172"/>
          <a:stretch>
            <a:fillRect/>
          </a:stretch>
        </p:blipFill>
        <p:spPr bwMode="auto">
          <a:xfrm>
            <a:off x="381000" y="3749675"/>
            <a:ext cx="82391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223838" y="2540000"/>
            <a:ext cx="1266825" cy="674688"/>
          </a:xfrm>
          <a:prstGeom prst="borderCallout2">
            <a:avLst>
              <a:gd name="adj1" fmla="val 98750"/>
              <a:gd name="adj2" fmla="val 48419"/>
              <a:gd name="adj3" fmla="val 116680"/>
              <a:gd name="adj4" fmla="val 105938"/>
              <a:gd name="adj5" fmla="val 280399"/>
              <a:gd name="adj6" fmla="val 532261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Căn giữa</a:t>
            </a:r>
          </a:p>
        </p:txBody>
      </p:sp>
      <p:sp>
        <p:nvSpPr>
          <p:cNvPr id="43" name="Line Callout 2 42"/>
          <p:cNvSpPr/>
          <p:nvPr/>
        </p:nvSpPr>
        <p:spPr>
          <a:xfrm>
            <a:off x="2020888" y="2540000"/>
            <a:ext cx="1311275" cy="674688"/>
          </a:xfrm>
          <a:prstGeom prst="borderCallout2">
            <a:avLst>
              <a:gd name="adj1" fmla="val 98750"/>
              <a:gd name="adj2" fmla="val 48419"/>
              <a:gd name="adj3" fmla="val 142193"/>
              <a:gd name="adj4" fmla="val 56803"/>
              <a:gd name="adj5" fmla="val 215471"/>
              <a:gd name="adj6" fmla="val 72491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Chọn cỡ chữ</a:t>
            </a:r>
          </a:p>
        </p:txBody>
      </p:sp>
      <p:sp>
        <p:nvSpPr>
          <p:cNvPr id="44" name="Line Callout 2 43"/>
          <p:cNvSpPr/>
          <p:nvPr/>
        </p:nvSpPr>
        <p:spPr>
          <a:xfrm>
            <a:off x="3884613" y="2540000"/>
            <a:ext cx="1311275" cy="674688"/>
          </a:xfrm>
          <a:prstGeom prst="borderCallout2">
            <a:avLst>
              <a:gd name="adj1" fmla="val 98750"/>
              <a:gd name="adj2" fmla="val 48419"/>
              <a:gd name="adj3" fmla="val 133157"/>
              <a:gd name="adj4" fmla="val -277918"/>
              <a:gd name="adj5" fmla="val 283243"/>
              <a:gd name="adj6" fmla="val -249446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Kiểu chữ đậm</a:t>
            </a:r>
          </a:p>
        </p:txBody>
      </p:sp>
      <p:sp>
        <p:nvSpPr>
          <p:cNvPr id="45" name="Line Callout 2 44"/>
          <p:cNvSpPr/>
          <p:nvPr/>
        </p:nvSpPr>
        <p:spPr>
          <a:xfrm>
            <a:off x="5697538" y="2522538"/>
            <a:ext cx="1311275" cy="674687"/>
          </a:xfrm>
          <a:prstGeom prst="borderCallout2">
            <a:avLst>
              <a:gd name="adj1" fmla="val 98750"/>
              <a:gd name="adj2" fmla="val 48419"/>
              <a:gd name="adj3" fmla="val 142194"/>
              <a:gd name="adj4" fmla="val -326731"/>
              <a:gd name="adj5" fmla="val 285502"/>
              <a:gd name="adj6" fmla="val -344748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Kiểu chữ nghiêng</a:t>
            </a:r>
          </a:p>
        </p:txBody>
      </p:sp>
      <p:sp>
        <p:nvSpPr>
          <p:cNvPr id="47" name="Line Callout 2 46"/>
          <p:cNvSpPr/>
          <p:nvPr/>
        </p:nvSpPr>
        <p:spPr>
          <a:xfrm>
            <a:off x="7512050" y="2549525"/>
            <a:ext cx="1311275" cy="674688"/>
          </a:xfrm>
          <a:prstGeom prst="borderCallout2">
            <a:avLst>
              <a:gd name="adj1" fmla="val 98750"/>
              <a:gd name="adj2" fmla="val 48419"/>
              <a:gd name="adj3" fmla="val 142194"/>
              <a:gd name="adj4" fmla="val 42857"/>
              <a:gd name="adj5" fmla="val 278725"/>
              <a:gd name="adj6" fmla="val 3920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Căn lề phải</a:t>
            </a:r>
          </a:p>
        </p:txBody>
      </p:sp>
      <p:sp>
        <p:nvSpPr>
          <p:cNvPr id="48" name="Line Callout 2 47"/>
          <p:cNvSpPr/>
          <p:nvPr/>
        </p:nvSpPr>
        <p:spPr>
          <a:xfrm>
            <a:off x="230188" y="5540375"/>
            <a:ext cx="1311275" cy="674688"/>
          </a:xfrm>
          <a:prstGeom prst="borderCallout2">
            <a:avLst>
              <a:gd name="adj1" fmla="val 1609"/>
              <a:gd name="adj2" fmla="val 49581"/>
              <a:gd name="adj3" fmla="val -106305"/>
              <a:gd name="adj4" fmla="val 74237"/>
              <a:gd name="adj5" fmla="val -143723"/>
              <a:gd name="adj6" fmla="val 463001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Căn lề trái</a:t>
            </a:r>
          </a:p>
        </p:txBody>
      </p:sp>
      <p:sp>
        <p:nvSpPr>
          <p:cNvPr id="51" name="Line Callout 2 50"/>
          <p:cNvSpPr/>
          <p:nvPr/>
        </p:nvSpPr>
        <p:spPr>
          <a:xfrm>
            <a:off x="2278063" y="5540375"/>
            <a:ext cx="1531937" cy="674688"/>
          </a:xfrm>
          <a:prstGeom prst="borderCallout2">
            <a:avLst>
              <a:gd name="adj1" fmla="val 1609"/>
              <a:gd name="adj2" fmla="val 49581"/>
              <a:gd name="adj3" fmla="val -31755"/>
              <a:gd name="adj4" fmla="val 9152"/>
              <a:gd name="adj5" fmla="val -206977"/>
              <a:gd name="adj6" fmla="val -6539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Chọn phông chữ</a:t>
            </a:r>
          </a:p>
        </p:txBody>
      </p:sp>
      <p:sp>
        <p:nvSpPr>
          <p:cNvPr id="52" name="Line Callout 2 51"/>
          <p:cNvSpPr/>
          <p:nvPr/>
        </p:nvSpPr>
        <p:spPr>
          <a:xfrm>
            <a:off x="4995863" y="5492750"/>
            <a:ext cx="1311275" cy="673100"/>
          </a:xfrm>
          <a:prstGeom prst="borderCallout2">
            <a:avLst>
              <a:gd name="adj1" fmla="val 1609"/>
              <a:gd name="adj2" fmla="val 49581"/>
              <a:gd name="adj3" fmla="val -70159"/>
              <a:gd name="adj4" fmla="val 95157"/>
              <a:gd name="adj5" fmla="val -139205"/>
              <a:gd name="adj6" fmla="val 216609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Căn đề hai bên</a:t>
            </a:r>
          </a:p>
        </p:txBody>
      </p:sp>
      <p:sp>
        <p:nvSpPr>
          <p:cNvPr id="54" name="Line Callout 2 53"/>
          <p:cNvSpPr/>
          <p:nvPr/>
        </p:nvSpPr>
        <p:spPr>
          <a:xfrm>
            <a:off x="7254875" y="5540375"/>
            <a:ext cx="1533525" cy="674688"/>
          </a:xfrm>
          <a:prstGeom prst="borderCallout2">
            <a:avLst>
              <a:gd name="adj1" fmla="val 1609"/>
              <a:gd name="adj2" fmla="val 49581"/>
              <a:gd name="adj3" fmla="val -36273"/>
              <a:gd name="adj4" fmla="val -61744"/>
              <a:gd name="adj5" fmla="val -145982"/>
              <a:gd name="adj6" fmla="val -360733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Kiểu chữ gạch chân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0188" y="2549525"/>
            <a:ext cx="12604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Căn giữa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043113" y="2533650"/>
            <a:ext cx="1260475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Chọn cỡ chữ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898900" y="2549525"/>
            <a:ext cx="12604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Kiểu chữ đậm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5715000" y="2533650"/>
            <a:ext cx="1258888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Kiểu chữ nghiêng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539038" y="2563813"/>
            <a:ext cx="1260475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Căn lề phải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55588" y="5553075"/>
            <a:ext cx="1260475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Căn lề trái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300288" y="5591175"/>
            <a:ext cx="1477962" cy="604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Chọn phông chữ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021263" y="5492750"/>
            <a:ext cx="12604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Căn đều hai bên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265988" y="5567363"/>
            <a:ext cx="152241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Kiểu chữ gạch chân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5536" y="1052736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THỰC</a:t>
            </a:r>
            <a:r>
              <a:rPr kumimoji="0" lang="en-US" sz="2800" b="1" i="0" u="none" strike="noStrike" kern="1200" cap="all" spc="0" normalizeH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HÀNH</a:t>
            </a:r>
            <a:endParaRPr kumimoji="0" lang="en-US" sz="2800" b="1" i="0" u="none" strike="noStrike" kern="1200" cap="all" spc="0" normalizeH="0" baseline="0" noProof="0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4699" y="1686080"/>
            <a:ext cx="888594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Nối tên chức năng đúng với nút lệnh (theo mẫu).</a:t>
            </a:r>
          </a:p>
        </p:txBody>
      </p:sp>
    </p:spTree>
    <p:extLst>
      <p:ext uri="{BB962C8B-B14F-4D97-AF65-F5344CB8AC3E}">
        <p14:creationId xmlns:p14="http://schemas.microsoft.com/office/powerpoint/2010/main" val="32861173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 animBg="1"/>
      <p:bldP spid="44" grpId="0" animBg="1"/>
      <p:bldP spid="45" grpId="0" animBg="1"/>
      <p:bldP spid="48" grpId="0" animBg="1"/>
      <p:bldP spid="51" grpId="0" animBg="1"/>
      <p:bldP spid="52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052736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THỰC</a:t>
            </a:r>
            <a:r>
              <a:rPr kumimoji="0" lang="en-US" sz="2800" b="1" i="0" u="none" strike="noStrike" kern="1200" cap="all" spc="0" normalizeH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HÀNH</a:t>
            </a:r>
            <a:endParaRPr kumimoji="0" lang="en-US" sz="2800" b="1" i="0" u="none" strike="noStrike" kern="1200" cap="all" spc="0" normalizeH="0" baseline="0" noProof="0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453" y="1575956"/>
            <a:ext cx="888594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Em hãy gõ đoạn văn bản sau, thay đổi kiểu chữ theo mẫu rồi lưu văn bản lấy tên là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Vịnh Hạ Long.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636912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VỊNH HẠ LONG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Từ trên cao nhín xuống,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vịnh Hạ Long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như một bức tranh khổng lồ sống động với hàng ngàn đảo đá</a:t>
            </a:r>
          </a:p>
          <a:p>
            <a:pPr algn="just"/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Hạ Long có nhiều hang động đẹp, như động Thiên cung, hang Đầu gỗ, hang Trinh nữ …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Vịnh Hạ Long còn mang một vẻ đẹp rất riêng khi đón bình minh tới cũng như khi </a:t>
            </a:r>
            <a:r>
              <a:rPr lang="en-US" sz="2200" u="sng" dirty="0">
                <a:latin typeface="Times New Roman" pitchFamily="18" charset="0"/>
                <a:cs typeface="Times New Roman" pitchFamily="18" charset="0"/>
              </a:rPr>
              <a:t>hoàng hôn buông xuống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Vàn năm 1994, vinh Hạ Long đã chính thức được công nhận là </a:t>
            </a:r>
            <a:r>
              <a:rPr lang="en-US" sz="2200" u="sng" dirty="0">
                <a:latin typeface="Times New Roman" pitchFamily="18" charset="0"/>
                <a:cs typeface="Times New Roman" pitchFamily="18" charset="0"/>
              </a:rPr>
              <a:t>Di sản thiên nhiên thế giới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(Nguồn: Internet)</a:t>
            </a:r>
          </a:p>
        </p:txBody>
      </p:sp>
    </p:spTree>
    <p:extLst>
      <p:ext uri="{BB962C8B-B14F-4D97-AF65-F5344CB8AC3E}">
        <p14:creationId xmlns:p14="http://schemas.microsoft.com/office/powerpoint/2010/main" val="984248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705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05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Picture 33" descr="XLIGHT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WordArt 10"/>
          <p:cNvSpPr>
            <a:spLocks noChangeArrowheads="1" noChangeShapeType="1" noTextEdit="1"/>
          </p:cNvSpPr>
          <p:nvPr/>
        </p:nvSpPr>
        <p:spPr bwMode="auto">
          <a:xfrm>
            <a:off x="2339752" y="573087"/>
            <a:ext cx="3875122" cy="676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400" b="0" i="0" u="none" strike="noStrike" kern="10" cap="none" spc="0" normalizeH="0" baseline="0" noProof="0" dirty="0">
                <a:ln>
                  <a:noFill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Chơi</a:t>
            </a:r>
          </a:p>
        </p:txBody>
      </p:sp>
      <p:pic>
        <p:nvPicPr>
          <p:cNvPr id="49" name="Picture 3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8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9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Line 11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WordArt 13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Câu 1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Đáp</a:t>
            </a:r>
            <a:r>
              <a:rPr kumimoji="0" lang="en-US" alt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án</a:t>
            </a:r>
            <a:endParaRPr kumimoji="0" lang="en-US" altLang="vi-VN" sz="2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Câu</a:t>
            </a:r>
            <a:r>
              <a:rPr kumimoji="0" lang="en-US" alt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hỏi</a:t>
            </a:r>
            <a:endParaRPr kumimoji="0" lang="en-US" altLang="vi-VN" sz="2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5" name="Picture 19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0" descr="XLIGHT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1" descr="HAPPYF~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01" y="4026652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2" descr="HAPPYF~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745" y="4185115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2601179" y="2307937"/>
            <a:ext cx="3894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vi-VN" sz="3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Điền vào chỗ trống</a:t>
            </a:r>
            <a:endParaRPr kumimoji="0" lang="en-US" altLang="vi-VN" sz="32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4354218" y="3854381"/>
            <a:ext cx="184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32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7" t="6079" r="74660" b="87842"/>
          <a:stretch>
            <a:fillRect/>
          </a:stretch>
        </p:blipFill>
        <p:spPr bwMode="auto">
          <a:xfrm>
            <a:off x="2620677" y="4430444"/>
            <a:ext cx="41338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Group 8"/>
          <p:cNvGrpSpPr>
            <a:grpSpLocks/>
          </p:cNvGrpSpPr>
          <p:nvPr/>
        </p:nvGrpSpPr>
        <p:grpSpPr bwMode="auto">
          <a:xfrm>
            <a:off x="2011077" y="3135044"/>
            <a:ext cx="6262688" cy="838200"/>
            <a:chOff x="-16931" y="4896"/>
            <a:chExt cx="52680" cy="5151"/>
          </a:xfrm>
        </p:grpSpPr>
        <p:sp>
          <p:nvSpPr>
            <p:cNvPr id="41" name="Rounded Rectangular Callout 6"/>
            <p:cNvSpPr>
              <a:spLocks noChangeArrowheads="1"/>
            </p:cNvSpPr>
            <p:nvPr/>
          </p:nvSpPr>
          <p:spPr bwMode="auto">
            <a:xfrm>
              <a:off x="15759" y="4896"/>
              <a:ext cx="19990" cy="5151"/>
            </a:xfrm>
            <a:prstGeom prst="wedgeRoundRectCallout">
              <a:avLst>
                <a:gd name="adj1" fmla="val -38889"/>
                <a:gd name="adj2" fmla="val 170469"/>
                <a:gd name="adj3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………………………</a:t>
              </a:r>
            </a:p>
          </p:txBody>
        </p:sp>
        <p:sp>
          <p:nvSpPr>
            <p:cNvPr id="42" name="Rounded Rectangular Callout 7"/>
            <p:cNvSpPr>
              <a:spLocks noChangeArrowheads="1"/>
            </p:cNvSpPr>
            <p:nvPr/>
          </p:nvSpPr>
          <p:spPr bwMode="auto">
            <a:xfrm>
              <a:off x="-16931" y="4896"/>
              <a:ext cx="18588" cy="5151"/>
            </a:xfrm>
            <a:prstGeom prst="wedgeRoundRectCallout">
              <a:avLst>
                <a:gd name="adj1" fmla="val 87791"/>
                <a:gd name="adj2" fmla="val 166750"/>
                <a:gd name="adj3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cs typeface="Times New Roman" pitchFamily="18" charset="0"/>
                </a:rPr>
                <a:t>…………...............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093613" y="3291690"/>
            <a:ext cx="5751624" cy="379074"/>
            <a:chOff x="2093613" y="3291690"/>
            <a:chExt cx="5751624" cy="379074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214874" y="3291690"/>
              <a:ext cx="16303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b="1" dirty="0" err="1">
                  <a:solidFill>
                    <a:srgbClr val="FF0066"/>
                  </a:solidFill>
                  <a:cs typeface="Times New Roman" panose="02020603050405020304" pitchFamily="18" charset="0"/>
                </a:rPr>
                <a:t>Chọn</a:t>
              </a:r>
              <a:r>
                <a:rPr lang="en-US" altLang="vi-VN" b="1" dirty="0">
                  <a:solidFill>
                    <a:srgbClr val="FF0066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b="1" dirty="0" err="1">
                  <a:solidFill>
                    <a:srgbClr val="FF0066"/>
                  </a:solidFill>
                  <a:cs typeface="Times New Roman" panose="02020603050405020304" pitchFamily="18" charset="0"/>
                </a:rPr>
                <a:t>cỡ</a:t>
              </a:r>
              <a:r>
                <a:rPr lang="en-US" altLang="vi-VN" b="1" dirty="0">
                  <a:solidFill>
                    <a:srgbClr val="FF0066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b="1" dirty="0" err="1">
                  <a:solidFill>
                    <a:srgbClr val="FF0066"/>
                  </a:solidFill>
                  <a:cs typeface="Times New Roman" panose="02020603050405020304" pitchFamily="18" charset="0"/>
                </a:rPr>
                <a:t>chữ</a:t>
              </a:r>
              <a:endParaRPr lang="en-US" altLang="vi-VN" b="1" dirty="0">
                <a:solidFill>
                  <a:srgbClr val="FF0066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093613" y="3300876"/>
              <a:ext cx="20447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b="1" dirty="0" err="1">
                  <a:solidFill>
                    <a:srgbClr val="FF0066"/>
                  </a:solidFill>
                  <a:cs typeface="Times New Roman" panose="02020603050405020304" pitchFamily="18" charset="0"/>
                </a:rPr>
                <a:t>Chọn</a:t>
              </a:r>
              <a:r>
                <a:rPr lang="en-US" altLang="vi-VN" b="1" dirty="0">
                  <a:solidFill>
                    <a:srgbClr val="FF0066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b="1" dirty="0" err="1">
                  <a:solidFill>
                    <a:srgbClr val="FF0066"/>
                  </a:solidFill>
                  <a:cs typeface="Times New Roman" panose="02020603050405020304" pitchFamily="18" charset="0"/>
                </a:rPr>
                <a:t>phông</a:t>
              </a:r>
              <a:r>
                <a:rPr lang="en-US" altLang="vi-VN" b="1" dirty="0">
                  <a:solidFill>
                    <a:srgbClr val="FF0066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b="1" dirty="0" err="1">
                  <a:solidFill>
                    <a:srgbClr val="FF0066"/>
                  </a:solidFill>
                  <a:cs typeface="Times New Roman" panose="02020603050405020304" pitchFamily="18" charset="0"/>
                </a:rPr>
                <a:t>chữ</a:t>
              </a:r>
              <a:endParaRPr lang="en-US" altLang="vi-VN" b="1" dirty="0">
                <a:solidFill>
                  <a:srgbClr val="FF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84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705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05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Picture 33" descr="XLIGHT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WordArt 10"/>
          <p:cNvSpPr>
            <a:spLocks noChangeArrowheads="1" noChangeShapeType="1" noTextEdit="1"/>
          </p:cNvSpPr>
          <p:nvPr/>
        </p:nvSpPr>
        <p:spPr bwMode="auto">
          <a:xfrm>
            <a:off x="2339752" y="573087"/>
            <a:ext cx="4752528" cy="676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400" b="0" i="0" u="none" strike="noStrike" kern="10" cap="none" spc="0" normalizeH="0" baseline="0" noProof="0" dirty="0">
                <a:ln>
                  <a:noFill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Chơi Khởi Động</a:t>
            </a:r>
          </a:p>
        </p:txBody>
      </p:sp>
      <p:pic>
        <p:nvPicPr>
          <p:cNvPr id="49" name="Picture 3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8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9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Line 11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WordArt 13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Câu 2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Đáp</a:t>
            </a:r>
            <a:r>
              <a:rPr kumimoji="0" lang="en-US" alt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án</a:t>
            </a:r>
            <a:endParaRPr kumimoji="0" lang="en-US" altLang="vi-VN" sz="2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Câu</a:t>
            </a:r>
            <a:r>
              <a:rPr kumimoji="0" lang="en-US" alt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vi-VN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hỏi</a:t>
            </a:r>
            <a:endParaRPr kumimoji="0" lang="en-US" altLang="vi-VN" sz="2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5" name="Picture 19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0" descr="XLIGHT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1" descr="HAPPYF~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01" y="4026652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2" descr="HAPPYF~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745" y="4185115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4354218" y="3854381"/>
            <a:ext cx="184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32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981200" y="3581400"/>
            <a:ext cx="5183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Arial, Times New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Roman,Tahoma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... 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1676400" y="2413120"/>
            <a:ext cx="76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phông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chữ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thường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sử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dụng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: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013508" y="4295521"/>
            <a:ext cx="5183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Telex... </a:t>
            </a:r>
          </a:p>
        </p:txBody>
      </p:sp>
      <p:sp>
        <p:nvSpPr>
          <p:cNvPr id="48" name="Oval 12"/>
          <p:cNvSpPr>
            <a:spLocks noChangeArrowheads="1"/>
          </p:cNvSpPr>
          <p:nvPr/>
        </p:nvSpPr>
        <p:spPr bwMode="auto">
          <a:xfrm>
            <a:off x="1976344" y="3615763"/>
            <a:ext cx="476250" cy="457200"/>
          </a:xfrm>
          <a:prstGeom prst="ellips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194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39" y="-76200"/>
            <a:ext cx="8429922" cy="7391400"/>
          </a:xfrm>
          <a:prstGeom prst="rect">
            <a:avLst/>
          </a:prstGeom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75656" y="2514600"/>
            <a:ext cx="6408712" cy="344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70" tIns="43338" rIns="86670" bIns="43338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kern="2000" dirty="0">
                <a:solidFill>
                  <a:srgbClr val="FF0000"/>
                </a:solidFill>
                <a:latin typeface="Tahoma" pitchFamily="34" charset="0"/>
                <a:ea typeface="方正稚艺简体" panose="03000509000000000000" pitchFamily="65" charset="-122"/>
                <a:cs typeface="Tahoma" pitchFamily="34" charset="0"/>
                <a:sym typeface="Arial" panose="020B0604020202020204" pitchFamily="34" charset="0"/>
              </a:rPr>
              <a:t>  DẶN DÒ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2000" dirty="0">
                <a:solidFill>
                  <a:prstClr val="white"/>
                </a:solidFill>
                <a:latin typeface="Times New Roman" pitchFamily="18" charset="0"/>
                <a:ea typeface="方正稚艺简体" panose="03000509000000000000" pitchFamily="65" charset="-122"/>
                <a:cs typeface="Times New Roman" pitchFamily="18" charset="0"/>
                <a:sym typeface="Arial" panose="020B0604020202020204" pitchFamily="34" charset="0"/>
              </a:rPr>
              <a:t>- Hoàn thành bài tập 1 </a:t>
            </a:r>
            <a:r>
              <a:rPr lang="vi-VN" altLang="zh-CN" sz="2400" b="1" kern="2000" dirty="0">
                <a:solidFill>
                  <a:prstClr val="white"/>
                </a:solidFill>
                <a:latin typeface="Times New Roman" pitchFamily="18" charset="0"/>
                <a:ea typeface="方正稚艺简体" panose="03000509000000000000" pitchFamily="65" charset="-122"/>
                <a:cs typeface="Times New Roman" pitchFamily="18" charset="0"/>
                <a:sym typeface="Arial" panose="020B0604020202020204" pitchFamily="34" charset="0"/>
              </a:rPr>
              <a:t>đã</a:t>
            </a:r>
            <a:r>
              <a:rPr lang="en-US" altLang="zh-CN" sz="2400" b="1" kern="2000" dirty="0">
                <a:solidFill>
                  <a:prstClr val="white"/>
                </a:solidFill>
                <a:latin typeface="Times New Roman" pitchFamily="18" charset="0"/>
                <a:ea typeface="方正稚艺简体" panose="03000509000000000000" pitchFamily="65" charset="-122"/>
                <a:cs typeface="Times New Roman" pitchFamily="18" charset="0"/>
                <a:sym typeface="Arial" panose="020B0604020202020204" pitchFamily="34" charset="0"/>
              </a:rPr>
              <a:t> chữa vào sách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2000" dirty="0">
                <a:solidFill>
                  <a:prstClr val="white"/>
                </a:solidFill>
                <a:latin typeface="Times New Roman" pitchFamily="18" charset="0"/>
                <a:ea typeface="方正稚艺简体" panose="03000509000000000000" pitchFamily="65" charset="-122"/>
                <a:cs typeface="Times New Roman" pitchFamily="18" charset="0"/>
                <a:sym typeface="Arial" panose="020B0604020202020204" pitchFamily="34" charset="0"/>
              </a:rPr>
              <a:t>- Làm bài tập 2/Sách HDHTH 3 trang 78 (vào máy tính – nếu có máy)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2000" dirty="0">
                <a:solidFill>
                  <a:prstClr val="white"/>
                </a:solidFill>
                <a:latin typeface="Times New Roman" pitchFamily="18" charset="0"/>
                <a:ea typeface="方正稚艺简体" panose="03000509000000000000" pitchFamily="65" charset="-122"/>
                <a:cs typeface="Times New Roman" pitchFamily="18" charset="0"/>
                <a:sym typeface="Arial" panose="020B0604020202020204" pitchFamily="34" charset="0"/>
              </a:rPr>
              <a:t>- Xem tr</a:t>
            </a:r>
            <a:r>
              <a:rPr lang="vi-VN" altLang="zh-CN" sz="2400" b="1" kern="2000" dirty="0">
                <a:solidFill>
                  <a:prstClr val="white"/>
                </a:solidFill>
                <a:latin typeface="Times New Roman" pitchFamily="18" charset="0"/>
                <a:ea typeface="方正稚艺简体" panose="03000509000000000000" pitchFamily="65" charset="-122"/>
                <a:cs typeface="Times New Roman" pitchFamily="18" charset="0"/>
                <a:sym typeface="Arial" panose="020B0604020202020204" pitchFamily="34" charset="0"/>
              </a:rPr>
              <a:t>ước</a:t>
            </a:r>
            <a:r>
              <a:rPr lang="en-US" altLang="zh-CN" sz="2400" b="1" kern="2000" dirty="0">
                <a:solidFill>
                  <a:prstClr val="white"/>
                </a:solidFill>
                <a:latin typeface="Times New Roman" pitchFamily="18" charset="0"/>
                <a:ea typeface="方正稚艺简体" panose="03000509000000000000" pitchFamily="65" charset="-122"/>
                <a:cs typeface="Times New Roman" pitchFamily="18" charset="0"/>
                <a:sym typeface="Arial" panose="020B0604020202020204" pitchFamily="34" charset="0"/>
              </a:rPr>
              <a:t> bài 6 – Luyện tập một số kĩ thuật trình bày văn bản - Sách HDHTH 3 trang 79</a:t>
            </a:r>
          </a:p>
        </p:txBody>
      </p:sp>
    </p:spTree>
    <p:extLst>
      <p:ext uri="{BB962C8B-B14F-4D97-AF65-F5344CB8AC3E}">
        <p14:creationId xmlns:p14="http://schemas.microsoft.com/office/powerpoint/2010/main" val="40746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04800" y="2488987"/>
            <a:ext cx="8513618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</a:t>
            </a:r>
            <a:br>
              <a:rPr lang="en-US" sz="48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CHỌN KIỂU CHỮ, CĂN LỀ</a:t>
            </a:r>
          </a:p>
        </p:txBody>
      </p:sp>
      <p:sp>
        <p:nvSpPr>
          <p:cNvPr id="25" name="WordArt 21"/>
          <p:cNvSpPr>
            <a:spLocks noChangeArrowheads="1" noChangeShapeType="1" noTextEdit="1"/>
          </p:cNvSpPr>
          <p:nvPr/>
        </p:nvSpPr>
        <p:spPr bwMode="auto">
          <a:xfrm>
            <a:off x="304800" y="692696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9BBB59">
                    <a:lumMod val="50000"/>
                  </a:srgb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III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9BBB59">
                  <a:lumMod val="50000"/>
                </a:srgb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6" name="WordArt 26"/>
          <p:cNvSpPr>
            <a:spLocks noChangeArrowheads="1" noChangeShapeType="1" noTextEdit="1"/>
          </p:cNvSpPr>
          <p:nvPr/>
        </p:nvSpPr>
        <p:spPr bwMode="auto">
          <a:xfrm>
            <a:off x="2209800" y="16288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>
                <a:ln w="12700">
                  <a:noFill/>
                  <a:round/>
                  <a:headEnd/>
                  <a:tailEnd/>
                </a:ln>
                <a:solidFill>
                  <a:srgbClr val="9BBB59">
                    <a:lumMod val="50000"/>
                  </a:srgb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SOẠN THẢO VĂN BẢN</a:t>
            </a:r>
          </a:p>
        </p:txBody>
      </p:sp>
    </p:spTree>
    <p:extLst>
      <p:ext uri="{BB962C8B-B14F-4D97-AF65-F5344CB8AC3E}">
        <p14:creationId xmlns:p14="http://schemas.microsoft.com/office/powerpoint/2010/main" val="16177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411163" y="3990181"/>
            <a:ext cx="1252538" cy="1701800"/>
            <a:chOff x="350838" y="1876799"/>
            <a:chExt cx="1554162" cy="2746001"/>
          </a:xfrm>
        </p:grpSpPr>
        <p:grpSp>
          <p:nvGrpSpPr>
            <p:cNvPr id="18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3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37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32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Oval 22"/>
              <p:cNvSpPr>
                <a:spLocks noChangeArrowheads="1"/>
              </p:cNvSpPr>
              <p:nvPr/>
            </p:nvSpPr>
            <p:spPr bwMode="gray">
              <a:xfrm>
                <a:off x="2167" y="2128"/>
                <a:ext cx="1412" cy="1074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0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28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446781" y="2921344"/>
            <a:ext cx="3962400" cy="681037"/>
            <a:chOff x="75" y="91"/>
            <a:chExt cx="4752" cy="505"/>
          </a:xfrm>
        </p:grpSpPr>
        <p:sp>
          <p:nvSpPr>
            <p:cNvPr id="12" name="AutoShape 23" descr="White marble"/>
            <p:cNvSpPr>
              <a:spLocks noChangeArrowheads="1"/>
            </p:cNvSpPr>
            <p:nvPr/>
          </p:nvSpPr>
          <p:spPr bwMode="gray">
            <a:xfrm>
              <a:off x="75" y="91"/>
              <a:ext cx="4752" cy="505"/>
            </a:xfrm>
            <a:prstGeom prst="roundRect">
              <a:avLst>
                <a:gd name="adj" fmla="val 500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38100" algn="ctr">
              <a:solidFill>
                <a:srgbClr val="00B05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3" name="Text Box 26" descr="White marble"/>
            <p:cNvSpPr txBox="1">
              <a:spLocks noChangeArrowheads="1"/>
            </p:cNvSpPr>
            <p:nvPr/>
          </p:nvSpPr>
          <p:spPr bwMode="gray">
            <a:xfrm>
              <a:off x="265" y="152"/>
              <a:ext cx="4371" cy="365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600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 TIÊU</a:t>
              </a: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49383" y="548680"/>
            <a:ext cx="8513618" cy="2362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</a:t>
            </a:r>
            <a:br>
              <a:rPr lang="en-US" sz="40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CHỌN KIỂU CHỮ, CĂN LỀ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1246188" y="3906838"/>
            <a:ext cx="7686675" cy="1868487"/>
          </a:xfrm>
          <a:prstGeom prst="flowChartTerminator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Word.</a:t>
            </a:r>
          </a:p>
          <a:p>
            <a:pPr marL="457200" indent="-457200">
              <a:buFontTx/>
              <a:buChar char="-"/>
              <a:defRPr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2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49383" y="548680"/>
            <a:ext cx="8513618" cy="2362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</a:t>
            </a:r>
            <a:br>
              <a:rPr lang="en-US" sz="40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CHỌN KIỂU CHỮ, CĂN LỀ</a:t>
            </a:r>
          </a:p>
        </p:txBody>
      </p:sp>
      <p:grpSp>
        <p:nvGrpSpPr>
          <p:cNvPr id="41" name="Group 5"/>
          <p:cNvGrpSpPr>
            <a:grpSpLocks/>
          </p:cNvGrpSpPr>
          <p:nvPr/>
        </p:nvGrpSpPr>
        <p:grpSpPr bwMode="auto">
          <a:xfrm>
            <a:off x="-252536" y="3256800"/>
            <a:ext cx="8839200" cy="1760537"/>
            <a:chOff x="580" y="1723"/>
            <a:chExt cx="1872" cy="475"/>
          </a:xfrm>
        </p:grpSpPr>
        <p:pic>
          <p:nvPicPr>
            <p:cNvPr id="42" name="Picture 8" descr="hinh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" y="1723"/>
              <a:ext cx="1872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974" y="1868"/>
              <a:ext cx="1173" cy="279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 marL="495300" indent="-4953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en-US" altLang="vi-V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A. HOẠT ĐỘNG CƠ BẢN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44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3246" y="1295781"/>
            <a:ext cx="888594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  <p:sp>
        <p:nvSpPr>
          <p:cNvPr id="8" name="Rectangle 7"/>
          <p:cNvSpPr/>
          <p:nvPr/>
        </p:nvSpPr>
        <p:spPr>
          <a:xfrm>
            <a:off x="243246" y="772561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38786"/>
              </p:ext>
            </p:extLst>
          </p:nvPr>
        </p:nvGraphicFramePr>
        <p:xfrm>
          <a:off x="218211" y="1788224"/>
          <a:ext cx="8529638" cy="218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819">
                  <a:extLst>
                    <a:ext uri="{9D8B030D-6E8A-4147-A177-3AD203B41FA5}">
                      <a16:colId xmlns:a16="http://schemas.microsoft.com/office/drawing/2014/main" val="1943412917"/>
                    </a:ext>
                  </a:extLst>
                </a:gridCol>
                <a:gridCol w="4264819">
                  <a:extLst>
                    <a:ext uri="{9D8B030D-6E8A-4147-A177-3AD203B41FA5}">
                      <a16:colId xmlns:a16="http://schemas.microsoft.com/office/drawing/2014/main" val="3769210737"/>
                    </a:ext>
                  </a:extLst>
                </a:gridCol>
              </a:tblGrid>
              <a:tr h="3298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445253"/>
                  </a:ext>
                </a:extLst>
              </a:tr>
              <a:tr h="1814938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1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căn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lề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18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i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18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1800" u="sng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u="sng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Ngoài ra, em cũng có thể căn lề đoạn văn bản theo nhiều cách khác nhau.</a:t>
                      </a:r>
                      <a:endParaRPr lang="en-US" sz="1800" dirty="0"/>
                    </a:p>
                  </a:txBody>
                  <a:tcPr marT="45718" marB="457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72302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03215"/>
              </p:ext>
            </p:extLst>
          </p:nvPr>
        </p:nvGraphicFramePr>
        <p:xfrm>
          <a:off x="212919" y="4077072"/>
          <a:ext cx="8540221" cy="221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461">
                  <a:extLst>
                    <a:ext uri="{9D8B030D-6E8A-4147-A177-3AD203B41FA5}">
                      <a16:colId xmlns:a16="http://schemas.microsoft.com/office/drawing/2014/main" val="2645063339"/>
                    </a:ext>
                  </a:extLst>
                </a:gridCol>
                <a:gridCol w="3366880">
                  <a:extLst>
                    <a:ext uri="{9D8B030D-6E8A-4147-A177-3AD203B41FA5}">
                      <a16:colId xmlns:a16="http://schemas.microsoft.com/office/drawing/2014/main" val="4061277319"/>
                    </a:ext>
                  </a:extLst>
                </a:gridCol>
                <a:gridCol w="3366880">
                  <a:extLst>
                    <a:ext uri="{9D8B030D-6E8A-4147-A177-3AD203B41FA5}">
                      <a16:colId xmlns:a16="http://schemas.microsoft.com/office/drawing/2014/main" val="2877712189"/>
                    </a:ext>
                  </a:extLst>
                </a:gridCol>
              </a:tblGrid>
              <a:tr h="3093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endParaRPr lang="en-US" sz="1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endParaRPr lang="en-US" sz="1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593127"/>
                  </a:ext>
                </a:extLst>
              </a:tr>
              <a:tr h="142756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160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Cùng</a:t>
                      </a: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cỡ chữ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</a:t>
                      </a:r>
                      <a:endParaRPr lang="en-US" sz="1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Đầu</a:t>
                      </a: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các dòng bên trái thẳng hàng, bên phải  không thẳng hàng.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Chỉ có chữ thường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 2: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Đầu các dòng bên phải thằng hàng, bên trái không thẳng hàng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Có các chữ chữ đậm, chữ nghiêng, chữ gạch chân ở trong đoạn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45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18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9033" y="1367810"/>
            <a:ext cx="8767131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kiểu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836712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880" y="1862059"/>
            <a:ext cx="8726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21" y="3628163"/>
            <a:ext cx="6977062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Callout 1 14"/>
          <p:cNvSpPr/>
          <p:nvPr/>
        </p:nvSpPr>
        <p:spPr bwMode="auto">
          <a:xfrm>
            <a:off x="177997" y="5503267"/>
            <a:ext cx="1787525" cy="936625"/>
          </a:xfrm>
          <a:prstGeom prst="borderCallout1">
            <a:avLst>
              <a:gd name="adj1" fmla="val -2085"/>
              <a:gd name="adj2" fmla="val 48481"/>
              <a:gd name="adj3" fmla="val -130568"/>
              <a:gd name="adj4" fmla="val 65784"/>
            </a:avLst>
          </a:prstGeom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Callout 1 18"/>
          <p:cNvSpPr/>
          <p:nvPr/>
        </p:nvSpPr>
        <p:spPr bwMode="auto">
          <a:xfrm flipH="1">
            <a:off x="2717408" y="5502772"/>
            <a:ext cx="2327274" cy="936625"/>
          </a:xfrm>
          <a:prstGeom prst="borderCallout1">
            <a:avLst>
              <a:gd name="adj1" fmla="val -1428"/>
              <a:gd name="adj2" fmla="val 50705"/>
              <a:gd name="adj3" fmla="val -129088"/>
              <a:gd name="adj4" fmla="val 132716"/>
            </a:avLst>
          </a:prstGeom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endParaRPr lang="en-US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Callout 1 21"/>
          <p:cNvSpPr/>
          <p:nvPr/>
        </p:nvSpPr>
        <p:spPr bwMode="auto">
          <a:xfrm flipH="1">
            <a:off x="6012156" y="5502779"/>
            <a:ext cx="2932698" cy="936625"/>
          </a:xfrm>
          <a:prstGeom prst="borderCallout1">
            <a:avLst>
              <a:gd name="adj1" fmla="val -489"/>
              <a:gd name="adj2" fmla="val 51928"/>
              <a:gd name="adj3" fmla="val -128448"/>
              <a:gd name="adj4" fmla="val 216671"/>
            </a:avLst>
          </a:prstGeom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2400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 flipH="1">
            <a:off x="2341349" y="3698349"/>
            <a:ext cx="485940" cy="609600"/>
          </a:xfrm>
          <a:prstGeom prst="flowChartProcess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 flipH="1">
            <a:off x="1717544" y="3686111"/>
            <a:ext cx="495956" cy="609553"/>
          </a:xfrm>
          <a:prstGeom prst="flowChartProcess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" name="AutoShape 20"/>
          <p:cNvSpPr>
            <a:spLocks noChangeArrowheads="1"/>
          </p:cNvSpPr>
          <p:nvPr/>
        </p:nvSpPr>
        <p:spPr bwMode="auto">
          <a:xfrm>
            <a:off x="1108421" y="3692359"/>
            <a:ext cx="505805" cy="609600"/>
          </a:xfrm>
          <a:prstGeom prst="flowChartProcess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</p:spTree>
    <p:extLst>
      <p:ext uri="{BB962C8B-B14F-4D97-AF65-F5344CB8AC3E}">
        <p14:creationId xmlns:p14="http://schemas.microsoft.com/office/powerpoint/2010/main" val="17106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5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520" y="1644860"/>
            <a:ext cx="8767131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kiểu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808" y="1034171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637" y="2420888"/>
            <a:ext cx="8726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thực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thao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cột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“Thao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”,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rồi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điền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thiếu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ô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chấm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(…)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đúng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90649"/>
              </p:ext>
            </p:extLst>
          </p:nvPr>
        </p:nvGraphicFramePr>
        <p:xfrm>
          <a:off x="83644" y="3429000"/>
          <a:ext cx="9144000" cy="322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51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quả trên màn hình</a:t>
                      </a:r>
                      <a:endParaRPr lang="en-US" sz="240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157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157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157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577" y="4331009"/>
            <a:ext cx="461772" cy="32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63" y="5108919"/>
            <a:ext cx="457200" cy="35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780" y="5917725"/>
            <a:ext cx="457200" cy="36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7264905" y="4232753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7374082" y="5077002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236296" y="5858496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</p:spTree>
    <p:extLst>
      <p:ext uri="{BB962C8B-B14F-4D97-AF65-F5344CB8AC3E}">
        <p14:creationId xmlns:p14="http://schemas.microsoft.com/office/powerpoint/2010/main" val="398930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9552" y="2137303"/>
            <a:ext cx="8767131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kiểu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808" y="1557391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6196" y="2683712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378770" y="3232847"/>
            <a:ext cx="8001000" cy="300446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40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95792" y="3434376"/>
            <a:ext cx="77724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s-E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s-E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es-E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s-ES" altLang="vi-VN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s-E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es-E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U</a:t>
            </a:r>
            <a:r>
              <a:rPr lang="es-E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1" t="10435" r="70551" b="86800"/>
          <a:stretch>
            <a:fillRect/>
          </a:stretch>
        </p:blipFill>
        <p:spPr bwMode="auto">
          <a:xfrm>
            <a:off x="2228120" y="3460489"/>
            <a:ext cx="4572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7" t="10338" r="68243" b="86687"/>
          <a:stretch>
            <a:fillRect/>
          </a:stretch>
        </p:blipFill>
        <p:spPr bwMode="auto">
          <a:xfrm>
            <a:off x="2228120" y="4235524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20" y="5012146"/>
            <a:ext cx="457200" cy="41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</p:spTree>
    <p:extLst>
      <p:ext uri="{BB962C8B-B14F-4D97-AF65-F5344CB8AC3E}">
        <p14:creationId xmlns:p14="http://schemas.microsoft.com/office/powerpoint/2010/main" val="341164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9284" y="1772816"/>
            <a:ext cx="888594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Căn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lề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87187" y="1038335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250" y="2420888"/>
            <a:ext cx="8726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3" t="4295" r="53334" b="82851"/>
          <a:stretch>
            <a:fillRect/>
          </a:stretch>
        </p:blipFill>
        <p:spPr bwMode="auto">
          <a:xfrm>
            <a:off x="187187" y="4359154"/>
            <a:ext cx="8839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>
            <a:stCxn id="13" idx="0"/>
          </p:cNvCxnSpPr>
          <p:nvPr/>
        </p:nvCxnSpPr>
        <p:spPr>
          <a:xfrm flipV="1">
            <a:off x="1916556" y="5656926"/>
            <a:ext cx="3231508" cy="6249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71600" y="6281893"/>
            <a:ext cx="18899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3647" y="3513395"/>
            <a:ext cx="18899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>
          <a:xfrm flipH="1">
            <a:off x="6193687" y="4036615"/>
            <a:ext cx="584916" cy="13387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2"/>
            <a:endCxn id="30" idx="0"/>
          </p:cNvCxnSpPr>
          <p:nvPr/>
        </p:nvCxnSpPr>
        <p:spPr>
          <a:xfrm>
            <a:off x="4291976" y="4054426"/>
            <a:ext cx="1517821" cy="13440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163870" y="5398477"/>
            <a:ext cx="457200" cy="404119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646005" y="5398477"/>
            <a:ext cx="327584" cy="404119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05381" y="5398477"/>
            <a:ext cx="366819" cy="404119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403992" y="5398477"/>
            <a:ext cx="374611" cy="404119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347020" y="3531206"/>
            <a:ext cx="18899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89016" y="6153116"/>
            <a:ext cx="2755838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Arrow Connector 38"/>
          <p:cNvCxnSpPr>
            <a:stCxn id="38" idx="0"/>
          </p:cNvCxnSpPr>
          <p:nvPr/>
        </p:nvCxnSpPr>
        <p:spPr>
          <a:xfrm flipH="1" flipV="1">
            <a:off x="6611747" y="5789414"/>
            <a:ext cx="955188" cy="36370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63430" y="19881"/>
            <a:ext cx="8839200" cy="663987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</p:spTree>
    <p:extLst>
      <p:ext uri="{BB962C8B-B14F-4D97-AF65-F5344CB8AC3E}">
        <p14:creationId xmlns:p14="http://schemas.microsoft.com/office/powerpoint/2010/main" val="402018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3" grpId="0" animBg="1"/>
      <p:bldP spid="21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1089</Words>
  <Application>Microsoft Office PowerPoint</Application>
  <PresentationFormat>On-screen Show (4:3)</PresentationFormat>
  <Paragraphs>144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Office Theme</vt:lpstr>
      <vt:lpstr>1_Office Theme</vt:lpstr>
      <vt:lpstr>PowerPoint Presentation</vt:lpstr>
      <vt:lpstr>BÀI 5: CHỌN KIỂU CHỮ, CĂN LỀ</vt:lpstr>
      <vt:lpstr>BÀI 5: CHỌN KIỂU CHỮ, CĂN LỀ</vt:lpstr>
      <vt:lpstr>BÀI 5: CHỌN KIỂU CHỮ, CĂN LỀ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VÀ CÁC EM</dc:title>
  <dc:creator>Admin</dc:creator>
  <cp:lastModifiedBy>Tran Hoang Phuong Nhi</cp:lastModifiedBy>
  <cp:revision>55</cp:revision>
  <dcterms:created xsi:type="dcterms:W3CDTF">2018-12-15T05:02:33Z</dcterms:created>
  <dcterms:modified xsi:type="dcterms:W3CDTF">2021-03-09T01:53:02Z</dcterms:modified>
</cp:coreProperties>
</file>