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343" r:id="rId3"/>
    <p:sldId id="342" r:id="rId4"/>
    <p:sldId id="317" r:id="rId5"/>
    <p:sldId id="318" r:id="rId6"/>
    <p:sldId id="283" r:id="rId7"/>
    <p:sldId id="321" r:id="rId8"/>
    <p:sldId id="323" r:id="rId9"/>
    <p:sldId id="322" r:id="rId10"/>
    <p:sldId id="324" r:id="rId11"/>
    <p:sldId id="326" r:id="rId12"/>
    <p:sldId id="325" r:id="rId13"/>
    <p:sldId id="345" r:id="rId14"/>
    <p:sldId id="346" r:id="rId15"/>
    <p:sldId id="313" r:id="rId16"/>
    <p:sldId id="315" r:id="rId17"/>
    <p:sldId id="34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02621-23B7-4D0D-91D8-3469CBD588A4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22246-09CD-4B67-B34D-F7BCBA5D6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40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22246-09CD-4B67-B34D-F7BCBA5D69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70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>
                <a:solidFill>
                  <a:prstClr val="black"/>
                </a:solidFill>
              </a:rPr>
              <a:pPr/>
              <a:t>16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771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73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555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290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AF4394-0A08-4F31-AC26-C46AC1E148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7643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532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596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71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057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0458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0500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75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453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9153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59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1708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808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5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50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36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174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32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74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3415-4068-4EF0-802C-A89A2F447F1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A56C-DBB6-4E81-B538-A095C059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41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F3415-4068-4EF0-802C-A89A2F447F1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AA56C-DBB6-4E81-B538-A095C059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6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F3415-4068-4EF0-802C-A89A2F447F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AA56C-DBB6-4E81-B538-A095C05974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53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image" Target="../media/image17.gif"/><Relationship Id="rId7" Type="http://schemas.openxmlformats.org/officeDocument/2006/relationships/image" Target="../media/image21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0.png"/><Relationship Id="rId11" Type="http://schemas.openxmlformats.org/officeDocument/2006/relationships/image" Target="../media/image24.png"/><Relationship Id="rId5" Type="http://schemas.openxmlformats.org/officeDocument/2006/relationships/image" Target="../media/image19.png"/><Relationship Id="rId10" Type="http://schemas.openxmlformats.org/officeDocument/2006/relationships/image" Target="../media/image23.gif"/><Relationship Id="rId4" Type="http://schemas.openxmlformats.org/officeDocument/2006/relationships/image" Target="../media/image18.gif"/><Relationship Id="rId9" Type="http://schemas.openxmlformats.org/officeDocument/2006/relationships/image" Target="../media/image22.gi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image" Target="../media/image17.gif"/><Relationship Id="rId7" Type="http://schemas.openxmlformats.org/officeDocument/2006/relationships/image" Target="../media/image21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3.gif"/><Relationship Id="rId4" Type="http://schemas.openxmlformats.org/officeDocument/2006/relationships/image" Target="../media/image18.gif"/><Relationship Id="rId9" Type="http://schemas.openxmlformats.org/officeDocument/2006/relationships/image" Target="../media/image22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16"/>
          <p:cNvSpPr txBox="1">
            <a:spLocks noChangeArrowheads="1"/>
          </p:cNvSpPr>
          <p:nvPr/>
        </p:nvSpPr>
        <p:spPr bwMode="auto">
          <a:xfrm>
            <a:off x="1691680" y="3068960"/>
            <a:ext cx="684076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500" b="1" dirty="0">
                <a:solidFill>
                  <a:srgbClr val="0000FF"/>
                </a:solidFill>
                <a:latin typeface="Times New Roman" pitchFamily="18" charset="0"/>
              </a:rPr>
              <a:t>Môn: Tin học - Lớp 3 – Tuần 23</a:t>
            </a:r>
          </a:p>
        </p:txBody>
      </p:sp>
      <p:sp>
        <p:nvSpPr>
          <p:cNvPr id="9" name="WordArt 11"/>
          <p:cNvSpPr>
            <a:spLocks noChangeArrowheads="1" noChangeShapeType="1" noTextEdit="1"/>
          </p:cNvSpPr>
          <p:nvPr/>
        </p:nvSpPr>
        <p:spPr bwMode="auto">
          <a:xfrm>
            <a:off x="2339752" y="332656"/>
            <a:ext cx="4706835" cy="3196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 dirty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GD&amp;ĐT QUẬN LONG BIÊN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643447" y="1156404"/>
            <a:ext cx="2145137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0547708-BC0B-44F0-B5B1-B318C5DD3FBE}"/>
              </a:ext>
            </a:extLst>
          </p:cNvPr>
          <p:cNvSpPr txBox="1"/>
          <p:nvPr/>
        </p:nvSpPr>
        <p:spPr>
          <a:xfrm>
            <a:off x="2555776" y="694739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TRƯỜNG TIỂU HỌC GIANG BIÊN</a:t>
            </a:r>
            <a:endParaRPr lang="en-SG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717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63378" y="1439858"/>
            <a:ext cx="8885946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3.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Căn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lề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văn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bản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182360" y="908720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A. HoẠT ĐỘNG CƠ BẢN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4294967295"/>
          </p:nvPr>
        </p:nvSpPr>
        <p:spPr>
          <a:xfrm>
            <a:off x="376209" y="3304941"/>
            <a:ext cx="8660286" cy="17310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endParaRPr lang="en-US" alt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515233" y="2174749"/>
            <a:ext cx="7848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5" name="AutoShape 18"/>
          <p:cNvSpPr>
            <a:spLocks noChangeArrowheads="1"/>
          </p:cNvSpPr>
          <p:nvPr/>
        </p:nvSpPr>
        <p:spPr bwMode="auto">
          <a:xfrm>
            <a:off x="376208" y="2891430"/>
            <a:ext cx="8660287" cy="255806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 sz="24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4575" y="3942951"/>
            <a:ext cx="2592288" cy="455024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3430" y="19881"/>
            <a:ext cx="8839200" cy="663987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Bài 5: CHỌN KIỂU CHỮ, CĂN LỀ</a:t>
            </a:r>
          </a:p>
        </p:txBody>
      </p:sp>
    </p:spTree>
    <p:extLst>
      <p:ext uri="{BB962C8B-B14F-4D97-AF65-F5344CB8AC3E}">
        <p14:creationId xmlns:p14="http://schemas.microsoft.com/office/powerpoint/2010/main" val="190335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  <p:bldP spid="23" grpId="0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39552" y="1866069"/>
            <a:ext cx="8885946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3.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Căn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lề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văn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bản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165886" y="1196752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A. HoẠT ĐỘNG CƠ BẢN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9552" y="2492896"/>
            <a:ext cx="8604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b. </a:t>
            </a:r>
            <a:r>
              <a:rPr lang="en-US" sz="2400" b="1" noProof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gõ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hai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dòng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nội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dung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tùy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b="1" noProof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2400" b="1" noProof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noProof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noProof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b="1" noProof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noProof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400" b="1" noProof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noProof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400" b="1" noProof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noProof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noProof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400" b="1" noProof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b="1" noProof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thực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hiện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thao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tác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ở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cột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“Thao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tác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”,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rồi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điền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kết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quả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vào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ô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chấm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(…)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976787"/>
              </p:ext>
            </p:extLst>
          </p:nvPr>
        </p:nvGraphicFramePr>
        <p:xfrm>
          <a:off x="683568" y="3868423"/>
          <a:ext cx="7467600" cy="2584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1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6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63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 quả</a:t>
                      </a:r>
                      <a:r>
                        <a:rPr lang="en-US" sz="2400" baseline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trên màn hình</a:t>
                      </a:r>
                      <a:endParaRPr lang="en-US" sz="240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737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nút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lệnh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nút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lệnh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96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2400" b="1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nút lệnh</a:t>
                      </a:r>
                      <a:endParaRPr 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960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nút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lệnh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3972471" y="5420531"/>
            <a:ext cx="3733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Hai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3972471" y="4349472"/>
            <a:ext cx="4038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Hai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14"/>
          <p:cNvSpPr txBox="1">
            <a:spLocks noChangeArrowheads="1"/>
          </p:cNvSpPr>
          <p:nvPr/>
        </p:nvSpPr>
        <p:spPr bwMode="auto">
          <a:xfrm>
            <a:off x="3972471" y="5913876"/>
            <a:ext cx="4267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Hai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3972471" y="4866342"/>
            <a:ext cx="37694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Hai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8395" y="4893085"/>
            <a:ext cx="429546" cy="4639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8395" y="4437112"/>
            <a:ext cx="429546" cy="41097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48395" y="5401990"/>
            <a:ext cx="429546" cy="5042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0173" y="5948531"/>
            <a:ext cx="429546" cy="485203"/>
          </a:xfrm>
          <a:prstGeom prst="rect">
            <a:avLst/>
          </a:prstGeom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63430" y="19881"/>
            <a:ext cx="8839200" cy="663987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Bài 5: CHỌN KIỂU CHỮ, CĂN LỀ</a:t>
            </a:r>
          </a:p>
        </p:txBody>
      </p:sp>
    </p:spTree>
    <p:extLst>
      <p:ext uri="{BB962C8B-B14F-4D97-AF65-F5344CB8AC3E}">
        <p14:creationId xmlns:p14="http://schemas.microsoft.com/office/powerpoint/2010/main" val="95388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8" grpId="0"/>
      <p:bldP spid="33" grpId="0"/>
      <p:bldP spid="35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WordArt 45"/>
          <p:cNvSpPr>
            <a:spLocks noChangeArrowheads="1" noChangeShapeType="1" noTextEdit="1"/>
          </p:cNvSpPr>
          <p:nvPr/>
        </p:nvSpPr>
        <p:spPr bwMode="auto">
          <a:xfrm>
            <a:off x="3810000" y="4495800"/>
            <a:ext cx="381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pic>
        <p:nvPicPr>
          <p:cNvPr id="2253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2" t="7411" r="61023" b="82172"/>
          <a:stretch>
            <a:fillRect/>
          </a:stretch>
        </p:blipFill>
        <p:spPr bwMode="auto">
          <a:xfrm>
            <a:off x="381000" y="3749675"/>
            <a:ext cx="823912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Callout 2 4"/>
          <p:cNvSpPr/>
          <p:nvPr/>
        </p:nvSpPr>
        <p:spPr>
          <a:xfrm>
            <a:off x="223838" y="2540000"/>
            <a:ext cx="1266825" cy="674688"/>
          </a:xfrm>
          <a:prstGeom prst="borderCallout2">
            <a:avLst>
              <a:gd name="adj1" fmla="val 98750"/>
              <a:gd name="adj2" fmla="val 48419"/>
              <a:gd name="adj3" fmla="val 116680"/>
              <a:gd name="adj4" fmla="val 105938"/>
              <a:gd name="adj5" fmla="val 280399"/>
              <a:gd name="adj6" fmla="val 532261"/>
            </a:avLst>
          </a:prstGeom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tx1"/>
                </a:solidFill>
              </a:rPr>
              <a:t>Căn giữa</a:t>
            </a:r>
          </a:p>
        </p:txBody>
      </p:sp>
      <p:sp>
        <p:nvSpPr>
          <p:cNvPr id="43" name="Line Callout 2 42"/>
          <p:cNvSpPr/>
          <p:nvPr/>
        </p:nvSpPr>
        <p:spPr>
          <a:xfrm>
            <a:off x="2020888" y="2540000"/>
            <a:ext cx="1311275" cy="674688"/>
          </a:xfrm>
          <a:prstGeom prst="borderCallout2">
            <a:avLst>
              <a:gd name="adj1" fmla="val 98750"/>
              <a:gd name="adj2" fmla="val 48419"/>
              <a:gd name="adj3" fmla="val 142193"/>
              <a:gd name="adj4" fmla="val 56803"/>
              <a:gd name="adj5" fmla="val 215471"/>
              <a:gd name="adj6" fmla="val 72491"/>
            </a:avLst>
          </a:prstGeom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tx1"/>
                </a:solidFill>
              </a:rPr>
              <a:t>Chọn cỡ chữ</a:t>
            </a:r>
          </a:p>
        </p:txBody>
      </p:sp>
      <p:sp>
        <p:nvSpPr>
          <p:cNvPr id="44" name="Line Callout 2 43"/>
          <p:cNvSpPr/>
          <p:nvPr/>
        </p:nvSpPr>
        <p:spPr>
          <a:xfrm>
            <a:off x="3884613" y="2540000"/>
            <a:ext cx="1311275" cy="674688"/>
          </a:xfrm>
          <a:prstGeom prst="borderCallout2">
            <a:avLst>
              <a:gd name="adj1" fmla="val 98750"/>
              <a:gd name="adj2" fmla="val 48419"/>
              <a:gd name="adj3" fmla="val 133157"/>
              <a:gd name="adj4" fmla="val -277918"/>
              <a:gd name="adj5" fmla="val 283243"/>
              <a:gd name="adj6" fmla="val -249446"/>
            </a:avLst>
          </a:prstGeom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tx1"/>
                </a:solidFill>
              </a:rPr>
              <a:t>Kiểu chữ đậm</a:t>
            </a:r>
          </a:p>
        </p:txBody>
      </p:sp>
      <p:sp>
        <p:nvSpPr>
          <p:cNvPr id="45" name="Line Callout 2 44"/>
          <p:cNvSpPr/>
          <p:nvPr/>
        </p:nvSpPr>
        <p:spPr>
          <a:xfrm>
            <a:off x="5697538" y="2522538"/>
            <a:ext cx="1311275" cy="674687"/>
          </a:xfrm>
          <a:prstGeom prst="borderCallout2">
            <a:avLst>
              <a:gd name="adj1" fmla="val 98750"/>
              <a:gd name="adj2" fmla="val 48419"/>
              <a:gd name="adj3" fmla="val 142194"/>
              <a:gd name="adj4" fmla="val -326731"/>
              <a:gd name="adj5" fmla="val 285502"/>
              <a:gd name="adj6" fmla="val -344748"/>
            </a:avLst>
          </a:prstGeom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tx1"/>
                </a:solidFill>
              </a:rPr>
              <a:t>Kiểu chữ nghiêng</a:t>
            </a:r>
          </a:p>
        </p:txBody>
      </p:sp>
      <p:sp>
        <p:nvSpPr>
          <p:cNvPr id="47" name="Line Callout 2 46"/>
          <p:cNvSpPr/>
          <p:nvPr/>
        </p:nvSpPr>
        <p:spPr>
          <a:xfrm>
            <a:off x="7512050" y="2549525"/>
            <a:ext cx="1311275" cy="674688"/>
          </a:xfrm>
          <a:prstGeom prst="borderCallout2">
            <a:avLst>
              <a:gd name="adj1" fmla="val 98750"/>
              <a:gd name="adj2" fmla="val 48419"/>
              <a:gd name="adj3" fmla="val 142194"/>
              <a:gd name="adj4" fmla="val 42857"/>
              <a:gd name="adj5" fmla="val 278725"/>
              <a:gd name="adj6" fmla="val 3920"/>
            </a:avLst>
          </a:prstGeom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tx1"/>
                </a:solidFill>
              </a:rPr>
              <a:t>Căn lề phải</a:t>
            </a:r>
          </a:p>
        </p:txBody>
      </p:sp>
      <p:sp>
        <p:nvSpPr>
          <p:cNvPr id="48" name="Line Callout 2 47"/>
          <p:cNvSpPr/>
          <p:nvPr/>
        </p:nvSpPr>
        <p:spPr>
          <a:xfrm>
            <a:off x="230188" y="5540375"/>
            <a:ext cx="1311275" cy="674688"/>
          </a:xfrm>
          <a:prstGeom prst="borderCallout2">
            <a:avLst>
              <a:gd name="adj1" fmla="val 1609"/>
              <a:gd name="adj2" fmla="val 49581"/>
              <a:gd name="adj3" fmla="val -106305"/>
              <a:gd name="adj4" fmla="val 74237"/>
              <a:gd name="adj5" fmla="val -143723"/>
              <a:gd name="adj6" fmla="val 463001"/>
            </a:avLst>
          </a:prstGeom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tx1"/>
                </a:solidFill>
              </a:rPr>
              <a:t>Căn lề trái</a:t>
            </a:r>
          </a:p>
        </p:txBody>
      </p:sp>
      <p:sp>
        <p:nvSpPr>
          <p:cNvPr id="51" name="Line Callout 2 50"/>
          <p:cNvSpPr/>
          <p:nvPr/>
        </p:nvSpPr>
        <p:spPr>
          <a:xfrm>
            <a:off x="2278063" y="5540375"/>
            <a:ext cx="1531937" cy="674688"/>
          </a:xfrm>
          <a:prstGeom prst="borderCallout2">
            <a:avLst>
              <a:gd name="adj1" fmla="val 1609"/>
              <a:gd name="adj2" fmla="val 49581"/>
              <a:gd name="adj3" fmla="val -31755"/>
              <a:gd name="adj4" fmla="val 9152"/>
              <a:gd name="adj5" fmla="val -206977"/>
              <a:gd name="adj6" fmla="val -6539"/>
            </a:avLst>
          </a:prstGeom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tx1"/>
                </a:solidFill>
              </a:rPr>
              <a:t>Chọn phông chữ</a:t>
            </a:r>
          </a:p>
        </p:txBody>
      </p:sp>
      <p:sp>
        <p:nvSpPr>
          <p:cNvPr id="52" name="Line Callout 2 51"/>
          <p:cNvSpPr/>
          <p:nvPr/>
        </p:nvSpPr>
        <p:spPr>
          <a:xfrm>
            <a:off x="4995863" y="5492750"/>
            <a:ext cx="1311275" cy="673100"/>
          </a:xfrm>
          <a:prstGeom prst="borderCallout2">
            <a:avLst>
              <a:gd name="adj1" fmla="val 1609"/>
              <a:gd name="adj2" fmla="val 49581"/>
              <a:gd name="adj3" fmla="val -70159"/>
              <a:gd name="adj4" fmla="val 95157"/>
              <a:gd name="adj5" fmla="val -139205"/>
              <a:gd name="adj6" fmla="val 216609"/>
            </a:avLst>
          </a:prstGeom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tx1"/>
                </a:solidFill>
              </a:rPr>
              <a:t>Căn đề hai bên</a:t>
            </a:r>
          </a:p>
        </p:txBody>
      </p:sp>
      <p:sp>
        <p:nvSpPr>
          <p:cNvPr id="54" name="Line Callout 2 53"/>
          <p:cNvSpPr/>
          <p:nvPr/>
        </p:nvSpPr>
        <p:spPr>
          <a:xfrm>
            <a:off x="7254875" y="5540375"/>
            <a:ext cx="1533525" cy="674688"/>
          </a:xfrm>
          <a:prstGeom prst="borderCallout2">
            <a:avLst>
              <a:gd name="adj1" fmla="val 1609"/>
              <a:gd name="adj2" fmla="val 49581"/>
              <a:gd name="adj3" fmla="val -36273"/>
              <a:gd name="adj4" fmla="val -61744"/>
              <a:gd name="adj5" fmla="val -145982"/>
              <a:gd name="adj6" fmla="val -360733"/>
            </a:avLst>
          </a:prstGeom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tx1"/>
                </a:solidFill>
              </a:rPr>
              <a:t>Kiểu chữ gạch chân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30188" y="2549525"/>
            <a:ext cx="1260475" cy="647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chemeClr val="tx1"/>
                </a:solidFill>
              </a:rPr>
              <a:t>Căn giữa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2043113" y="2533650"/>
            <a:ext cx="1260475" cy="649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chemeClr val="tx1"/>
                </a:solidFill>
              </a:rPr>
              <a:t>Chọn cỡ chữ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3898900" y="2549525"/>
            <a:ext cx="1260475" cy="647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chemeClr val="tx1"/>
                </a:solidFill>
              </a:rPr>
              <a:t>Kiểu chữ đậm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5715000" y="2533650"/>
            <a:ext cx="1258888" cy="649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chemeClr val="tx1"/>
                </a:solidFill>
              </a:rPr>
              <a:t>Kiểu chữ nghiêng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7539038" y="2563813"/>
            <a:ext cx="1260475" cy="6492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chemeClr val="tx1"/>
                </a:solidFill>
              </a:rPr>
              <a:t>Căn lề phải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255588" y="5553075"/>
            <a:ext cx="1260475" cy="649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chemeClr val="tx1"/>
                </a:solidFill>
              </a:rPr>
              <a:t>Căn lề trái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2300288" y="5591175"/>
            <a:ext cx="1477962" cy="6048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chemeClr val="tx1"/>
                </a:solidFill>
              </a:rPr>
              <a:t>Chọn phông chữ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5021263" y="5492750"/>
            <a:ext cx="1260475" cy="647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chemeClr val="tx1"/>
                </a:solidFill>
              </a:rPr>
              <a:t>Căn đều hai bên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7265988" y="5567363"/>
            <a:ext cx="1522412" cy="647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chemeClr val="tx1"/>
                </a:solidFill>
              </a:rPr>
              <a:t>Kiểu chữ gạch chân</a:t>
            </a: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63430" y="19881"/>
            <a:ext cx="8839200" cy="663987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Bài 5: CHỌN KIỂU CHỮ, CĂN LỀ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95536" y="1052736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A. HoẠT ĐỘNG THỰC</a:t>
            </a:r>
            <a:r>
              <a:rPr kumimoji="0" lang="en-US" sz="2800" b="1" i="0" u="none" strike="noStrike" kern="1200" cap="all" spc="0" normalizeH="0" noProof="0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HÀNH</a:t>
            </a:r>
            <a:endParaRPr kumimoji="0" lang="en-US" sz="2800" b="1" i="0" u="none" strike="noStrike" kern="1200" cap="all" spc="0" normalizeH="0" baseline="0" noProof="0" dirty="0">
              <a:ln w="0"/>
              <a:gradFill flip="none">
                <a:gsLst>
                  <a:gs pos="0">
                    <a:srgbClr val="4F81BD">
                      <a:tint val="75000"/>
                      <a:shade val="75000"/>
                      <a:satMod val="170000"/>
                    </a:srgbClr>
                  </a:gs>
                  <a:gs pos="49000">
                    <a:srgbClr val="4F81BD">
                      <a:tint val="88000"/>
                      <a:shade val="65000"/>
                      <a:satMod val="172000"/>
                    </a:srgbClr>
                  </a:gs>
                  <a:gs pos="50000">
                    <a:srgbClr val="4F81BD">
                      <a:shade val="65000"/>
                      <a:satMod val="130000"/>
                    </a:srgbClr>
                  </a:gs>
                  <a:gs pos="92000">
                    <a:srgbClr val="4F81BD">
                      <a:shade val="50000"/>
                      <a:satMod val="120000"/>
                    </a:srgbClr>
                  </a:gs>
                  <a:gs pos="100000">
                    <a:srgbClr val="4F81BD">
                      <a:shade val="48000"/>
                      <a:satMod val="120000"/>
                    </a:srgb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84699" y="1686080"/>
            <a:ext cx="888594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1.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Nối tên chức năng đúng với nút lệnh (theo mẫu).</a:t>
            </a:r>
          </a:p>
        </p:txBody>
      </p:sp>
    </p:spTree>
    <p:extLst>
      <p:ext uri="{BB962C8B-B14F-4D97-AF65-F5344CB8AC3E}">
        <p14:creationId xmlns:p14="http://schemas.microsoft.com/office/powerpoint/2010/main" val="328611739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3" grpId="0" animBg="1"/>
      <p:bldP spid="44" grpId="0" animBg="1"/>
      <p:bldP spid="45" grpId="0" animBg="1"/>
      <p:bldP spid="48" grpId="0" animBg="1"/>
      <p:bldP spid="51" grpId="0" animBg="1"/>
      <p:bldP spid="52" grpId="0" animBg="1"/>
      <p:bldP spid="5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3430" y="19881"/>
            <a:ext cx="8839200" cy="663987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Bài 5: CHỌN KIỂU CHỮ, CĂN LỀ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536" y="1052736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A. HoẠT ĐỘNG THỰC</a:t>
            </a:r>
            <a:r>
              <a:rPr kumimoji="0" lang="en-US" sz="2800" b="1" i="0" u="none" strike="noStrike" kern="1200" cap="all" spc="0" normalizeH="0" noProof="0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HÀNH</a:t>
            </a:r>
            <a:endParaRPr kumimoji="0" lang="en-US" sz="2800" b="1" i="0" u="none" strike="noStrike" kern="1200" cap="all" spc="0" normalizeH="0" baseline="0" noProof="0" dirty="0">
              <a:ln w="0"/>
              <a:gradFill flip="none">
                <a:gsLst>
                  <a:gs pos="0">
                    <a:srgbClr val="4F81BD">
                      <a:tint val="75000"/>
                      <a:shade val="75000"/>
                      <a:satMod val="170000"/>
                    </a:srgbClr>
                  </a:gs>
                  <a:gs pos="49000">
                    <a:srgbClr val="4F81BD">
                      <a:tint val="88000"/>
                      <a:shade val="65000"/>
                      <a:satMod val="172000"/>
                    </a:srgbClr>
                  </a:gs>
                  <a:gs pos="50000">
                    <a:srgbClr val="4F81BD">
                      <a:shade val="65000"/>
                      <a:satMod val="130000"/>
                    </a:srgbClr>
                  </a:gs>
                  <a:gs pos="92000">
                    <a:srgbClr val="4F81BD">
                      <a:shade val="50000"/>
                      <a:satMod val="120000"/>
                    </a:srgbClr>
                  </a:gs>
                  <a:gs pos="100000">
                    <a:srgbClr val="4F81BD">
                      <a:shade val="48000"/>
                      <a:satMod val="120000"/>
                    </a:srgb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0453" y="1575956"/>
            <a:ext cx="8885946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1.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Em hãy gõ đoạn văn bản sau, thay đổi kiểu chữ theo mẫu rồi lưu văn bản lấy tên là </a:t>
            </a:r>
            <a:r>
              <a:rPr lang="en-US" alt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Vịnh Hạ Long.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560" y="2636912"/>
            <a:ext cx="78488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VỊNH HẠ LONG</a:t>
            </a:r>
          </a:p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Từ trên cao nhín xuống,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vịnh Hạ Long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như một bức tranh khổng lồ sống động với hàng ngàn đảo đá</a:t>
            </a:r>
          </a:p>
          <a:p>
            <a:pPr algn="just"/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Hạ Long có nhiều hang động đẹp, như động Thiên cung, hang Đầu gỗ, hang Trinh nữ …</a:t>
            </a:r>
          </a:p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Vịnh Hạ Long còn mang một vẻ đẹp rất riêng khi đón bình minh tới cũng như khi </a:t>
            </a:r>
            <a:r>
              <a:rPr lang="en-US" sz="2200" u="sng" dirty="0">
                <a:latin typeface="Times New Roman" pitchFamily="18" charset="0"/>
                <a:cs typeface="Times New Roman" pitchFamily="18" charset="0"/>
              </a:rPr>
              <a:t>hoàng hôn buông xuống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Vàn năm 1994, vinh Hạ Long đã chính thức được công nhận là </a:t>
            </a:r>
            <a:r>
              <a:rPr lang="en-US" sz="2200" u="sng" dirty="0">
                <a:latin typeface="Times New Roman" pitchFamily="18" charset="0"/>
                <a:cs typeface="Times New Roman" pitchFamily="18" charset="0"/>
              </a:rPr>
              <a:t>Di sản thiên nhiên thế giới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(Nguồn: Internet)</a:t>
            </a:r>
          </a:p>
        </p:txBody>
      </p:sp>
    </p:spTree>
    <p:extLst>
      <p:ext uri="{BB962C8B-B14F-4D97-AF65-F5344CB8AC3E}">
        <p14:creationId xmlns:p14="http://schemas.microsoft.com/office/powerpoint/2010/main" val="984248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3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2705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7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705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8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9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Line 11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1" name="Picture 33" descr="XLIGHT~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WordArt 10"/>
          <p:cNvSpPr>
            <a:spLocks noChangeArrowheads="1" noChangeShapeType="1" noTextEdit="1"/>
          </p:cNvSpPr>
          <p:nvPr/>
        </p:nvSpPr>
        <p:spPr bwMode="auto">
          <a:xfrm>
            <a:off x="2339752" y="573087"/>
            <a:ext cx="3875122" cy="6762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400" b="0" i="0" u="none" strike="noStrike" kern="10" cap="none" spc="0" normalizeH="0" baseline="0" noProof="0" dirty="0">
                <a:ln>
                  <a:noFill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Trò Chơi</a:t>
            </a:r>
          </a:p>
        </p:txBody>
      </p:sp>
      <p:pic>
        <p:nvPicPr>
          <p:cNvPr id="49" name="Picture 3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6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8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9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Line 11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" name="WordArt 13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Câu 1</a:t>
            </a:r>
          </a:p>
        </p:txBody>
      </p:sp>
      <p:sp>
        <p:nvSpPr>
          <p:cNvPr id="62" name="Rectangle 16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sng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Đáp</a:t>
            </a:r>
            <a:r>
              <a:rPr kumimoji="0" lang="en-US" altLang="vi-VN" sz="2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vi-VN" sz="2800" b="1" i="0" u="sng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án</a:t>
            </a:r>
            <a:endParaRPr kumimoji="0" lang="en-US" altLang="vi-VN" sz="28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Rectangle 18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sng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Câu</a:t>
            </a:r>
            <a:r>
              <a:rPr kumimoji="0" lang="en-US" altLang="vi-VN" sz="2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vi-VN" sz="2800" b="1" i="0" u="sng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hỏi</a:t>
            </a:r>
            <a:endParaRPr kumimoji="0" lang="en-US" altLang="vi-VN" sz="28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5" name="Picture 19" descr="WHITME~1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0" descr="XLIGHT~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1" descr="HAPPYF~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901" y="4026652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2" descr="HAPPYF~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9745" y="4185115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Text Box 23"/>
          <p:cNvSpPr txBox="1">
            <a:spLocks noChangeArrowheads="1"/>
          </p:cNvSpPr>
          <p:nvPr/>
        </p:nvSpPr>
        <p:spPr bwMode="auto">
          <a:xfrm>
            <a:off x="2601179" y="2307937"/>
            <a:ext cx="38940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vi-VN" sz="32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Điền vào chỗ trống</a:t>
            </a:r>
            <a:endParaRPr kumimoji="0" lang="en-US" altLang="vi-VN" sz="3200" b="1" i="0" u="none" strike="noStrike" kern="120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Text Box 23"/>
          <p:cNvSpPr txBox="1">
            <a:spLocks noChangeArrowheads="1"/>
          </p:cNvSpPr>
          <p:nvPr/>
        </p:nvSpPr>
        <p:spPr bwMode="auto">
          <a:xfrm>
            <a:off x="4354218" y="3854381"/>
            <a:ext cx="1847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vi-VN" sz="3200" b="1" i="0" u="none" strike="noStrike" kern="120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9" name="Picture 3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07" t="6079" r="74660" b="87842"/>
          <a:stretch>
            <a:fillRect/>
          </a:stretch>
        </p:blipFill>
        <p:spPr bwMode="auto">
          <a:xfrm>
            <a:off x="2620677" y="4430444"/>
            <a:ext cx="41338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0" name="Group 8"/>
          <p:cNvGrpSpPr>
            <a:grpSpLocks/>
          </p:cNvGrpSpPr>
          <p:nvPr/>
        </p:nvGrpSpPr>
        <p:grpSpPr bwMode="auto">
          <a:xfrm>
            <a:off x="2011077" y="3135044"/>
            <a:ext cx="6262688" cy="838200"/>
            <a:chOff x="-16931" y="4896"/>
            <a:chExt cx="52680" cy="5151"/>
          </a:xfrm>
        </p:grpSpPr>
        <p:sp>
          <p:nvSpPr>
            <p:cNvPr id="41" name="Rounded Rectangular Callout 6"/>
            <p:cNvSpPr>
              <a:spLocks noChangeArrowheads="1"/>
            </p:cNvSpPr>
            <p:nvPr/>
          </p:nvSpPr>
          <p:spPr bwMode="auto">
            <a:xfrm>
              <a:off x="15759" y="4896"/>
              <a:ext cx="19990" cy="5151"/>
            </a:xfrm>
            <a:prstGeom prst="wedgeRoundRectCallout">
              <a:avLst>
                <a:gd name="adj1" fmla="val -38889"/>
                <a:gd name="adj2" fmla="val 170469"/>
                <a:gd name="adj3" fmla="val 16667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</a:rPr>
                <a:t>………………………</a:t>
              </a:r>
            </a:p>
          </p:txBody>
        </p:sp>
        <p:sp>
          <p:nvSpPr>
            <p:cNvPr id="42" name="Rounded Rectangular Callout 7"/>
            <p:cNvSpPr>
              <a:spLocks noChangeArrowheads="1"/>
            </p:cNvSpPr>
            <p:nvPr/>
          </p:nvSpPr>
          <p:spPr bwMode="auto">
            <a:xfrm>
              <a:off x="-16931" y="4896"/>
              <a:ext cx="18588" cy="5151"/>
            </a:xfrm>
            <a:prstGeom prst="wedgeRoundRectCallout">
              <a:avLst>
                <a:gd name="adj1" fmla="val 87791"/>
                <a:gd name="adj2" fmla="val 166750"/>
                <a:gd name="adj3" fmla="val 16667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cs typeface="Times New Roman" pitchFamily="18" charset="0"/>
                </a:rPr>
                <a:t>…………...............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093613" y="3291690"/>
            <a:ext cx="5751624" cy="379074"/>
            <a:chOff x="2093613" y="3291690"/>
            <a:chExt cx="5751624" cy="379074"/>
          </a:xfrm>
        </p:grpSpPr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6214874" y="3291690"/>
              <a:ext cx="16303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vi-VN" b="1" dirty="0" err="1">
                  <a:solidFill>
                    <a:srgbClr val="FF0066"/>
                  </a:solidFill>
                  <a:cs typeface="Times New Roman" panose="02020603050405020304" pitchFamily="18" charset="0"/>
                </a:rPr>
                <a:t>Chọn</a:t>
              </a:r>
              <a:r>
                <a:rPr lang="en-US" altLang="vi-VN" b="1" dirty="0">
                  <a:solidFill>
                    <a:srgbClr val="FF0066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b="1" dirty="0" err="1">
                  <a:solidFill>
                    <a:srgbClr val="FF0066"/>
                  </a:solidFill>
                  <a:cs typeface="Times New Roman" panose="02020603050405020304" pitchFamily="18" charset="0"/>
                </a:rPr>
                <a:t>cỡ</a:t>
              </a:r>
              <a:r>
                <a:rPr lang="en-US" altLang="vi-VN" b="1" dirty="0">
                  <a:solidFill>
                    <a:srgbClr val="FF0066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b="1" dirty="0" err="1">
                  <a:solidFill>
                    <a:srgbClr val="FF0066"/>
                  </a:solidFill>
                  <a:cs typeface="Times New Roman" panose="02020603050405020304" pitchFamily="18" charset="0"/>
                </a:rPr>
                <a:t>chữ</a:t>
              </a:r>
              <a:endParaRPr lang="en-US" altLang="vi-VN" b="1" dirty="0">
                <a:solidFill>
                  <a:srgbClr val="FF0066"/>
                </a:solidFill>
              </a:endParaRP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2093613" y="3300876"/>
              <a:ext cx="20447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vi-VN" b="1" dirty="0" err="1">
                  <a:solidFill>
                    <a:srgbClr val="FF0066"/>
                  </a:solidFill>
                  <a:cs typeface="Times New Roman" panose="02020603050405020304" pitchFamily="18" charset="0"/>
                </a:rPr>
                <a:t>Chọn</a:t>
              </a:r>
              <a:r>
                <a:rPr lang="en-US" altLang="vi-VN" b="1" dirty="0">
                  <a:solidFill>
                    <a:srgbClr val="FF0066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b="1" dirty="0" err="1">
                  <a:solidFill>
                    <a:srgbClr val="FF0066"/>
                  </a:solidFill>
                  <a:cs typeface="Times New Roman" panose="02020603050405020304" pitchFamily="18" charset="0"/>
                </a:rPr>
                <a:t>phông</a:t>
              </a:r>
              <a:r>
                <a:rPr lang="en-US" altLang="vi-VN" b="1" dirty="0">
                  <a:solidFill>
                    <a:srgbClr val="FF0066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b="1" dirty="0" err="1">
                  <a:solidFill>
                    <a:srgbClr val="FF0066"/>
                  </a:solidFill>
                  <a:cs typeface="Times New Roman" panose="02020603050405020304" pitchFamily="18" charset="0"/>
                </a:rPr>
                <a:t>chữ</a:t>
              </a:r>
              <a:endParaRPr lang="en-US" altLang="vi-VN" b="1" dirty="0">
                <a:solidFill>
                  <a:srgbClr val="FF006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684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</p:childTnLst>
        </p:cTn>
      </p:par>
    </p:tnLst>
    <p:bldLst>
      <p:bldP spid="6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3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2705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7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705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8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9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Line 11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1" name="Picture 33" descr="XLIGHT~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WordArt 10"/>
          <p:cNvSpPr>
            <a:spLocks noChangeArrowheads="1" noChangeShapeType="1" noTextEdit="1"/>
          </p:cNvSpPr>
          <p:nvPr/>
        </p:nvSpPr>
        <p:spPr bwMode="auto">
          <a:xfrm>
            <a:off x="2339752" y="573087"/>
            <a:ext cx="4752528" cy="6762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400" b="0" i="0" u="none" strike="noStrike" kern="10" cap="none" spc="0" normalizeH="0" baseline="0" noProof="0" dirty="0">
                <a:ln>
                  <a:noFill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Trò Chơi Khởi Động</a:t>
            </a:r>
          </a:p>
        </p:txBody>
      </p:sp>
      <p:pic>
        <p:nvPicPr>
          <p:cNvPr id="49" name="Picture 3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6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8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9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Line 11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" name="WordArt 13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Câu 2</a:t>
            </a:r>
          </a:p>
        </p:txBody>
      </p:sp>
      <p:sp>
        <p:nvSpPr>
          <p:cNvPr id="62" name="Rectangle 16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sng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Đáp</a:t>
            </a:r>
            <a:r>
              <a:rPr kumimoji="0" lang="en-US" altLang="vi-VN" sz="2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vi-VN" sz="2800" b="1" i="0" u="sng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án</a:t>
            </a:r>
            <a:endParaRPr kumimoji="0" lang="en-US" altLang="vi-VN" sz="28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Rectangle 18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sng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Câu</a:t>
            </a:r>
            <a:r>
              <a:rPr kumimoji="0" lang="en-US" altLang="vi-VN" sz="2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vi-VN" sz="2800" b="1" i="0" u="sng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hỏi</a:t>
            </a:r>
            <a:endParaRPr kumimoji="0" lang="en-US" altLang="vi-VN" sz="28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5" name="Picture 19" descr="WHITME~1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0" descr="XLIGHT~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1" descr="HAPPYF~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901" y="4026652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2" descr="HAPPYF~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9745" y="4185115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 Box 23"/>
          <p:cNvSpPr txBox="1">
            <a:spLocks noChangeArrowheads="1"/>
          </p:cNvSpPr>
          <p:nvPr/>
        </p:nvSpPr>
        <p:spPr bwMode="auto">
          <a:xfrm>
            <a:off x="4354218" y="3854381"/>
            <a:ext cx="1847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vi-VN" sz="3200" b="1" i="0" u="none" strike="noStrike" kern="120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1981200" y="3581400"/>
            <a:ext cx="51830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UNI Chu truyen thong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Chu truyen thong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Chu truyen thong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Chu truyen thong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Chu truyen thong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Chu truyen thong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Chu truyen thong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Chu truyen thong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Chu truyen thong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Arial, Times New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Roman,Tahoma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... </a:t>
            </a:r>
          </a:p>
        </p:txBody>
      </p:sp>
      <p:sp>
        <p:nvSpPr>
          <p:cNvPr id="44" name="Text Box 19"/>
          <p:cNvSpPr txBox="1">
            <a:spLocks noChangeArrowheads="1"/>
          </p:cNvSpPr>
          <p:nvPr/>
        </p:nvSpPr>
        <p:spPr bwMode="auto">
          <a:xfrm>
            <a:off x="1676400" y="2413120"/>
            <a:ext cx="762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UNI Chu truyen thong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Chu truyen thong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Chu truyen thong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Chu truyen thong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Chu truyen thong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Chu truyen thong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Chu truyen thong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Chu truyen thong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Chu truyen thong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HP001 5H" pitchFamily="34" charset="-127"/>
                <a:cs typeface="Times New Roman" pitchFamily="18" charset="0"/>
              </a:rPr>
              <a:t>Các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HP001 5H" pitchFamily="34" charset="-127"/>
                <a:cs typeface="Times New Roman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HP001 5H" pitchFamily="34" charset="-127"/>
                <a:cs typeface="Times New Roman" pitchFamily="18" charset="0"/>
              </a:rPr>
              <a:t>phông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HP001 5H" pitchFamily="34" charset="-127"/>
                <a:cs typeface="Times New Roman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HP001 5H" pitchFamily="34" charset="-127"/>
                <a:cs typeface="Times New Roman" pitchFamily="18" charset="0"/>
              </a:rPr>
              <a:t>chữ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HP001 5H" pitchFamily="34" charset="-127"/>
                <a:cs typeface="Times New Roman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HP001 5H" pitchFamily="34" charset="-127"/>
                <a:cs typeface="Times New Roman" pitchFamily="18" charset="0"/>
              </a:rPr>
              <a:t>thường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HP001 5H" pitchFamily="34" charset="-127"/>
                <a:cs typeface="Times New Roman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HP001 5H" pitchFamily="34" charset="-127"/>
                <a:cs typeface="Times New Roman" pitchFamily="18" charset="0"/>
              </a:rPr>
              <a:t>sử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HP001 5H" pitchFamily="34" charset="-127"/>
                <a:cs typeface="Times New Roman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HP001 5H" pitchFamily="34" charset="-127"/>
                <a:cs typeface="Times New Roman" pitchFamily="18" charset="0"/>
              </a:rPr>
              <a:t>dụng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HP001 5H" pitchFamily="34" charset="-127"/>
                <a:cs typeface="Times New Roman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HP001 5H" pitchFamily="34" charset="-127"/>
                <a:cs typeface="Times New Roman" pitchFamily="18" charset="0"/>
              </a:rPr>
              <a:t>là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HP001 5H" pitchFamily="34" charset="-127"/>
                <a:cs typeface="Times New Roman" pitchFamily="18" charset="0"/>
              </a:rPr>
              <a:t>:</a:t>
            </a: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2013508" y="4295521"/>
            <a:ext cx="51830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UNI Chu truyen thong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Chu truyen thong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Chu truyen thong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Chu truyen thong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Chu truyen thong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Chu truyen thong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Chu truyen thong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Chu truyen thong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Chu truyen thong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Telex... </a:t>
            </a:r>
          </a:p>
        </p:txBody>
      </p:sp>
      <p:sp>
        <p:nvSpPr>
          <p:cNvPr id="48" name="Oval 12"/>
          <p:cNvSpPr>
            <a:spLocks noChangeArrowheads="1"/>
          </p:cNvSpPr>
          <p:nvPr/>
        </p:nvSpPr>
        <p:spPr bwMode="auto">
          <a:xfrm>
            <a:off x="1976344" y="3615763"/>
            <a:ext cx="476250" cy="457200"/>
          </a:xfrm>
          <a:prstGeom prst="ellips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91941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39" y="-76200"/>
            <a:ext cx="8429922" cy="7391400"/>
          </a:xfrm>
          <a:prstGeom prst="rect">
            <a:avLst/>
          </a:prstGeom>
        </p:spPr>
      </p:pic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1475656" y="2514600"/>
            <a:ext cx="6408712" cy="3448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670" tIns="43338" rIns="86670" bIns="43338">
            <a:spAutoFit/>
          </a:bodyPr>
          <a:lstStyle>
            <a:lvl1pPr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4800" b="1" kern="2000" dirty="0">
                <a:solidFill>
                  <a:srgbClr val="FF0000"/>
                </a:solidFill>
                <a:latin typeface="Tahoma" pitchFamily="34" charset="0"/>
                <a:ea typeface="方正稚艺简体" panose="03000509000000000000" pitchFamily="65" charset="-122"/>
                <a:cs typeface="Tahoma" pitchFamily="34" charset="0"/>
                <a:sym typeface="Arial" panose="020B0604020202020204" pitchFamily="34" charset="0"/>
              </a:rPr>
              <a:t>  DẶN DÒ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kern="2000" dirty="0">
                <a:solidFill>
                  <a:prstClr val="white"/>
                </a:solidFill>
                <a:latin typeface="Times New Roman" pitchFamily="18" charset="0"/>
                <a:ea typeface="方正稚艺简体" panose="03000509000000000000" pitchFamily="65" charset="-122"/>
                <a:cs typeface="Times New Roman" pitchFamily="18" charset="0"/>
                <a:sym typeface="Arial" panose="020B0604020202020204" pitchFamily="34" charset="0"/>
              </a:rPr>
              <a:t>- Hoàn thành bài tập 1 </a:t>
            </a:r>
            <a:r>
              <a:rPr lang="vi-VN" altLang="zh-CN" sz="2400" b="1" kern="2000" dirty="0">
                <a:solidFill>
                  <a:prstClr val="white"/>
                </a:solidFill>
                <a:latin typeface="Times New Roman" pitchFamily="18" charset="0"/>
                <a:ea typeface="方正稚艺简体" panose="03000509000000000000" pitchFamily="65" charset="-122"/>
                <a:cs typeface="Times New Roman" pitchFamily="18" charset="0"/>
                <a:sym typeface="Arial" panose="020B0604020202020204" pitchFamily="34" charset="0"/>
              </a:rPr>
              <a:t>đã</a:t>
            </a:r>
            <a:r>
              <a:rPr lang="en-US" altLang="zh-CN" sz="2400" b="1" kern="2000" dirty="0">
                <a:solidFill>
                  <a:prstClr val="white"/>
                </a:solidFill>
                <a:latin typeface="Times New Roman" pitchFamily="18" charset="0"/>
                <a:ea typeface="方正稚艺简体" panose="03000509000000000000" pitchFamily="65" charset="-122"/>
                <a:cs typeface="Times New Roman" pitchFamily="18" charset="0"/>
                <a:sym typeface="Arial" panose="020B0604020202020204" pitchFamily="34" charset="0"/>
              </a:rPr>
              <a:t> chữa vào sách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kern="2000" dirty="0">
                <a:solidFill>
                  <a:prstClr val="white"/>
                </a:solidFill>
                <a:latin typeface="Times New Roman" pitchFamily="18" charset="0"/>
                <a:ea typeface="方正稚艺简体" panose="03000509000000000000" pitchFamily="65" charset="-122"/>
                <a:cs typeface="Times New Roman" pitchFamily="18" charset="0"/>
                <a:sym typeface="Arial" panose="020B0604020202020204" pitchFamily="34" charset="0"/>
              </a:rPr>
              <a:t>- Làm bài tập 2/Sách HDHTH 3 trang 78 (vào máy tính – nếu có máy)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kern="2000" dirty="0">
                <a:solidFill>
                  <a:prstClr val="white"/>
                </a:solidFill>
                <a:latin typeface="Times New Roman" pitchFamily="18" charset="0"/>
                <a:ea typeface="方正稚艺简体" panose="03000509000000000000" pitchFamily="65" charset="-122"/>
                <a:cs typeface="Times New Roman" pitchFamily="18" charset="0"/>
                <a:sym typeface="Arial" panose="020B0604020202020204" pitchFamily="34" charset="0"/>
              </a:rPr>
              <a:t>- Xem tr</a:t>
            </a:r>
            <a:r>
              <a:rPr lang="vi-VN" altLang="zh-CN" sz="2400" b="1" kern="2000" dirty="0">
                <a:solidFill>
                  <a:prstClr val="white"/>
                </a:solidFill>
                <a:latin typeface="Times New Roman" pitchFamily="18" charset="0"/>
                <a:ea typeface="方正稚艺简体" panose="03000509000000000000" pitchFamily="65" charset="-122"/>
                <a:cs typeface="Times New Roman" pitchFamily="18" charset="0"/>
                <a:sym typeface="Arial" panose="020B0604020202020204" pitchFamily="34" charset="0"/>
              </a:rPr>
              <a:t>ước</a:t>
            </a:r>
            <a:r>
              <a:rPr lang="en-US" altLang="zh-CN" sz="2400" b="1" kern="2000" dirty="0">
                <a:solidFill>
                  <a:prstClr val="white"/>
                </a:solidFill>
                <a:latin typeface="Times New Roman" pitchFamily="18" charset="0"/>
                <a:ea typeface="方正稚艺简体" panose="03000509000000000000" pitchFamily="65" charset="-122"/>
                <a:cs typeface="Times New Roman" pitchFamily="18" charset="0"/>
                <a:sym typeface="Arial" panose="020B0604020202020204" pitchFamily="34" charset="0"/>
              </a:rPr>
              <a:t> bài 6 – Luyện tập một số kĩ thuật trình bày văn bản - Sách HDHTH 3 trang 79</a:t>
            </a:r>
          </a:p>
        </p:txBody>
      </p:sp>
    </p:spTree>
    <p:extLst>
      <p:ext uri="{BB962C8B-B14F-4D97-AF65-F5344CB8AC3E}">
        <p14:creationId xmlns:p14="http://schemas.microsoft.com/office/powerpoint/2010/main" val="407467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304800" y="2488987"/>
            <a:ext cx="8513618" cy="23622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5:</a:t>
            </a:r>
            <a:br>
              <a:rPr lang="en-US" sz="4800" b="1" dirty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CHỌN KIỂU CHỮ, CĂN LỀ</a:t>
            </a:r>
          </a:p>
        </p:txBody>
      </p:sp>
      <p:sp>
        <p:nvSpPr>
          <p:cNvPr id="25" name="WordArt 21"/>
          <p:cNvSpPr>
            <a:spLocks noChangeArrowheads="1" noChangeShapeType="1" noTextEdit="1"/>
          </p:cNvSpPr>
          <p:nvPr/>
        </p:nvSpPr>
        <p:spPr bwMode="auto">
          <a:xfrm>
            <a:off x="304800" y="692696"/>
            <a:ext cx="2133600" cy="1066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vi-VN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9BBB59">
                    <a:lumMod val="50000"/>
                  </a:srgb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cs typeface="Tahoma"/>
              </a:rPr>
              <a:t>Chủ đề III</a:t>
            </a:r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rgbClr val="9BBB59">
                  <a:lumMod val="50000"/>
                </a:srgbClr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ahoma"/>
              <a:cs typeface="Tahoma"/>
            </a:endParaRPr>
          </a:p>
        </p:txBody>
      </p:sp>
      <p:sp>
        <p:nvSpPr>
          <p:cNvPr id="26" name="WordArt 26"/>
          <p:cNvSpPr>
            <a:spLocks noChangeArrowheads="1" noChangeShapeType="1" noTextEdit="1"/>
          </p:cNvSpPr>
          <p:nvPr/>
        </p:nvSpPr>
        <p:spPr bwMode="auto">
          <a:xfrm>
            <a:off x="2209800" y="1628800"/>
            <a:ext cx="480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3600" b="1" kern="10" dirty="0">
                <a:ln w="12700">
                  <a:noFill/>
                  <a:round/>
                  <a:headEnd/>
                  <a:tailEnd/>
                </a:ln>
                <a:solidFill>
                  <a:srgbClr val="9BBB59">
                    <a:lumMod val="50000"/>
                  </a:srgb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SOẠN THẢO VĂN BẢN</a:t>
            </a:r>
          </a:p>
        </p:txBody>
      </p:sp>
    </p:spTree>
    <p:extLst>
      <p:ext uri="{BB962C8B-B14F-4D97-AF65-F5344CB8AC3E}">
        <p14:creationId xmlns:p14="http://schemas.microsoft.com/office/powerpoint/2010/main" val="161771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7"/>
          <p:cNvGrpSpPr>
            <a:grpSpLocks/>
          </p:cNvGrpSpPr>
          <p:nvPr/>
        </p:nvGrpSpPr>
        <p:grpSpPr bwMode="auto">
          <a:xfrm>
            <a:off x="411163" y="3990181"/>
            <a:ext cx="1252538" cy="1701800"/>
            <a:chOff x="350838" y="1876799"/>
            <a:chExt cx="1554162" cy="2746001"/>
          </a:xfrm>
        </p:grpSpPr>
        <p:grpSp>
          <p:nvGrpSpPr>
            <p:cNvPr id="18" name="Group 7"/>
            <p:cNvGrpSpPr>
              <a:grpSpLocks/>
            </p:cNvGrpSpPr>
            <p:nvPr/>
          </p:nvGrpSpPr>
          <p:grpSpPr bwMode="auto">
            <a:xfrm>
              <a:off x="914400" y="2133600"/>
              <a:ext cx="914400" cy="152400"/>
              <a:chOff x="0" y="1896"/>
              <a:chExt cx="5760" cy="120"/>
            </a:xfrm>
          </p:grpSpPr>
          <p:sp>
            <p:nvSpPr>
              <p:cNvPr id="39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9" name="Group 40"/>
            <p:cNvGrpSpPr>
              <a:grpSpLocks/>
            </p:cNvGrpSpPr>
            <p:nvPr/>
          </p:nvGrpSpPr>
          <p:grpSpPr bwMode="auto">
            <a:xfrm rot="5400000">
              <a:off x="-243681" y="3185319"/>
              <a:ext cx="1858962" cy="304800"/>
              <a:chOff x="0" y="1896"/>
              <a:chExt cx="5760" cy="120"/>
            </a:xfrm>
          </p:grpSpPr>
          <p:sp>
            <p:nvSpPr>
              <p:cNvPr id="37" name="Rectangle 41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Rectangle 42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0" name="Group 14"/>
            <p:cNvGrpSpPr>
              <a:grpSpLocks/>
            </p:cNvGrpSpPr>
            <p:nvPr/>
          </p:nvGrpSpPr>
          <p:grpSpPr bwMode="auto">
            <a:xfrm rot="5400000">
              <a:off x="317343" y="1917435"/>
              <a:ext cx="717865" cy="636587"/>
              <a:chOff x="2078" y="1824"/>
              <a:chExt cx="1783" cy="1615"/>
            </a:xfrm>
          </p:grpSpPr>
          <p:sp>
            <p:nvSpPr>
              <p:cNvPr id="32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" name="Oval 22"/>
              <p:cNvSpPr>
                <a:spLocks noChangeArrowheads="1"/>
              </p:cNvSpPr>
              <p:nvPr/>
            </p:nvSpPr>
            <p:spPr bwMode="gray">
              <a:xfrm>
                <a:off x="2167" y="2128"/>
                <a:ext cx="1412" cy="1074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6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2178" y="2085"/>
                <a:ext cx="1417" cy="1095"/>
              </a:xfrm>
              <a:prstGeom prst="ellipse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1" name="Group 7"/>
            <p:cNvGrpSpPr>
              <a:grpSpLocks/>
            </p:cNvGrpSpPr>
            <p:nvPr/>
          </p:nvGrpSpPr>
          <p:grpSpPr bwMode="auto">
            <a:xfrm>
              <a:off x="990600" y="4191000"/>
              <a:ext cx="914400" cy="152400"/>
              <a:chOff x="0" y="1896"/>
              <a:chExt cx="5760" cy="120"/>
            </a:xfrm>
          </p:grpSpPr>
          <p:sp>
            <p:nvSpPr>
              <p:cNvPr id="30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7" name="Group 14"/>
            <p:cNvGrpSpPr>
              <a:grpSpLocks/>
            </p:cNvGrpSpPr>
            <p:nvPr/>
          </p:nvGrpSpPr>
          <p:grpSpPr bwMode="auto">
            <a:xfrm rot="5400000">
              <a:off x="345281" y="3977482"/>
              <a:ext cx="650875" cy="639762"/>
              <a:chOff x="4142" y="1832"/>
              <a:chExt cx="1621" cy="1610"/>
            </a:xfrm>
          </p:grpSpPr>
          <p:sp>
            <p:nvSpPr>
              <p:cNvPr id="28" name="Oval 18"/>
              <p:cNvSpPr>
                <a:spLocks noChangeArrowheads="1"/>
              </p:cNvSpPr>
              <p:nvPr/>
            </p:nvSpPr>
            <p:spPr bwMode="gray">
              <a:xfrm>
                <a:off x="4142" y="1832"/>
                <a:ext cx="1621" cy="1610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4245" y="2090"/>
                <a:ext cx="1422" cy="1091"/>
              </a:xfrm>
              <a:prstGeom prst="ellipse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1" name="Group 73"/>
          <p:cNvGrpSpPr>
            <a:grpSpLocks/>
          </p:cNvGrpSpPr>
          <p:nvPr/>
        </p:nvGrpSpPr>
        <p:grpSpPr bwMode="auto">
          <a:xfrm>
            <a:off x="446781" y="2921344"/>
            <a:ext cx="3962400" cy="681037"/>
            <a:chOff x="75" y="91"/>
            <a:chExt cx="4752" cy="505"/>
          </a:xfrm>
        </p:grpSpPr>
        <p:sp>
          <p:nvSpPr>
            <p:cNvPr id="12" name="AutoShape 23" descr="White marble"/>
            <p:cNvSpPr>
              <a:spLocks noChangeArrowheads="1"/>
            </p:cNvSpPr>
            <p:nvPr/>
          </p:nvSpPr>
          <p:spPr bwMode="gray">
            <a:xfrm>
              <a:off x="75" y="91"/>
              <a:ext cx="4752" cy="505"/>
            </a:xfrm>
            <a:prstGeom prst="roundRect">
              <a:avLst>
                <a:gd name="adj" fmla="val 50000"/>
              </a:avLst>
            </a:prstGeom>
            <a:blipFill dpi="0" rotWithShape="1">
              <a:blip r:embed="rId4"/>
              <a:srcRect/>
              <a:tile tx="0" ty="0" sx="100000" sy="100000" flip="none" algn="tl"/>
            </a:blipFill>
            <a:ln w="38100" algn="ctr">
              <a:solidFill>
                <a:srgbClr val="00B050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 eaLnBrk="1" hangingPunct="1"/>
              <a:endParaRPr lang="en-US" altLang="en-US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3" name="Text Box 26" descr="White marble"/>
            <p:cNvSpPr txBox="1">
              <a:spLocks noChangeArrowheads="1"/>
            </p:cNvSpPr>
            <p:nvPr/>
          </p:nvSpPr>
          <p:spPr bwMode="gray">
            <a:xfrm>
              <a:off x="265" y="152"/>
              <a:ext cx="4371" cy="365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600" b="1" dirty="0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MỤC TIÊU</a:t>
              </a:r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49383" y="548680"/>
            <a:ext cx="8513618" cy="23622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5:</a:t>
            </a:r>
            <a:br>
              <a:rPr lang="en-US" sz="4000" b="1" dirty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CHỌN KIỂU CHỮ, CĂN LỀ</a:t>
            </a:r>
          </a:p>
        </p:txBody>
      </p:sp>
      <p:sp>
        <p:nvSpPr>
          <p:cNvPr id="16" name="Flowchart: Terminator 15"/>
          <p:cNvSpPr/>
          <p:nvPr/>
        </p:nvSpPr>
        <p:spPr>
          <a:xfrm>
            <a:off x="1246188" y="3906838"/>
            <a:ext cx="7686675" cy="1868487"/>
          </a:xfrm>
          <a:prstGeom prst="flowChartTerminator">
            <a:avLst/>
          </a:prstGeom>
          <a:ln w="762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soạn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  <a:defRPr/>
            </a:pP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  <a:defRPr/>
            </a:pP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Word.</a:t>
            </a:r>
          </a:p>
          <a:p>
            <a:pPr marL="457200" indent="-457200">
              <a:buFontTx/>
              <a:buChar char="-"/>
              <a:defRPr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42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49383" y="548680"/>
            <a:ext cx="8513618" cy="23622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5:</a:t>
            </a:r>
            <a:br>
              <a:rPr lang="en-US" sz="4000" b="1" dirty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CHỌN KIỂU CHỮ, CĂN LỀ</a:t>
            </a:r>
          </a:p>
        </p:txBody>
      </p:sp>
      <p:grpSp>
        <p:nvGrpSpPr>
          <p:cNvPr id="41" name="Group 5"/>
          <p:cNvGrpSpPr>
            <a:grpSpLocks/>
          </p:cNvGrpSpPr>
          <p:nvPr/>
        </p:nvGrpSpPr>
        <p:grpSpPr bwMode="auto">
          <a:xfrm>
            <a:off x="-252536" y="3256800"/>
            <a:ext cx="8839200" cy="1760537"/>
            <a:chOff x="580" y="1723"/>
            <a:chExt cx="1872" cy="475"/>
          </a:xfrm>
        </p:grpSpPr>
        <p:pic>
          <p:nvPicPr>
            <p:cNvPr id="42" name="Picture 8" descr="hinh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" y="1723"/>
              <a:ext cx="1872" cy="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Rectangle 5"/>
            <p:cNvSpPr>
              <a:spLocks noChangeArrowheads="1"/>
            </p:cNvSpPr>
            <p:nvPr/>
          </p:nvSpPr>
          <p:spPr bwMode="auto">
            <a:xfrm>
              <a:off x="974" y="1868"/>
              <a:ext cx="1173" cy="279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lvl1pPr marL="495300" indent="-4953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defRPr/>
              </a:pPr>
              <a:r>
                <a:rPr lang="en-US" altLang="vi-VN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A. HOẠT ĐỘNG CƠ BẢN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2448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43246" y="1295781"/>
            <a:ext cx="8885946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3430" y="19881"/>
            <a:ext cx="8839200" cy="663987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Bài 5: CHỌN KIỂU CHỮ, CĂN LỀ</a:t>
            </a:r>
          </a:p>
        </p:txBody>
      </p:sp>
      <p:sp>
        <p:nvSpPr>
          <p:cNvPr id="8" name="Rectangle 7"/>
          <p:cNvSpPr/>
          <p:nvPr/>
        </p:nvSpPr>
        <p:spPr>
          <a:xfrm>
            <a:off x="243246" y="772561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CƠ BẢN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038786"/>
              </p:ext>
            </p:extLst>
          </p:nvPr>
        </p:nvGraphicFramePr>
        <p:xfrm>
          <a:off x="218211" y="1788224"/>
          <a:ext cx="8529638" cy="2180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4819">
                  <a:extLst>
                    <a:ext uri="{9D8B030D-6E8A-4147-A177-3AD203B41FA5}">
                      <a16:colId xmlns:a16="http://schemas.microsoft.com/office/drawing/2014/main" val="1943412917"/>
                    </a:ext>
                  </a:extLst>
                </a:gridCol>
                <a:gridCol w="4264819">
                  <a:extLst>
                    <a:ext uri="{9D8B030D-6E8A-4147-A177-3AD203B41FA5}">
                      <a16:colId xmlns:a16="http://schemas.microsoft.com/office/drawing/2014/main" val="3769210737"/>
                    </a:ext>
                  </a:extLst>
                </a:gridCol>
              </a:tblGrid>
              <a:tr h="32989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1445253"/>
                  </a:ext>
                </a:extLst>
              </a:tr>
              <a:tr h="1814938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endParaRPr lang="en-US" sz="18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8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phông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kiểu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cỡ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Ngoài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cũng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căn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lề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endParaRPr lang="en-US" sz="180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8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/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phông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i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kiểu</a:t>
                      </a:r>
                      <a:r>
                        <a:rPr lang="en-US" sz="1800" i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800" i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u="sng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cỡ</a:t>
                      </a:r>
                      <a:r>
                        <a:rPr lang="en-US" sz="1800" u="sng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u="sng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800" u="sng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Ngoài ra, em cũng có thể căn lề đoạn văn bản theo nhiều cách khác nhau.</a:t>
                      </a:r>
                      <a:endParaRPr lang="en-US" sz="1800" dirty="0"/>
                    </a:p>
                  </a:txBody>
                  <a:tcPr marT="45718" marB="457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72302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503215"/>
              </p:ext>
            </p:extLst>
          </p:nvPr>
        </p:nvGraphicFramePr>
        <p:xfrm>
          <a:off x="212919" y="4077072"/>
          <a:ext cx="8540221" cy="2211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6461">
                  <a:extLst>
                    <a:ext uri="{9D8B030D-6E8A-4147-A177-3AD203B41FA5}">
                      <a16:colId xmlns:a16="http://schemas.microsoft.com/office/drawing/2014/main" val="2645063339"/>
                    </a:ext>
                  </a:extLst>
                </a:gridCol>
                <a:gridCol w="3366880">
                  <a:extLst>
                    <a:ext uri="{9D8B030D-6E8A-4147-A177-3AD203B41FA5}">
                      <a16:colId xmlns:a16="http://schemas.microsoft.com/office/drawing/2014/main" val="4061277319"/>
                    </a:ext>
                  </a:extLst>
                </a:gridCol>
                <a:gridCol w="3366880">
                  <a:extLst>
                    <a:ext uri="{9D8B030D-6E8A-4147-A177-3AD203B41FA5}">
                      <a16:colId xmlns:a16="http://schemas.microsoft.com/office/drawing/2014/main" val="2877712189"/>
                    </a:ext>
                  </a:extLst>
                </a:gridCol>
              </a:tblGrid>
              <a:tr h="3093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Giống</a:t>
                      </a:r>
                      <a:r>
                        <a:rPr lang="en-US" sz="1600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endParaRPr lang="en-US" sz="1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1600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endParaRPr lang="en-US" sz="1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593127"/>
                  </a:ext>
                </a:extLst>
              </a:tr>
              <a:tr h="1427569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sz="1600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Cùng</a:t>
                      </a:r>
                      <a:r>
                        <a:rPr lang="en-US" sz="1600" baseline="0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cỡ chữ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1600" baseline="0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1:</a:t>
                      </a:r>
                      <a:endParaRPr lang="en-US" sz="1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Đầu</a:t>
                      </a:r>
                      <a:r>
                        <a:rPr lang="en-US" sz="1600" baseline="0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các dòng bên trái thẳng hàng, bên phải  không thẳng hàng.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Chỉ có chữ thường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 2: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Đầu các dòng bên phải thằng hàng, bên trái không thẳng hàng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Có các chữ chữ đậm, chữ nghiêng, chữ gạch chân ở trong đoạn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9458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818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69033" y="1367810"/>
            <a:ext cx="8767131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2.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Thay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đổi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kiểu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chữ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836712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A. HoẠT ĐỘNG CƠ BẢN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880" y="1862059"/>
            <a:ext cx="87260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21" y="3628163"/>
            <a:ext cx="6977062" cy="155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Line Callout 1 14"/>
          <p:cNvSpPr/>
          <p:nvPr/>
        </p:nvSpPr>
        <p:spPr bwMode="auto">
          <a:xfrm>
            <a:off x="177997" y="5503267"/>
            <a:ext cx="1787525" cy="936625"/>
          </a:xfrm>
          <a:prstGeom prst="borderCallout1">
            <a:avLst>
              <a:gd name="adj1" fmla="val -2085"/>
              <a:gd name="adj2" fmla="val 48481"/>
              <a:gd name="adj3" fmla="val -130568"/>
              <a:gd name="adj4" fmla="val 65784"/>
            </a:avLst>
          </a:prstGeom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endParaRPr lang="en-US" sz="2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Line Callout 1 18"/>
          <p:cNvSpPr/>
          <p:nvPr/>
        </p:nvSpPr>
        <p:spPr bwMode="auto">
          <a:xfrm flipH="1">
            <a:off x="2717408" y="5502772"/>
            <a:ext cx="2327274" cy="936625"/>
          </a:xfrm>
          <a:prstGeom prst="borderCallout1">
            <a:avLst>
              <a:gd name="adj1" fmla="val -1428"/>
              <a:gd name="adj2" fmla="val 50705"/>
              <a:gd name="adj3" fmla="val -129088"/>
              <a:gd name="adj4" fmla="val 132716"/>
            </a:avLst>
          </a:prstGeom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nghiêng</a:t>
            </a:r>
            <a:endParaRPr lang="en-US" sz="24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Line Callout 1 21"/>
          <p:cNvSpPr/>
          <p:nvPr/>
        </p:nvSpPr>
        <p:spPr bwMode="auto">
          <a:xfrm flipH="1">
            <a:off x="6012156" y="5502779"/>
            <a:ext cx="2932698" cy="936625"/>
          </a:xfrm>
          <a:prstGeom prst="borderCallout1">
            <a:avLst>
              <a:gd name="adj1" fmla="val -489"/>
              <a:gd name="adj2" fmla="val 51928"/>
              <a:gd name="adj3" fmla="val -128448"/>
              <a:gd name="adj4" fmla="val 216671"/>
            </a:avLst>
          </a:prstGeom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u="sng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2400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endParaRPr lang="en-US" sz="2400" u="sng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AutoShape 20"/>
          <p:cNvSpPr>
            <a:spLocks noChangeArrowheads="1"/>
          </p:cNvSpPr>
          <p:nvPr/>
        </p:nvSpPr>
        <p:spPr bwMode="auto">
          <a:xfrm flipH="1">
            <a:off x="2341349" y="3698349"/>
            <a:ext cx="485940" cy="609600"/>
          </a:xfrm>
          <a:prstGeom prst="flowChartProcess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24" name="AutoShape 20"/>
          <p:cNvSpPr>
            <a:spLocks noChangeArrowheads="1"/>
          </p:cNvSpPr>
          <p:nvPr/>
        </p:nvSpPr>
        <p:spPr bwMode="auto">
          <a:xfrm flipH="1">
            <a:off x="1717544" y="3686111"/>
            <a:ext cx="495956" cy="609553"/>
          </a:xfrm>
          <a:prstGeom prst="flowChartProcess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5" name="AutoShape 20"/>
          <p:cNvSpPr>
            <a:spLocks noChangeArrowheads="1"/>
          </p:cNvSpPr>
          <p:nvPr/>
        </p:nvSpPr>
        <p:spPr bwMode="auto">
          <a:xfrm>
            <a:off x="1108421" y="3692359"/>
            <a:ext cx="505805" cy="609600"/>
          </a:xfrm>
          <a:prstGeom prst="flowChartProcess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3430" y="19881"/>
            <a:ext cx="8839200" cy="663987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Bài 5: CHỌN KIỂU CHỮ, CĂN LỀ</a:t>
            </a:r>
          </a:p>
        </p:txBody>
      </p:sp>
    </p:spTree>
    <p:extLst>
      <p:ext uri="{BB962C8B-B14F-4D97-AF65-F5344CB8AC3E}">
        <p14:creationId xmlns:p14="http://schemas.microsoft.com/office/powerpoint/2010/main" val="171067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  <p:bldP spid="15" grpId="0" animBg="1"/>
      <p:bldP spid="19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51520" y="1644860"/>
            <a:ext cx="8767131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2.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Thay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đổi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kiểu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chữ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1808" y="1034171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A. HoẠT ĐỘNG CƠ BẢN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2637" y="2420888"/>
            <a:ext cx="87260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b.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thực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hiện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thao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tác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ở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cột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“Thao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tác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”,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rồi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điền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từ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còn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thiếu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vào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ô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chấm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(…)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để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đúng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490649"/>
              </p:ext>
            </p:extLst>
          </p:nvPr>
        </p:nvGraphicFramePr>
        <p:xfrm>
          <a:off x="83644" y="3429000"/>
          <a:ext cx="9144000" cy="3220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515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aseline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quả trên màn hình</a:t>
                      </a:r>
                      <a:endParaRPr lang="en-US" sz="240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5157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nút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lệnh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rồi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gõ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vài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kiểu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5157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nút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lệnh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rồi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gõ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vài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kiểu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5157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nút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lệnh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rồi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gõ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vài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kiểu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 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577" y="4331009"/>
            <a:ext cx="461772" cy="32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863" y="5108919"/>
            <a:ext cx="457200" cy="35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780" y="5917725"/>
            <a:ext cx="457200" cy="365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7264905" y="4232753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endParaRPr lang="en-US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7374082" y="5077002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nghiêng</a:t>
            </a:r>
            <a:endParaRPr lang="en-US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236296" y="5858496"/>
            <a:ext cx="152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endParaRPr lang="en-US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3430" y="19881"/>
            <a:ext cx="8839200" cy="663987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Bài 5: CHỌN KIỂU CHỮ, CĂN LỀ</a:t>
            </a:r>
          </a:p>
        </p:txBody>
      </p:sp>
    </p:spTree>
    <p:extLst>
      <p:ext uri="{BB962C8B-B14F-4D97-AF65-F5344CB8AC3E}">
        <p14:creationId xmlns:p14="http://schemas.microsoft.com/office/powerpoint/2010/main" val="398930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" grpId="0"/>
      <p:bldP spid="21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39552" y="2137303"/>
            <a:ext cx="8767131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2.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Thay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đổi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kiểu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chữ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1808" y="1557391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A. HoẠT ĐỘNG CƠ BẢN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46196" y="2683712"/>
            <a:ext cx="7848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nghiêng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AutoShape 18"/>
          <p:cNvSpPr>
            <a:spLocks noChangeArrowheads="1"/>
          </p:cNvSpPr>
          <p:nvPr/>
        </p:nvSpPr>
        <p:spPr bwMode="auto">
          <a:xfrm>
            <a:off x="378770" y="3232847"/>
            <a:ext cx="8001000" cy="300446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 sz="2400"/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595792" y="3434376"/>
            <a:ext cx="7772400" cy="2456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s-ES" altLang="vi-VN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" altLang="vi-VN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s-E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s-E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s-E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s-ES" alt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Ctrl</a:t>
            </a:r>
            <a:r>
              <a:rPr lang="es-E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B</a:t>
            </a:r>
            <a:r>
              <a:rPr lang="es-ES" alt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alt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s-ES" altLang="vi-VN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" altLang="vi-VN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nghiêng</a:t>
            </a: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s-E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s-E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s-E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s-E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s-E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Ctrl</a:t>
            </a:r>
            <a:r>
              <a:rPr lang="es-E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I</a:t>
            </a:r>
            <a:r>
              <a:rPr lang="es-ES" alt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alt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s-ES" altLang="vi-VN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" altLang="vi-VN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s-ES" altLang="vi-VN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s-E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s-E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s-E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s-ES" alt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Ctrl</a:t>
            </a:r>
            <a:r>
              <a:rPr lang="es-E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U</a:t>
            </a:r>
            <a:r>
              <a:rPr lang="es-ES" alt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alt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1" t="10435" r="70551" b="86800"/>
          <a:stretch>
            <a:fillRect/>
          </a:stretch>
        </p:blipFill>
        <p:spPr bwMode="auto">
          <a:xfrm>
            <a:off x="2228120" y="3460489"/>
            <a:ext cx="457200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37" t="10338" r="68243" b="86687"/>
          <a:stretch>
            <a:fillRect/>
          </a:stretch>
        </p:blipFill>
        <p:spPr bwMode="auto">
          <a:xfrm>
            <a:off x="2228120" y="4235524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120" y="5012146"/>
            <a:ext cx="457200" cy="41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63430" y="19881"/>
            <a:ext cx="8839200" cy="663987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Bài 5: CHỌN KIỂU CHỮ, CĂN LỀ</a:t>
            </a:r>
          </a:p>
        </p:txBody>
      </p:sp>
    </p:spTree>
    <p:extLst>
      <p:ext uri="{BB962C8B-B14F-4D97-AF65-F5344CB8AC3E}">
        <p14:creationId xmlns:p14="http://schemas.microsoft.com/office/powerpoint/2010/main" val="341164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 animBg="1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79284" y="1772816"/>
            <a:ext cx="8885946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3.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Căn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lề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văn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bản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187187" y="1038335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A. HoẠT ĐỘNG CƠ BẢN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9250" y="2420888"/>
            <a:ext cx="87260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lề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03" t="4295" r="53334" b="82851"/>
          <a:stretch>
            <a:fillRect/>
          </a:stretch>
        </p:blipFill>
        <p:spPr bwMode="auto">
          <a:xfrm>
            <a:off x="187187" y="4359154"/>
            <a:ext cx="8839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Arrow Connector 10"/>
          <p:cNvCxnSpPr>
            <a:stCxn id="13" idx="0"/>
          </p:cNvCxnSpPr>
          <p:nvPr/>
        </p:nvCxnSpPr>
        <p:spPr>
          <a:xfrm flipV="1">
            <a:off x="1916556" y="5656926"/>
            <a:ext cx="3231508" cy="62496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71600" y="6281893"/>
            <a:ext cx="1889912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33647" y="3513395"/>
            <a:ext cx="1889912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Straight Arrow Connector 21"/>
          <p:cNvCxnSpPr>
            <a:stCxn id="21" idx="2"/>
          </p:cNvCxnSpPr>
          <p:nvPr/>
        </p:nvCxnSpPr>
        <p:spPr>
          <a:xfrm flipH="1">
            <a:off x="6193687" y="4036615"/>
            <a:ext cx="584916" cy="133878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4" idx="2"/>
            <a:endCxn id="30" idx="0"/>
          </p:cNvCxnSpPr>
          <p:nvPr/>
        </p:nvCxnSpPr>
        <p:spPr>
          <a:xfrm>
            <a:off x="4291976" y="4054426"/>
            <a:ext cx="1517821" cy="134405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5163870" y="5398477"/>
            <a:ext cx="457200" cy="404119"/>
          </a:xfrm>
          <a:prstGeom prst="roundRect">
            <a:avLst/>
          </a:prstGeom>
          <a:noFill/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5646005" y="5398477"/>
            <a:ext cx="327584" cy="404119"/>
          </a:xfrm>
          <a:prstGeom prst="roundRect">
            <a:avLst/>
          </a:prstGeom>
          <a:noFill/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6005381" y="5398477"/>
            <a:ext cx="366819" cy="404119"/>
          </a:xfrm>
          <a:prstGeom prst="roundRect">
            <a:avLst/>
          </a:prstGeom>
          <a:noFill/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6403992" y="5398477"/>
            <a:ext cx="374611" cy="404119"/>
          </a:xfrm>
          <a:prstGeom prst="roundRect">
            <a:avLst/>
          </a:prstGeom>
          <a:noFill/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3347020" y="3531206"/>
            <a:ext cx="1889912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189016" y="6153116"/>
            <a:ext cx="2755838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Straight Arrow Connector 38"/>
          <p:cNvCxnSpPr>
            <a:stCxn id="38" idx="0"/>
          </p:cNvCxnSpPr>
          <p:nvPr/>
        </p:nvCxnSpPr>
        <p:spPr>
          <a:xfrm flipH="1" flipV="1">
            <a:off x="6611747" y="5789414"/>
            <a:ext cx="955188" cy="36370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 txBox="1">
            <a:spLocks/>
          </p:cNvSpPr>
          <p:nvPr/>
        </p:nvSpPr>
        <p:spPr>
          <a:xfrm>
            <a:off x="63430" y="19881"/>
            <a:ext cx="8839200" cy="663987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Bài 5: CHỌN KIỂU CHỮ, CĂN LỀ</a:t>
            </a:r>
          </a:p>
        </p:txBody>
      </p:sp>
    </p:spTree>
    <p:extLst>
      <p:ext uri="{BB962C8B-B14F-4D97-AF65-F5344CB8AC3E}">
        <p14:creationId xmlns:p14="http://schemas.microsoft.com/office/powerpoint/2010/main" val="402018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  <p:bldP spid="13" grpId="0" animBg="1"/>
      <p:bldP spid="21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1089</Words>
  <Application>Microsoft Office PowerPoint</Application>
  <PresentationFormat>On-screen Show (4:3)</PresentationFormat>
  <Paragraphs>144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Tahoma</vt:lpstr>
      <vt:lpstr>Times New Roman</vt:lpstr>
      <vt:lpstr>Office Theme</vt:lpstr>
      <vt:lpstr>1_Office Theme</vt:lpstr>
      <vt:lpstr>PowerPoint Presentation</vt:lpstr>
      <vt:lpstr>BÀI 5: CHỌN KIỂU CHỮ, CĂN LỀ</vt:lpstr>
      <vt:lpstr>BÀI 5: CHỌN KIỂU CHỮ, CĂN LỀ</vt:lpstr>
      <vt:lpstr>BÀI 5: CHỌN KIỂU CHỮ, CĂN LỀ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QUÝ THẦY CÔ VÀ CÁC EM</dc:title>
  <dc:creator>Admin</dc:creator>
  <cp:lastModifiedBy>Tran Hoang Phuong Nhi</cp:lastModifiedBy>
  <cp:revision>55</cp:revision>
  <dcterms:created xsi:type="dcterms:W3CDTF">2018-12-15T05:02:33Z</dcterms:created>
  <dcterms:modified xsi:type="dcterms:W3CDTF">2021-03-09T01:53:02Z</dcterms:modified>
</cp:coreProperties>
</file>