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7" r:id="rId2"/>
    <p:sldId id="272" r:id="rId3"/>
    <p:sldId id="273" r:id="rId4"/>
    <p:sldId id="275" r:id="rId5"/>
    <p:sldId id="256" r:id="rId6"/>
    <p:sldId id="276" r:id="rId7"/>
    <p:sldId id="270" r:id="rId8"/>
    <p:sldId id="261" r:id="rId9"/>
    <p:sldId id="263" r:id="rId10"/>
    <p:sldId id="262" r:id="rId11"/>
    <p:sldId id="264" r:id="rId12"/>
    <p:sldId id="257" r:id="rId13"/>
    <p:sldId id="258" r:id="rId14"/>
    <p:sldId id="265" r:id="rId15"/>
    <p:sldId id="259" r:id="rId16"/>
    <p:sldId id="266" r:id="rId17"/>
    <p:sldId id="278" r:id="rId18"/>
    <p:sldId id="279" r:id="rId19"/>
    <p:sldId id="268" r:id="rId20"/>
    <p:sldId id="267" r:id="rId21"/>
    <p:sldId id="271" r:id="rId2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3" autoAdjust="0"/>
    <p:restoredTop sz="94660"/>
  </p:normalViewPr>
  <p:slideViewPr>
    <p:cSldViewPr>
      <p:cViewPr varScale="1">
        <p:scale>
          <a:sx n="81" d="100"/>
          <a:sy n="81" d="100"/>
        </p:scale>
        <p:origin x="163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237AD9-1A13-4EDA-B934-5EF0374611B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13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6190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19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20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30/08/2021 15:08</a:t>
            </a:fld>
            <a:endParaRPr lang="fr-FR" altLang="en-US" b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30/08/2021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gif"/><Relationship Id="rId7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8.gif"/><Relationship Id="rId5" Type="http://schemas.openxmlformats.org/officeDocument/2006/relationships/image" Target="../media/image3.gif"/><Relationship Id="rId10" Type="http://schemas.openxmlformats.org/officeDocument/2006/relationships/image" Target="../media/image7.gif"/><Relationship Id="rId4" Type="http://schemas.openxmlformats.org/officeDocument/2006/relationships/image" Target="../media/image2.png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37.png"/><Relationship Id="rId5" Type="http://schemas.openxmlformats.org/officeDocument/2006/relationships/image" Target="../media/image36.gif"/><Relationship Id="rId4" Type="http://schemas.openxmlformats.org/officeDocument/2006/relationships/image" Target="../media/image3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6125" y="230505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0483" name="Picture 3" descr="Avatar14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43600"/>
            <a:ext cx="952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1936750"/>
            <a:ext cx="88392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Nhiệt liệt chào mừng các thầy cô giáo về dự hội giảng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0000CC"/>
                </a:solidFill>
                <a:latin typeface="Times New Roman" panose="02020603050405020304" pitchFamily="18" charset="0"/>
              </a:rPr>
              <a:t>môn Tin học lớp 3.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7625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bunny_thumping_foot_md_clr"/>
          <p:cNvPicPr>
            <a:picLocks noChangeAspect="1" noChangeArrowheads="1" noCrop="1"/>
          </p:cNvPicPr>
          <p:nvPr/>
        </p:nvPicPr>
        <p:blipFill>
          <a:blip r:embed="rId6" cstate="print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9974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1" y="3970337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3DBUTT~1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114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3DBIRD~1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145891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352800"/>
            <a:ext cx="1752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03575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46375"/>
            <a:ext cx="2895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414588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 descr="fishJunping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14600"/>
            <a:ext cx="32766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581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0" descr="animatedFish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2133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2133600" y="1298575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Nhiệt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liệt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chào</a:t>
            </a:r>
            <a:r>
              <a:rPr lang="en-US" sz="3600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 </a:t>
            </a:r>
            <a:r>
              <a:rPr lang="en-US" sz="3600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 panose="020B7200000000000000" pitchFamily="34" charset="0"/>
              </a:rPr>
              <a:t>mừng</a:t>
            </a:r>
            <a:endParaRPr lang="en-US" sz="3600" kern="10" dirty="0">
              <a:ln w="12700">
                <a:solidFill>
                  <a:srgbClr val="EAEAEA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 panose="020B7200000000000000" pitchFamily="34" charset="0"/>
            </a:endParaRPr>
          </a:p>
        </p:txBody>
      </p:sp>
      <p:sp>
        <p:nvSpPr>
          <p:cNvPr id="8214" name="WordArt 23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391400" cy="609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kern="10" dirty="0"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TRƯỜNG TIỂU HỌC HỒNG VÂN</a:t>
            </a:r>
          </a:p>
        </p:txBody>
      </p:sp>
      <p:sp>
        <p:nvSpPr>
          <p:cNvPr id="3095" name="WordArt 24"/>
          <p:cNvSpPr>
            <a:spLocks noChangeArrowheads="1" noChangeShapeType="1" noTextEdit="1"/>
          </p:cNvSpPr>
          <p:nvPr/>
        </p:nvSpPr>
        <p:spPr bwMode="auto">
          <a:xfrm>
            <a:off x="1028700" y="3970337"/>
            <a:ext cx="731520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Môn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: Tin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học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</a:t>
            </a:r>
            <a:r>
              <a:rPr lang="pt-BR" sz="3200" kern="10" dirty="0" err="1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lớp</a:t>
            </a:r>
            <a:r>
              <a:rPr lang="pt-BR" sz="3200" kern="10" dirty="0">
                <a:solidFill>
                  <a:schemeClr val="hlink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HelvetInsH" panose="020B7200000000000000" pitchFamily="34" charset="0"/>
              </a:rPr>
              <a:t> 5</a:t>
            </a:r>
            <a:endParaRPr lang="en-US" sz="3200" kern="10" dirty="0">
              <a:solidFill>
                <a:schemeClr val="hlink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.VnHelvetInsH" panose="020B7200000000000000" pitchFamily="34" charset="0"/>
            </a:endParaRPr>
          </a:p>
        </p:txBody>
      </p:sp>
      <p:sp>
        <p:nvSpPr>
          <p:cNvPr id="3096" name="WordArt 25"/>
          <p:cNvSpPr>
            <a:spLocks noChangeArrowheads="1" noChangeShapeType="1" noTextEdit="1"/>
          </p:cNvSpPr>
          <p:nvPr/>
        </p:nvSpPr>
        <p:spPr bwMode="auto">
          <a:xfrm>
            <a:off x="1143000" y="2971800"/>
            <a:ext cx="70104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Các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em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học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sinh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đến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với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lớp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</a:t>
            </a:r>
            <a:r>
              <a:rPr lang="en-US" sz="3600" kern="10" dirty="0" err="1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học</a:t>
            </a:r>
            <a:r>
              <a:rPr lang="en-US" sz="3600" kern="10" dirty="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.VnKoala" panose="020B7200000000000000" pitchFamily="34" charset="0"/>
              </a:rPr>
              <a:t> Online</a:t>
            </a:r>
          </a:p>
        </p:txBody>
      </p:sp>
      <p:pic>
        <p:nvPicPr>
          <p:cNvPr id="3097" name="Picture 49" descr="computer"/>
          <p:cNvPicPr>
            <a:picLocks noChangeAspect="1" noChangeArrowheads="1" noCrop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16002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WordArt 22"/>
          <p:cNvSpPr>
            <a:spLocks noChangeArrowheads="1" noChangeShapeType="1" noTextEdit="1"/>
          </p:cNvSpPr>
          <p:nvPr/>
        </p:nvSpPr>
        <p:spPr bwMode="auto">
          <a:xfrm>
            <a:off x="2019300" y="5722938"/>
            <a:ext cx="6134100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4 hàng" panose="020B0603050302020204" pitchFamily="34" charset="0"/>
              </a:rPr>
              <a:t>GV: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4 hàng" panose="020B0603050302020204" pitchFamily="34" charset="0"/>
              </a:rPr>
              <a:t>Đăng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4 hàng" panose="020B0603050302020204" pitchFamily="34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4 hàng" panose="020B0603050302020204" pitchFamily="34" charset="0"/>
              </a:rPr>
              <a:t>Ngọc</a:t>
            </a:r>
            <a:endParaRPr lang="en-US" sz="3600" b="1" kern="10" dirty="0">
              <a:ln w="12700">
                <a:solidFill>
                  <a:srgbClr val="EAEAEA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/>
              <a:t>b</a:t>
            </a:r>
            <a:r>
              <a:rPr lang="en-US" sz="2800" b="1" dirty="0"/>
              <a:t>, Các dấu “sắc”, “huyền”, “hỏi”, “ngã”, “nặng” </a:t>
            </a:r>
          </a:p>
          <a:p>
            <a:r>
              <a:rPr lang="en-US" sz="2800" b="1" dirty="0"/>
              <a:t>-&gt; gõ kiểu Telex. 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  <p:sp>
        <p:nvSpPr>
          <p:cNvPr id="14" name="TextBox 13"/>
          <p:cNvSpPr txBox="1"/>
          <p:nvPr/>
        </p:nvSpPr>
        <p:spPr>
          <a:xfrm>
            <a:off x="1986671" y="122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Các dấu: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1219200"/>
            <a:ext cx="4208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sắc, huyền, hỏi, ngã, nặng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6868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905000"/>
            <a:ext cx="7741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/>
              <a:t>b</a:t>
            </a:r>
            <a:r>
              <a:rPr lang="en-US" sz="2800" b="1"/>
              <a:t>, Các dấu “sắc”, “huyền”, “hỏi”, “ngã”, “nặng” </a:t>
            </a:r>
          </a:p>
          <a:p>
            <a:r>
              <a:rPr lang="en-US" sz="2800" b="1"/>
              <a:t>-&gt; gõ kiểu </a:t>
            </a:r>
            <a:r>
              <a:rPr lang="en-US" sz="2800" b="1">
                <a:solidFill>
                  <a:schemeClr val="accent6"/>
                </a:solidFill>
              </a:rPr>
              <a:t>VNI</a:t>
            </a:r>
            <a:r>
              <a:rPr lang="en-US" sz="2800" b="1"/>
              <a:t>. 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133600" y="3667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133600" y="4191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11" name="Rectangle 10"/>
          <p:cNvSpPr/>
          <p:nvPr/>
        </p:nvSpPr>
        <p:spPr>
          <a:xfrm>
            <a:off x="2133600" y="46482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12" name="Rectangle 11"/>
          <p:cNvSpPr/>
          <p:nvPr/>
        </p:nvSpPr>
        <p:spPr>
          <a:xfrm>
            <a:off x="2133600" y="5181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13" name="Rectangle 12"/>
          <p:cNvSpPr/>
          <p:nvPr/>
        </p:nvSpPr>
        <p:spPr>
          <a:xfrm>
            <a:off x="2133600" y="57150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/>
              <a:t>Bài tập 2</a:t>
            </a:r>
            <a:r>
              <a:rPr lang="en-US" sz="2800" b="1" dirty="0"/>
              <a:t>:</a:t>
            </a:r>
          </a:p>
          <a:p>
            <a:pPr>
              <a:buNone/>
            </a:pPr>
            <a:r>
              <a:rPr lang="en-US" sz="2800" dirty="0"/>
              <a:t>Chọn các cụm từ thích hợp </a:t>
            </a:r>
            <a:r>
              <a:rPr lang="vi-VN" sz="2800" dirty="0"/>
              <a:t>để điền vào chỗ chấm (...)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a</a:t>
            </a:r>
            <a:r>
              <a:rPr lang="vi-VN" sz="2800" dirty="0"/>
              <a:t>. Để chèn.................................vào văn bản, trước tiên ta phải chọn thẻ </a:t>
            </a:r>
            <a:r>
              <a:rPr lang="vi-VN" sz="2800" b="1" dirty="0"/>
              <a:t>Insert</a:t>
            </a:r>
            <a:r>
              <a:rPr lang="vi-VN" sz="2800" dirty="0"/>
              <a:t>.</a:t>
            </a:r>
          </a:p>
          <a:p>
            <a:pPr>
              <a:buNone/>
            </a:pPr>
            <a:r>
              <a:rPr lang="en-US" sz="2800" dirty="0"/>
              <a:t>b</a:t>
            </a:r>
            <a:r>
              <a:rPr lang="vi-VN" sz="2800" dirty="0"/>
              <a:t>. Để chèn..............vào 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c</a:t>
            </a:r>
            <a:r>
              <a:rPr lang="vi-VN" sz="2800" dirty="0"/>
              <a:t>. Để chèn.......................vào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d</a:t>
            </a:r>
            <a:r>
              <a:rPr lang="vi-VN" sz="2800" dirty="0"/>
              <a:t>. Để chèn.................vào văn bản, ta chọn  </a:t>
            </a:r>
          </a:p>
          <a:p>
            <a:pPr>
              <a:buNone/>
            </a:pPr>
            <a:endParaRPr lang="vi-VN" sz="2800" dirty="0"/>
          </a:p>
          <a:p>
            <a:pPr>
              <a:buNone/>
            </a:pPr>
            <a:r>
              <a:rPr lang="en-US" sz="2800" dirty="0"/>
              <a:t>e</a:t>
            </a:r>
            <a:r>
              <a:rPr lang="vi-VN" sz="2800" dirty="0"/>
              <a:t>. Để..............................đoạn văn bản ta chọn   </a:t>
            </a:r>
          </a:p>
          <a:p>
            <a:pPr>
              <a:buNone/>
            </a:pPr>
            <a:endParaRPr lang="vi-VN" sz="2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2667000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886200"/>
            <a:ext cx="9144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724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562600"/>
            <a:ext cx="1066800" cy="70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609600" y="1066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</a:rPr>
              <a:t>“đối tượng nào đó”, </a:t>
            </a:r>
            <a:endParaRPr lang="vi-VN" sz="28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15240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“bảng”, </a:t>
            </a:r>
            <a:endParaRPr lang="vi-VN" sz="2800" i="1"/>
          </a:p>
        </p:txBody>
      </p:sp>
      <p:sp>
        <p:nvSpPr>
          <p:cNvPr id="26" name="TextBox 25"/>
          <p:cNvSpPr txBox="1"/>
          <p:nvPr/>
        </p:nvSpPr>
        <p:spPr>
          <a:xfrm>
            <a:off x="3657600" y="106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“hình”, </a:t>
            </a:r>
            <a:endParaRPr lang="vi-VN" sz="2800" i="1"/>
          </a:p>
        </p:txBody>
      </p:sp>
      <p:sp>
        <p:nvSpPr>
          <p:cNvPr id="27" name="TextBox 26"/>
          <p:cNvSpPr txBox="1"/>
          <p:nvPr/>
        </p:nvSpPr>
        <p:spPr>
          <a:xfrm>
            <a:off x="2209800" y="15240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“tranh/ảnh”, </a:t>
            </a:r>
            <a:endParaRPr lang="vi-VN" sz="2800" i="1"/>
          </a:p>
        </p:txBody>
      </p:sp>
      <p:sp>
        <p:nvSpPr>
          <p:cNvPr id="28" name="TextBox 27"/>
          <p:cNvSpPr txBox="1"/>
          <p:nvPr/>
        </p:nvSpPr>
        <p:spPr>
          <a:xfrm>
            <a:off x="4953000" y="6096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vi-VN" sz="2800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vi-VN" sz="2800" i="1" dirty="0">
                <a:solidFill>
                  <a:srgbClr val="FF0000"/>
                </a:solidFill>
              </a:rPr>
              <a:t>“căn đều hai bên”, </a:t>
            </a:r>
            <a:endParaRPr lang="vi-VN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1520112"/>
            <a:ext cx="1936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>
                <a:solidFill>
                  <a:srgbClr val="FF0000"/>
                </a:solidFill>
              </a:rPr>
              <a:t>“căn giữa”.</a:t>
            </a:r>
            <a:endParaRPr lang="vi-VN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98844E-6 L 0.2 0.1394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98844E-6 L -0.1125 0.261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39306E-6 L 0.04583 0.3391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9306E-6 L 0.175 0.4723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2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023 L -0.3375 0.67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3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3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429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 dirty="0"/>
              <a:t>Bài tập 3</a:t>
            </a:r>
            <a:r>
              <a:rPr lang="vi-VN" sz="2800" b="1" dirty="0"/>
              <a:t>:</a:t>
            </a:r>
          </a:p>
          <a:p>
            <a:pPr>
              <a:buNone/>
            </a:pPr>
            <a:r>
              <a:rPr lang="en-US" sz="2800" i="1" dirty="0"/>
              <a:t>a</a:t>
            </a:r>
            <a:r>
              <a:rPr lang="vi-VN" sz="2800" i="1" dirty="0"/>
              <a:t>. Để di chuyển một phần văn bản đến vị trí mới:</a:t>
            </a:r>
          </a:p>
          <a:p>
            <a:r>
              <a:rPr lang="vi-VN" sz="2800" dirty="0"/>
              <a:t> Chọn phần văn bản cần di chuyển.</a:t>
            </a:r>
          </a:p>
          <a:p>
            <a:r>
              <a:rPr lang="vi-VN" sz="2800" dirty="0"/>
              <a:t> Nháy chuột phải chọn</a:t>
            </a:r>
            <a:r>
              <a:rPr lang="vi-VN" sz="2800" dirty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rgbClr val="FF0000"/>
                </a:solidFill>
              </a:rPr>
              <a:t>Cut</a:t>
            </a:r>
            <a:r>
              <a:rPr lang="vi-VN" sz="2800" dirty="0">
                <a:solidFill>
                  <a:srgbClr val="FF0000"/>
                </a:solidFill>
              </a:rPr>
              <a:t>.</a:t>
            </a:r>
          </a:p>
          <a:p>
            <a:endParaRPr lang="vi-VN" sz="2800" dirty="0">
              <a:solidFill>
                <a:srgbClr val="FF0000"/>
              </a:solidFill>
            </a:endParaRPr>
          </a:p>
          <a:p>
            <a:endParaRPr lang="vi-VN" sz="2800" dirty="0">
              <a:solidFill>
                <a:srgbClr val="FF0000"/>
              </a:solidFill>
            </a:endParaRPr>
          </a:p>
          <a:p>
            <a:endParaRPr lang="vi-VN" sz="2800" dirty="0">
              <a:solidFill>
                <a:srgbClr val="FF0000"/>
              </a:solidFill>
            </a:endParaRPr>
          </a:p>
          <a:p>
            <a:r>
              <a:rPr lang="vi-VN" sz="2800" dirty="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 dirty="0">
                <a:solidFill>
                  <a:schemeClr val="tx1"/>
                </a:solidFill>
              </a:rPr>
              <a:t> Nháy chuột phải chọn </a:t>
            </a:r>
            <a:r>
              <a:rPr lang="vi-VN" sz="2800" b="1" dirty="0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 dirty="0">
              <a:solidFill>
                <a:srgbClr val="FF0000"/>
              </a:solidFill>
            </a:endParaRPr>
          </a:p>
          <a:p>
            <a:pPr>
              <a:buNone/>
            </a:pPr>
            <a:endParaRPr lang="vi-VN" sz="28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900" y="974103"/>
            <a:ext cx="27051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b</a:t>
            </a:r>
            <a:r>
              <a:rPr lang="vi-VN" sz="2800" i="1" dirty="0"/>
              <a:t>. </a:t>
            </a:r>
            <a:r>
              <a:rPr lang="en-US" sz="2800" i="1" dirty="0" err="1">
                <a:solidFill>
                  <a:srgbClr val="7030A0"/>
                </a:solidFill>
              </a:rPr>
              <a:t>Sắp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xếp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các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bước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để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sao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chép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một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bức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tranh</a:t>
            </a:r>
            <a:r>
              <a:rPr lang="en-US" sz="2800" i="1" dirty="0">
                <a:solidFill>
                  <a:srgbClr val="7030A0"/>
                </a:solidFill>
              </a:rPr>
              <a:t> </a:t>
            </a:r>
            <a:r>
              <a:rPr lang="vi-VN" sz="2800" i="1" dirty="0">
                <a:solidFill>
                  <a:srgbClr val="7030A0"/>
                </a:solidFill>
              </a:rPr>
              <a:t>bản đến vị trí </a:t>
            </a:r>
            <a:r>
              <a:rPr lang="en-US" sz="2800" i="1" dirty="0" err="1">
                <a:solidFill>
                  <a:srgbClr val="7030A0"/>
                </a:solidFill>
              </a:rPr>
              <a:t>khác</a:t>
            </a:r>
            <a:r>
              <a:rPr lang="en-US" sz="2800" i="1" dirty="0">
                <a:solidFill>
                  <a:srgbClr val="7030A0"/>
                </a:solidFill>
              </a:rPr>
              <a:t>:</a:t>
            </a:r>
            <a:r>
              <a:rPr lang="vi-VN" sz="2800" i="1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b</a:t>
            </a:r>
            <a:r>
              <a:rPr lang="vi-VN" sz="2800" i="1" dirty="0"/>
              <a:t>. Để sao chép 1 bức tranh rồi dán vào một vị trí khác của văn bản ta thực hiện như sau: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/>
              <a:t>Chọn hình cần sao chép.</a:t>
            </a:r>
          </a:p>
          <a:p>
            <a:r>
              <a:rPr lang="vi-VN" sz="2800"/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Copy</a:t>
            </a:r>
          </a:p>
          <a:p>
            <a:endParaRPr lang="vi-VN" sz="2800" b="1">
              <a:solidFill>
                <a:srgbClr val="FF0000"/>
              </a:solidFill>
            </a:endParaRPr>
          </a:p>
          <a:p>
            <a:endParaRPr lang="vi-VN" sz="2800" b="1">
              <a:solidFill>
                <a:srgbClr val="FF0000"/>
              </a:solidFill>
            </a:endParaRPr>
          </a:p>
          <a:p>
            <a:r>
              <a:rPr lang="vi-VN" sz="280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>
                <a:solidFill>
                  <a:srgbClr val="FF0000"/>
                </a:solidFill>
              </a:rPr>
              <a:t> </a:t>
            </a:r>
            <a:endParaRPr lang="vi-VN" sz="2800">
              <a:solidFill>
                <a:schemeClr val="tx1"/>
              </a:solidFill>
            </a:endParaRPr>
          </a:p>
          <a:p>
            <a:r>
              <a:rPr lang="vi-VN" sz="2800" b="1">
                <a:solidFill>
                  <a:schemeClr val="tx1"/>
                </a:solidFill>
              </a:rPr>
              <a:t> </a:t>
            </a:r>
            <a:r>
              <a:rPr lang="vi-VN" sz="2800">
                <a:solidFill>
                  <a:schemeClr val="tx1"/>
                </a:solidFill>
              </a:rPr>
              <a:t>Nháy chuột phải chọn </a:t>
            </a:r>
            <a:r>
              <a:rPr lang="vi-VN" sz="2800" b="1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1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4D23-BF18-4174-BF65-336C8DDA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Lưu</a:t>
            </a:r>
            <a:r>
              <a:rPr lang="en-US" dirty="0"/>
              <a:t> 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F293-D5CC-4563-8854-4AE77E0F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bày</a:t>
            </a:r>
            <a:r>
              <a:rPr lang="en-US" dirty="0"/>
              <a:t> </a:t>
            </a:r>
            <a:r>
              <a:rPr lang="en-US" dirty="0" err="1"/>
              <a:t>lùi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.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đưa</a:t>
            </a:r>
            <a:r>
              <a:rPr lang="en-US" dirty="0"/>
              <a:t> con </a:t>
            </a:r>
            <a:r>
              <a:rPr lang="en-US" dirty="0" err="1"/>
              <a:t>trỏ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rồi</a:t>
            </a:r>
            <a:r>
              <a:rPr lang="en-US" dirty="0"/>
              <a:t>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b="1" dirty="0"/>
              <a:t>Tab</a:t>
            </a:r>
          </a:p>
        </p:txBody>
      </p:sp>
    </p:spTree>
    <p:extLst>
      <p:ext uri="{BB962C8B-B14F-4D97-AF65-F5344CB8AC3E}">
        <p14:creationId xmlns:p14="http://schemas.microsoft.com/office/powerpoint/2010/main" val="2440140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ACA76-87B2-48DC-BC19-BE87D8E3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Tab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309C93-4511-40DF-AA90-7D92CD3DF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9726"/>
            <a:ext cx="8229600" cy="364691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63C2C7-996C-42C1-8BF7-DC810BF33326}"/>
              </a:ext>
            </a:extLst>
          </p:cNvPr>
          <p:cNvSpPr/>
          <p:nvPr/>
        </p:nvSpPr>
        <p:spPr>
          <a:xfrm>
            <a:off x="609600" y="3634581"/>
            <a:ext cx="838200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>
                <a:solidFill>
                  <a:srgbClr val="FF0000"/>
                </a:solidFill>
              </a:rPr>
              <a:t>Củng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err="1">
                <a:solidFill>
                  <a:srgbClr val="FF0000"/>
                </a:solidFill>
              </a:rPr>
              <a:t>cố</a:t>
            </a:r>
            <a:r>
              <a:rPr lang="en-US" sz="3600" u="sng" dirty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512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Ư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/>
                        <a:t>Ơ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AA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SẮC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HUYỀN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HỎI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NGÃ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/>
                        <a:t>NẶNG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3882" y="1066800"/>
            <a:ext cx="2760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KIỂM TRA BÀI CŨ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218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Biểu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tượng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của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phần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mềm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Stellarium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là</a:t>
            </a:r>
            <a:r>
              <a:rPr lang="en-US" sz="2800" b="1" dirty="0">
                <a:solidFill>
                  <a:srgbClr val="7030A0"/>
                </a:solidFill>
              </a:rPr>
              <a:t>: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60537" y="3206750"/>
            <a:ext cx="914400" cy="1474788"/>
            <a:chOff x="533400" y="4134029"/>
            <a:chExt cx="914400" cy="1474639"/>
          </a:xfrm>
        </p:grpSpPr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4134029"/>
              <a:ext cx="914400" cy="889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3"/>
            <p:cNvSpPr txBox="1">
              <a:spLocks noChangeArrowheads="1"/>
            </p:cNvSpPr>
            <p:nvPr/>
          </p:nvSpPr>
          <p:spPr bwMode="auto">
            <a:xfrm>
              <a:off x="768424" y="5085448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>
                  <a:solidFill>
                    <a:srgbClr val="FF0000"/>
                  </a:solidFill>
                </a:rPr>
                <a:t>A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505200" y="3200400"/>
            <a:ext cx="914400" cy="1419225"/>
            <a:chOff x="2506662" y="4127679"/>
            <a:chExt cx="914400" cy="1418570"/>
          </a:xfrm>
        </p:grpSpPr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662" y="4127679"/>
              <a:ext cx="914400" cy="869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6"/>
            <p:cNvSpPr txBox="1">
              <a:spLocks noChangeArrowheads="1"/>
            </p:cNvSpPr>
            <p:nvPr/>
          </p:nvSpPr>
          <p:spPr bwMode="auto">
            <a:xfrm>
              <a:off x="2749624" y="5023029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800" dirty="0">
                  <a:solidFill>
                    <a:srgbClr val="FF0000"/>
                  </a:solidFill>
                </a:rPr>
                <a:t>B</a:t>
              </a:r>
            </a:p>
          </p:txBody>
        </p:sp>
      </p:grpSp>
      <p:pic>
        <p:nvPicPr>
          <p:cNvPr id="12" name="Picture 2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8" t="1" r="14286" b="4191"/>
          <a:stretch/>
        </p:blipFill>
        <p:spPr bwMode="auto">
          <a:xfrm>
            <a:off x="5181600" y="3221704"/>
            <a:ext cx="802919" cy="89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886189" y="40386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00400" y="68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>
                <a:solidFill>
                  <a:srgbClr val="FF0000"/>
                </a:solidFill>
              </a:rPr>
              <a:t>Thực hành</a:t>
            </a:r>
            <a:r>
              <a:rPr lang="en-US" sz="2800" i="1">
                <a:solidFill>
                  <a:srgbClr val="FF0000"/>
                </a:solidFill>
              </a:rPr>
              <a:t>:</a:t>
            </a:r>
            <a:endParaRPr lang="vi-VN" sz="2800" i="1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7030A0"/>
                </a:solidFill>
              </a:rPr>
              <a:t>Bài</a:t>
            </a:r>
            <a:r>
              <a:rPr lang="en-US" sz="2800" b="1" u="sng" dirty="0">
                <a:solidFill>
                  <a:srgbClr val="7030A0"/>
                </a:solidFill>
              </a:rPr>
              <a:t> </a:t>
            </a:r>
            <a:r>
              <a:rPr lang="en-US" sz="2800" b="1" u="sng" dirty="0" err="1">
                <a:solidFill>
                  <a:srgbClr val="7030A0"/>
                </a:solidFill>
              </a:rPr>
              <a:t>tập</a:t>
            </a:r>
            <a:r>
              <a:rPr lang="en-US" sz="2800" b="1" u="sng" dirty="0">
                <a:solidFill>
                  <a:srgbClr val="7030A0"/>
                </a:solidFill>
              </a:rPr>
              <a:t> 4</a:t>
            </a:r>
            <a:r>
              <a:rPr lang="en-US" sz="2800" i="1" dirty="0">
                <a:solidFill>
                  <a:srgbClr val="7030A0"/>
                </a:solidFill>
              </a:rPr>
              <a:t>: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soạn</a:t>
            </a:r>
            <a:r>
              <a:rPr lang="en-US" sz="2800" dirty="0"/>
              <a:t> </a:t>
            </a:r>
            <a:r>
              <a:rPr lang="en-US" sz="2800" dirty="0" err="1"/>
              <a:t>rồi</a:t>
            </a:r>
            <a:r>
              <a:rPr lang="en-US" sz="2800" dirty="0"/>
              <a:t> 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bản</a:t>
            </a:r>
            <a:r>
              <a:rPr lang="en-US" sz="2800" dirty="0"/>
              <a:t> </a:t>
            </a:r>
            <a:r>
              <a:rPr lang="en-US" sz="2800" b="1" dirty="0" err="1"/>
              <a:t>Thiên</a:t>
            </a:r>
            <a:r>
              <a:rPr lang="en-US" sz="2800" b="1" dirty="0"/>
              <a:t> </a:t>
            </a:r>
            <a:r>
              <a:rPr lang="en-US" sz="2800" b="1" dirty="0" err="1"/>
              <a:t>nhiên</a:t>
            </a:r>
            <a:r>
              <a:rPr lang="en-US" sz="2800" b="1" dirty="0"/>
              <a:t> </a:t>
            </a:r>
            <a:r>
              <a:rPr lang="en-US" sz="2800" b="1" dirty="0" err="1"/>
              <a:t>kì</a:t>
            </a:r>
            <a:r>
              <a:rPr lang="en-US" sz="2800" b="1" dirty="0"/>
              <a:t> </a:t>
            </a:r>
            <a:r>
              <a:rPr lang="en-US" sz="2800" b="1" dirty="0" err="1"/>
              <a:t>thú</a:t>
            </a:r>
            <a:r>
              <a:rPr lang="en-US" sz="2800" b="1" dirty="0"/>
              <a:t> – Hang </a:t>
            </a:r>
            <a:r>
              <a:rPr lang="en-US" sz="2800" b="1" dirty="0" err="1"/>
              <a:t>Sơn</a:t>
            </a:r>
            <a:r>
              <a:rPr lang="en-US" sz="2800" b="1" dirty="0"/>
              <a:t> </a:t>
            </a:r>
            <a:r>
              <a:rPr lang="en-US" sz="2800" b="1" dirty="0" err="1"/>
              <a:t>Đoòng</a:t>
            </a:r>
            <a:r>
              <a:rPr lang="en-US" sz="2800" b="1" dirty="0"/>
              <a:t> SGK </a:t>
            </a:r>
            <a:r>
              <a:rPr lang="en-US" sz="2800" b="1" dirty="0" err="1"/>
              <a:t>trang</a:t>
            </a:r>
            <a:r>
              <a:rPr lang="en-US" sz="2800" b="1" dirty="0"/>
              <a:t> 38. </a:t>
            </a:r>
            <a:r>
              <a:rPr lang="en-US" sz="2800" dirty="0"/>
              <a:t>Sau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gửi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</a:t>
            </a:r>
            <a:r>
              <a:rPr lang="en-US" sz="2800" dirty="0" err="1"/>
              <a:t>cô</a:t>
            </a:r>
            <a:r>
              <a:rPr lang="en-US" sz="2800" dirty="0"/>
              <a:t> qua </a:t>
            </a:r>
            <a:r>
              <a:rPr lang="en-US" sz="2800" dirty="0" err="1"/>
              <a:t>zalo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gmail</a:t>
            </a:r>
            <a:endParaRPr lang="en-US" sz="2800" dirty="0"/>
          </a:p>
          <a:p>
            <a:pPr algn="ctr"/>
            <a:r>
              <a:rPr lang="en-US" sz="2800" b="1" dirty="0"/>
              <a:t>bichhangtt@gmail.com</a:t>
            </a:r>
            <a:endParaRPr lang="vi-VN" sz="2800" b="1" dirty="0"/>
          </a:p>
          <a:p>
            <a:endParaRPr lang="vi-VN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61206" y="2392333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2222E-6 -3.7037E-6 L -2.22222E-6 -0.07222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72827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địa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điểm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quan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sát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1964802" y="4226216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9746" y="3285543"/>
            <a:ext cx="873454" cy="95007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9946" y="3285542"/>
            <a:ext cx="873454" cy="95007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5063" y="3285542"/>
            <a:ext cx="874737" cy="9500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990" y="3285541"/>
            <a:ext cx="873798" cy="950074"/>
          </a:xfrm>
          <a:prstGeom prst="rect">
            <a:avLst/>
          </a:prstGeom>
        </p:spPr>
      </p:pic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000" y="2159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tìm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kiếm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hành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tinh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hoặc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ngôi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đó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chọn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vào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24" name="Oval 12"/>
          <p:cNvSpPr>
            <a:spLocks noChangeArrowheads="1"/>
          </p:cNvSpPr>
          <p:nvPr/>
        </p:nvSpPr>
        <p:spPr bwMode="auto">
          <a:xfrm>
            <a:off x="3609265" y="4249308"/>
            <a:ext cx="533400" cy="574384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0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/>
      <p:bldP spid="15" grpId="0"/>
      <p:bldP spid="16" grpId="0" animBg="1"/>
      <p:bldP spid="16" grpId="1" animBg="1"/>
      <p:bldP spid="22" grpId="0"/>
      <p:bldP spid="23" grpId="0"/>
      <p:bldP spid="17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2133600"/>
            <a:ext cx="760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hiện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tên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các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chòn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059645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781800" y="426720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718407" y="43434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684497" y="42672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3" name="TextBox 16"/>
          <p:cNvSpPr txBox="1">
            <a:spLocks noChangeArrowheads="1"/>
          </p:cNvSpPr>
          <p:nvPr/>
        </p:nvSpPr>
        <p:spPr bwMode="auto">
          <a:xfrm>
            <a:off x="5360255" y="4300230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0597" y="3467475"/>
            <a:ext cx="542562" cy="7378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257" y="3429000"/>
            <a:ext cx="583036" cy="7929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5839" y="3429000"/>
            <a:ext cx="571561" cy="777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94156" y="3429943"/>
            <a:ext cx="680909" cy="775417"/>
          </a:xfrm>
          <a:prstGeom prst="rect">
            <a:avLst/>
          </a:prstGeom>
        </p:spPr>
      </p:pic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1976870" y="4267200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2540" y="2164520"/>
            <a:ext cx="8348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hiện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hình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vẽ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các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chòm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sao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5334000" y="4315692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540" y="2183275"/>
            <a:ext cx="6899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Để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tắt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chương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trình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em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nháy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nút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lệnh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nào</a:t>
            </a:r>
            <a:r>
              <a:rPr lang="en-US" sz="2800" b="1" dirty="0">
                <a:solidFill>
                  <a:srgbClr val="7030A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99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7" grpId="0" animBg="1"/>
      <p:bldP spid="18" grpId="0"/>
      <p:bldP spid="18" grpId="1"/>
      <p:bldP spid="19" grpId="0" animBg="1"/>
      <p:bldP spid="19" grpId="1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000780"/>
            <a:ext cx="8458200" cy="914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>
                <a:solidFill>
                  <a:srgbClr val="9318A8"/>
                </a:solidFill>
              </a:rPr>
              <a:t>CHỦ ĐỀ 2: SOẠN THẢO VĂN BẢN </a:t>
            </a:r>
          </a:p>
          <a:p>
            <a:pPr algn="ctr"/>
            <a:r>
              <a:rPr lang="en-US" sz="2800" b="1" dirty="0">
                <a:solidFill>
                  <a:srgbClr val="9318A8"/>
                </a:solidFill>
              </a:rPr>
              <a:t>BÀI 1: NHỮNG GÌ EM ĐÃ BIẾT (TIẾT 1)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2199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Mục tiêu</a:t>
            </a:r>
            <a:r>
              <a:rPr lang="en-US" sz="2800" b="1" cap="none" dirty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58800" y="2895600"/>
            <a:ext cx="858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" y="4177605"/>
            <a:ext cx="858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7304" y="2098475"/>
            <a:ext cx="5193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Biểu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tượng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của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phần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mềm</a:t>
            </a:r>
            <a:r>
              <a:rPr lang="en-US" sz="2800" b="1" dirty="0">
                <a:solidFill>
                  <a:srgbClr val="002060"/>
                </a:solidFill>
              </a:rPr>
              <a:t> Word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60884" y="4048538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930713" y="4096163"/>
            <a:ext cx="444352" cy="52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339239" y="4065896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9844" y="3200400"/>
            <a:ext cx="781029" cy="78102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96975" y="2070706"/>
            <a:ext cx="542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</a:rPr>
              <a:t>Biểu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tượng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của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phần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mềm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Unikey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0068" y="3249292"/>
            <a:ext cx="979698" cy="831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9691" y="3249292"/>
            <a:ext cx="905648" cy="7714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97553" y="3249292"/>
            <a:ext cx="760456" cy="846871"/>
          </a:xfrm>
          <a:prstGeom prst="rect">
            <a:avLst/>
          </a:prstGeom>
        </p:spPr>
      </p:pic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4091194"/>
            <a:ext cx="533400" cy="533400"/>
          </a:xfrm>
          <a:prstGeom prst="ellips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solidFill>
                <a:srgbClr val="002060"/>
              </a:solidFill>
            </a:endParaRPr>
          </a:p>
        </p:txBody>
      </p: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2341964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3768621" y="409640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 animBg="1"/>
      <p:bldP spid="16" grpId="1" animBg="1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662299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Straight Arrow Connector 23"/>
          <p:cNvCxnSpPr/>
          <p:nvPr/>
        </p:nvCxnSpPr>
        <p:spPr>
          <a:xfrm rot="10800000" flipV="1">
            <a:off x="2743202" y="2667000"/>
            <a:ext cx="3581398" cy="2514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2743200" y="2667000"/>
            <a:ext cx="525780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457200" y="4648200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18154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cap="none" dirty="0"/>
              <a:t>Bài tập 1</a:t>
            </a:r>
            <a:r>
              <a:rPr lang="en-US" sz="2800" b="1" cap="none" dirty="0"/>
              <a:t>:</a:t>
            </a:r>
            <a:br>
              <a:rPr lang="en-US" sz="2800" cap="none" dirty="0"/>
            </a:br>
            <a:r>
              <a:rPr lang="en-US" sz="2800" cap="none" dirty="0"/>
              <a:t>Có 2 kiểu gõ Tiếng Việt hay dùng là:</a:t>
            </a:r>
            <a:r>
              <a:rPr lang="en-US" sz="2800" b="1" cap="none" dirty="0">
                <a:solidFill>
                  <a:srgbClr val="FF0000"/>
                </a:solidFill>
              </a:rPr>
              <a:t>                 </a:t>
            </a:r>
            <a:r>
              <a:rPr lang="en-US" sz="2800" cap="none" dirty="0"/>
              <a:t>và </a:t>
            </a:r>
            <a:r>
              <a:rPr lang="en-US" sz="2800" b="1" cap="none" dirty="0">
                <a:solidFill>
                  <a:schemeClr val="accent2"/>
                </a:solidFill>
              </a:rPr>
              <a:t>  </a:t>
            </a:r>
          </a:p>
          <a:p>
            <a:endParaRPr lang="vi-V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37160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A. HOẠT ĐỘNG THỰC HÀNH</a:t>
            </a:r>
            <a:endParaRPr lang="vi-VN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2237936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 dirty="0">
                <a:solidFill>
                  <a:schemeClr val="tx1"/>
                </a:solidFill>
              </a:rPr>
              <a:t>TELEX</a:t>
            </a:r>
            <a:r>
              <a:rPr lang="en-US" sz="2800" b="1" cap="none" dirty="0">
                <a:solidFill>
                  <a:srgbClr val="FF0000"/>
                </a:solidFill>
              </a:rPr>
              <a:t> </a:t>
            </a:r>
            <a:endParaRPr lang="vi-V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2223868"/>
            <a:ext cx="1028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none">
                <a:solidFill>
                  <a:schemeClr val="accent2"/>
                </a:solidFill>
              </a:rPr>
              <a:t>VNI</a:t>
            </a:r>
            <a:endParaRPr lang="vi-VN" sz="280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294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73633"/>
              </p:ext>
            </p:extLst>
          </p:nvPr>
        </p:nvGraphicFramePr>
        <p:xfrm>
          <a:off x="533400" y="258062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Ư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Ơ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1905000"/>
            <a:ext cx="7773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/>
              <a:t>a</a:t>
            </a:r>
            <a:r>
              <a:rPr lang="en-US" sz="2800" b="1" dirty="0"/>
              <a:t>) Các kí tự â ; ô ; ê ; đ ; ă ; ư ; ơ -&gt; gõ kiểu Telex.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 dirty="0"/>
              <a:t>Bài tập 1</a:t>
            </a:r>
            <a:r>
              <a:rPr lang="en-US" sz="2800" b="1" dirty="0"/>
              <a:t>:</a:t>
            </a:r>
            <a:endParaRPr lang="vi-VN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438400" y="30378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>
                <a:solidFill>
                  <a:prstClr val="black"/>
                </a:solidFill>
              </a:rPr>
              <a:t>AA</a:t>
            </a:r>
            <a:endParaRPr lang="en-US" sz="2800" b="1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3647420"/>
            <a:ext cx="742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38400" y="4638020"/>
            <a:ext cx="7040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36794" y="5171420"/>
            <a:ext cx="763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8400" y="5704820"/>
            <a:ext cx="803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3939" y="6238220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61838" y="4104620"/>
            <a:ext cx="6623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1381780"/>
            <a:ext cx="1717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Các kí tự:</a:t>
            </a:r>
            <a:endParaRPr lang="vi-VN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03137" y="138430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â ; ô ; ê ; đ ; ă ; ư ; ơ</a:t>
            </a:r>
            <a:endParaRPr lang="vi-V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6868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tx1"/>
                          </a:solidFill>
                        </a:rPr>
                        <a:t>Gõ phím </a:t>
                      </a:r>
                      <a:endParaRPr lang="vi-VN" sz="28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>
                          <a:solidFill>
                            <a:schemeClr val="tx1"/>
                          </a:solidFill>
                        </a:rPr>
                        <a:t>Các kí tự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/>
                        <a:t>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Ê</a:t>
                      </a:r>
                      <a:endParaRPr lang="vi-VN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Ư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/>
                        <a:t>Ơ</a:t>
                      </a:r>
                      <a:endParaRPr lang="en-US" sz="2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762780"/>
            <a:ext cx="7630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/>
              <a:t>a</a:t>
            </a:r>
            <a:r>
              <a:rPr lang="en-US" sz="2800" b="1"/>
              <a:t>) Các kí tự â ; ô ; ê ; đ ; ă ; ư ; ơ -&gt; gõ kiểu </a:t>
            </a:r>
            <a:r>
              <a:rPr lang="en-US" sz="2800" b="1">
                <a:solidFill>
                  <a:schemeClr val="accent6"/>
                </a:solidFill>
              </a:rPr>
              <a:t>VNI</a:t>
            </a:r>
            <a:r>
              <a:rPr lang="en-US" sz="2800" b="1"/>
              <a:t>.</a:t>
            </a:r>
            <a:endParaRPr lang="vi-VN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04800" y="1229380"/>
            <a:ext cx="1681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u="sng"/>
              <a:t>Bài tập 1</a:t>
            </a:r>
            <a:r>
              <a:rPr lang="en-US" sz="2800" b="1"/>
              <a:t>:</a:t>
            </a:r>
            <a:endParaRPr lang="vi-VN" sz="2800" b="1"/>
          </a:p>
        </p:txBody>
      </p:sp>
      <p:sp>
        <p:nvSpPr>
          <p:cNvPr id="9" name="Rectangle 8"/>
          <p:cNvSpPr/>
          <p:nvPr/>
        </p:nvSpPr>
        <p:spPr>
          <a:xfrm>
            <a:off x="2209800" y="2895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>
                <a:solidFill>
                  <a:prstClr val="black"/>
                </a:solidFill>
              </a:rPr>
              <a:t>A</a:t>
            </a:r>
            <a:r>
              <a:rPr lang="en-US" sz="2800" b="1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35052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09800" y="44958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8194" y="50292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9800" y="556260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25339" y="609600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33238" y="396240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>
                <a:solidFill>
                  <a:prstClr val="black"/>
                </a:solidFill>
              </a:rPr>
              <a:t>E6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940</Words>
  <Application>Microsoft Office PowerPoint</Application>
  <PresentationFormat>On-screen Show (4:3)</PresentationFormat>
  <Paragraphs>216</Paragraphs>
  <Slides>21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.VnAristote</vt:lpstr>
      <vt:lpstr>.VnHelvetInsH</vt:lpstr>
      <vt:lpstr>.VnKoala</vt:lpstr>
      <vt:lpstr>Arial</vt:lpstr>
      <vt:lpstr>Calibri</vt:lpstr>
      <vt:lpstr>HP001 4 hàng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Lưu ý</vt:lpstr>
      <vt:lpstr>Tìm phím Tab trên bàn phím?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VOSTRO</cp:lastModifiedBy>
  <cp:revision>199</cp:revision>
  <dcterms:created xsi:type="dcterms:W3CDTF">2018-10-07T07:59:18Z</dcterms:created>
  <dcterms:modified xsi:type="dcterms:W3CDTF">2021-08-30T08:54:28Z</dcterms:modified>
</cp:coreProperties>
</file>