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367" r:id="rId2"/>
    <p:sldId id="363" r:id="rId3"/>
    <p:sldId id="364" r:id="rId4"/>
    <p:sldId id="365" r:id="rId5"/>
    <p:sldId id="366" r:id="rId6"/>
    <p:sldId id="368" r:id="rId7"/>
    <p:sldId id="362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81" r:id="rId17"/>
    <p:sldId id="377" r:id="rId18"/>
    <p:sldId id="378" r:id="rId19"/>
    <p:sldId id="379" r:id="rId20"/>
    <p:sldId id="351" r:id="rId21"/>
    <p:sldId id="382" r:id="rId22"/>
    <p:sldId id="38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08840"/>
    <a:srgbClr val="0000FF"/>
    <a:srgbClr val="FF3300"/>
    <a:srgbClr val="E56147"/>
    <a:srgbClr val="00CC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38E4ED1-28EF-4023-96D5-B4CC3C5F77F7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8F37F389-BEEF-4EEF-8382-89098977B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更多精彩模板请关注</a:t>
            </a:r>
            <a:r>
              <a:rPr lang="en-US" altLang="zh-CN" smtClean="0"/>
              <a:t>【</a:t>
            </a:r>
            <a:r>
              <a:rPr lang="zh-CN" altLang="en-US" smtClean="0"/>
              <a:t>沐沐槿</a:t>
            </a:r>
            <a:r>
              <a:rPr lang="en-US" altLang="zh-CN" smtClean="0"/>
              <a:t>PPT】https://mumjin.taobao.com/</a:t>
            </a: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B989A473-0FF5-45BF-B19A-4F1D7D94350D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B55E59C3-380F-4784-8AA0-7E9DB0E31E38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13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5A070EEA-8421-40C2-97B1-5F97A22DC596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14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0D1D51CF-7BFA-49C2-A1B4-9C665DEDC6A1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15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0D1D51CF-7BFA-49C2-A1B4-9C665DEDC6A1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16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4B2FAB68-295F-4DF2-98A2-140FF80E2E39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17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CD60A2FD-8857-4E0C-8918-FE4EDF96F108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18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685E6E7F-46D7-4B90-9344-82A27B04466F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19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E49651B6-670A-4A98-ADA5-7BAF85697A91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685E6E7F-46D7-4B90-9344-82A27B04466F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21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8533C4F5-DA9A-4E9C-AD79-A99C80C20D48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2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F7D4385A-E697-424E-9EF1-75F3D28C5EFA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4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7D5679E2-E1AE-4911-9D7D-7FC14B0BCC48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6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DAB5D818-1D8F-48D1-A715-AFD290014DFF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7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4F9EAD50-F774-46B3-BF29-597EAFE65D3A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8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56BFF615-13C9-46E7-BD70-3B8190BE8A8A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9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3406EB19-19DF-4D18-8CD2-498C2F245758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11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fld id="{37CBCD16-BB73-4C6F-A2B7-8E83304F9810}" type="slidenum">
              <a:rPr lang="zh-CN" altLang="en-US" sz="1200">
                <a:solidFill>
                  <a:schemeClr val="tx1"/>
                </a:solidFill>
                <a:latin typeface="Calibri" pitchFamily="34" charset="0"/>
              </a:rPr>
              <a:pPr/>
              <a:t>12</a:t>
            </a:fld>
            <a:endParaRPr lang="zh-CN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11A5-BBFB-4E3B-92D1-EF5475BE76D7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756EF-5733-42DF-906F-A6DA320E5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5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ACC5-4C5C-4E9A-8EE1-04AB39589AA7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017C8-D4A1-4904-9509-ECEBB3F92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7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2FE4-174B-4921-8B25-EB807C1194F6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D88B-A33B-4F0E-AD48-B469DB9BA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0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88" y="3033713"/>
            <a:ext cx="901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21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82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zh-CN" sz="3200">
                <a:solidFill>
                  <a:schemeClr val="bg1"/>
                </a:solidFill>
              </a:rPr>
              <a:t>Contents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1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/>
          </a:p>
        </p:txBody>
      </p:sp>
      <p:pic>
        <p:nvPicPr>
          <p:cNvPr id="3" name="glo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8088" y="-1014413"/>
            <a:ext cx="19688176" cy="189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325" y="-1004888"/>
            <a:ext cx="19678650" cy="18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300" y="2478088"/>
            <a:ext cx="11963400" cy="119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1475" y="1220788"/>
            <a:ext cx="36353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34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13267"/>
      </p:ext>
    </p:extLst>
  </p:cSld>
  <p:clrMapOvr>
    <a:masterClrMapping/>
  </p:clrMapOvr>
  <p:transition spd="slow"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278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05648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648C-A89F-4076-9AA6-BD6B6032A916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64F26-608B-429E-98D4-53A9416A6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765F-DBEE-48E0-936E-2C484284BE26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722F-AFDB-4D8A-8B31-7125C9237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5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2082-9104-43F9-A709-0327AFFE61CA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F1418-63DC-48C0-858B-23EACAC7C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6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DE9F-9BB7-4F70-B5F3-96FE37FDF353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605D2-E7DF-40ED-BA13-EF2BBB996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6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B134-A4A1-43EC-A7C5-200FDC5F93D7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3C289-9BDF-49CE-BAE9-391041FB4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4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B4BA-22CA-488B-8ACC-3C378CCE2BAF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954B-4AA0-435D-BCEC-CE07DD621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6265-7D8C-4D41-AFA6-48BCA7A4F5EF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20035-AB3F-4711-A1A7-CFE127561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CF8C-F32E-4E56-908D-7DF4E96C09AB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DF4C-7922-42AA-92DA-061B5FF0D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5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85E67B-4167-4437-BE1A-2867628CCCC8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6D52748-FA64-4EEE-9311-AD99646F6C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ADT\AM%20THANH\applause3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audio" Target="../media/audio1.wav"/><Relationship Id="rId9" Type="http://schemas.openxmlformats.org/officeDocument/2006/relationships/image" Target="../media/image4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ADT\AM%20THANH\applause3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-207963"/>
            <a:ext cx="3879850" cy="41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974975"/>
            <a:ext cx="6559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322763"/>
            <a:ext cx="15351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33" r="21550" b="19472"/>
          <a:stretch>
            <a:fillRect/>
          </a:stretch>
        </p:blipFill>
        <p:spPr bwMode="auto">
          <a:xfrm rot="-2458874">
            <a:off x="10579100" y="2470150"/>
            <a:ext cx="14954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3083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640238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608330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614838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56338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28015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622925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628015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5251450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61505" r="15373"/>
          <a:stretch>
            <a:fillRect/>
          </a:stretch>
        </p:blipFill>
        <p:spPr bwMode="auto">
          <a:xfrm>
            <a:off x="4840288" y="3346450"/>
            <a:ext cx="41814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5088"/>
            <a:ext cx="2667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1424" y="2934444"/>
            <a:ext cx="6336704" cy="160740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96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MÔN TOÁN </a:t>
            </a:r>
            <a:endParaRPr lang="zh-CN" altLang="en-US" sz="96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4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71950" y="450850"/>
            <a:ext cx="1493520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c)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189288" y="2430463"/>
            <a:ext cx="4711700" cy="1404937"/>
          </a:xfrm>
          <a:prstGeom prst="wedgeEllipseCallout">
            <a:avLst>
              <a:gd name="adj1" fmla="val -60554"/>
              <a:gd name="adj2" fmla="val 582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>
              <a:defRPr/>
            </a:pP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0541" y="2700338"/>
            <a:ext cx="3921906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3733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733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733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33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733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465513" y="4283075"/>
            <a:ext cx="4711700" cy="1243013"/>
          </a:xfrm>
          <a:prstGeom prst="wedgeEllipseCallout">
            <a:avLst>
              <a:gd name="adj1" fmla="val -71436"/>
              <a:gd name="adj2" fmla="val -878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>
              <a:defRPr/>
            </a:pP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9039" y="4565650"/>
            <a:ext cx="3683060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3733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733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733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33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733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13"/>
          <p:cNvSpPr/>
          <p:nvPr/>
        </p:nvSpPr>
        <p:spPr>
          <a:xfrm>
            <a:off x="7497763" y="644525"/>
            <a:ext cx="4660900" cy="581183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8275983" y="1547869"/>
            <a:ext cx="3660012" cy="4113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defRPr sz="2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733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720. </a:t>
            </a:r>
            <a:endParaRPr lang="zh-CN" altLang="en-US" sz="3733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43038" y="2276475"/>
            <a:ext cx="1189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23</a:t>
            </a:r>
            <a:endParaRPr lang="en-US" sz="72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60413" y="1657350"/>
            <a:ext cx="6223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x</a:t>
            </a:r>
            <a:endParaRPr lang="en-US" sz="7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0413" y="3508375"/>
            <a:ext cx="2298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8975" y="3375025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8</a:t>
            </a:r>
            <a:endParaRPr lang="en-US" sz="720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946150" y="3375025"/>
            <a:ext cx="1189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10</a:t>
            </a:r>
            <a:endParaRPr lang="en-US" sz="720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468438" y="4268788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2</a:t>
            </a:r>
            <a:endParaRPr lang="en-US" sz="720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931863" y="4268788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7</a:t>
            </a:r>
            <a:endParaRPr lang="en-US" sz="7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0413" y="5407025"/>
            <a:ext cx="2298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976438" y="5343525"/>
            <a:ext cx="68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8</a:t>
            </a:r>
            <a:endParaRPr lang="en-US" sz="720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471613" y="5343525"/>
            <a:ext cx="68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2</a:t>
            </a:r>
            <a:endParaRPr lang="en-US" sz="720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931863" y="5343525"/>
            <a:ext cx="68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8</a:t>
            </a:r>
            <a:endParaRPr lang="en-US" sz="720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955800" y="1200150"/>
            <a:ext cx="68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6</a:t>
            </a:r>
            <a:endParaRPr lang="en-US" sz="720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938338" y="2278063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3</a:t>
            </a:r>
            <a:endParaRPr lang="en-US" sz="720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1471613" y="1200150"/>
            <a:ext cx="68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3</a:t>
            </a:r>
            <a:endParaRPr lang="en-US" sz="720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955800" y="2268538"/>
            <a:ext cx="68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3</a:t>
            </a:r>
            <a:endParaRPr lang="en-US" sz="7200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1431925" y="2276475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UTM Avo"/>
              </a:rPr>
              <a:t>2</a:t>
            </a:r>
            <a:endParaRPr lang="en-US" sz="72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290" r="3722" b="39496"/>
          <a:stretch>
            <a:fillRect/>
          </a:stretch>
        </p:blipFill>
        <p:spPr bwMode="auto">
          <a:xfrm>
            <a:off x="7397750" y="-676275"/>
            <a:ext cx="55578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2769-D875-4FCC-AFA4-CDE2DA2154FE}"/>
              </a:ext>
            </a:extLst>
          </p:cNvPr>
          <p:cNvSpPr/>
          <p:nvPr/>
        </p:nvSpPr>
        <p:spPr>
          <a:xfrm>
            <a:off x="9531350" y="2397125"/>
            <a:ext cx="269875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r="66565"/>
          <a:stretch>
            <a:fillRect/>
          </a:stretch>
        </p:blipFill>
        <p:spPr bwMode="auto">
          <a:xfrm>
            <a:off x="-719393" y="2735571"/>
            <a:ext cx="3703266" cy="36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3722" b="39496"/>
          <a:stretch>
            <a:fillRect/>
          </a:stretch>
        </p:blipFill>
        <p:spPr bwMode="auto">
          <a:xfrm>
            <a:off x="-261938" y="-541338"/>
            <a:ext cx="5372101" cy="31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67403" r="33313"/>
          <a:stretch>
            <a:fillRect/>
          </a:stretch>
        </p:blipFill>
        <p:spPr bwMode="auto">
          <a:xfrm>
            <a:off x="2055813" y="4576763"/>
            <a:ext cx="701516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8" t="49594" r="-101" b="-34"/>
          <a:stretch>
            <a:fillRect/>
          </a:stretch>
        </p:blipFill>
        <p:spPr bwMode="auto">
          <a:xfrm>
            <a:off x="9296400" y="2951162"/>
            <a:ext cx="276430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5B7D96-39E7-4225-953A-A09812D0A031}"/>
              </a:ext>
            </a:extLst>
          </p:cNvPr>
          <p:cNvSpPr txBox="1"/>
          <p:nvPr/>
        </p:nvSpPr>
        <p:spPr>
          <a:xfrm>
            <a:off x="7938" y="6488113"/>
            <a:ext cx="825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25B2F8E-B9C2-4679-8D22-8466C9571899}"/>
              </a:ext>
            </a:extLst>
          </p:cNvPr>
          <p:cNvSpPr txBox="1"/>
          <p:nvPr/>
        </p:nvSpPr>
        <p:spPr>
          <a:xfrm>
            <a:off x="0" y="15875"/>
            <a:ext cx="825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3E8F4B-6118-424B-9AC0-FE3E71D5869F}"/>
              </a:ext>
            </a:extLst>
          </p:cNvPr>
          <p:cNvSpPr txBox="1"/>
          <p:nvPr/>
        </p:nvSpPr>
        <p:spPr>
          <a:xfrm>
            <a:off x="11366500" y="15875"/>
            <a:ext cx="825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973138" y="393700"/>
            <a:ext cx="9982200" cy="1905000"/>
          </a:xfrm>
          <a:noFill/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4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nhân với số có hai chữ số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làm theo 4 bước:</a:t>
            </a:r>
            <a:endParaRPr lang="en-US" altLang="en-US" sz="4000" b="1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3166" y="1971675"/>
            <a:ext cx="5671722" cy="522287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54338" y="2763838"/>
            <a:ext cx="5670550" cy="5222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57513" y="3525838"/>
            <a:ext cx="5670550" cy="523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53167" y="4429125"/>
            <a:ext cx="5674896" cy="523875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(+)</a:t>
            </a:r>
            <a:endParaRPr lang="en-US" altLang="en-US" sz="28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839200" y="2943225"/>
            <a:ext cx="2527300" cy="844550"/>
          </a:xfrm>
          <a:prstGeom prst="wedgeEllipseCallout">
            <a:avLst>
              <a:gd name="adj1" fmla="val -73027"/>
              <a:gd name="adj2" fmla="val 544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Lùi</a:t>
            </a:r>
            <a:r>
              <a:rPr lang="en-US" b="1" dirty="0" smtClean="0">
                <a:solidFill>
                  <a:srgbClr val="FF0000"/>
                </a:solidFill>
              </a:rPr>
              <a:t> sang </a:t>
            </a:r>
            <a:r>
              <a:rPr lang="en-US" b="1" dirty="0" err="1" smtClean="0">
                <a:solidFill>
                  <a:srgbClr val="FF0000"/>
                </a:solidFill>
              </a:rPr>
              <a:t>trái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hàng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4" t="290" r="3722" b="39496"/>
          <a:stretch>
            <a:fillRect/>
          </a:stretch>
        </p:blipFill>
        <p:spPr bwMode="auto">
          <a:xfrm>
            <a:off x="79375" y="-107950"/>
            <a:ext cx="270668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="" xmlns:a16="http://schemas.microsoft.com/office/drawing/2014/main" id="{AF6997AD-42F2-4962-870D-C66A0D9AC79C}"/>
              </a:ext>
            </a:extLst>
          </p:cNvPr>
          <p:cNvSpPr/>
          <p:nvPr/>
        </p:nvSpPr>
        <p:spPr>
          <a:xfrm>
            <a:off x="9667875" y="4386263"/>
            <a:ext cx="887413" cy="11001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="" xmlns:a16="http://schemas.microsoft.com/office/drawing/2014/main" id="{95DC2F98-5F79-4171-9790-DF21FA94752A}"/>
              </a:ext>
            </a:extLst>
          </p:cNvPr>
          <p:cNvSpPr/>
          <p:nvPr/>
        </p:nvSpPr>
        <p:spPr>
          <a:xfrm>
            <a:off x="9375775" y="4922838"/>
            <a:ext cx="887413" cy="1101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38400" y="2046288"/>
            <a:ext cx="11782425" cy="2220912"/>
            <a:chOff x="2458629" y="1801491"/>
            <a:chExt cx="9644713" cy="2220345"/>
          </a:xfrm>
        </p:grpSpPr>
        <p:sp>
          <p:nvSpPr>
            <p:cNvPr id="27664" name="TextBox 14"/>
            <p:cNvSpPr txBox="1">
              <a:spLocks noChangeArrowheads="1"/>
            </p:cNvSpPr>
            <p:nvPr/>
          </p:nvSpPr>
          <p:spPr bwMode="auto">
            <a:xfrm>
              <a:off x="2458629" y="1805845"/>
              <a:ext cx="9593857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sz="13800" b="1">
                  <a:solidFill>
                    <a:schemeClr val="tx1"/>
                  </a:solidFill>
                  <a:latin typeface="UTM Magnesium"/>
                </a:rPr>
                <a:t>Luyện tập</a:t>
              </a:r>
            </a:p>
          </p:txBody>
        </p:sp>
        <p:sp>
          <p:nvSpPr>
            <p:cNvPr id="27665" name="TextBox 15"/>
            <p:cNvSpPr txBox="1">
              <a:spLocks noChangeArrowheads="1"/>
            </p:cNvSpPr>
            <p:nvPr/>
          </p:nvSpPr>
          <p:spPr bwMode="auto">
            <a:xfrm>
              <a:off x="2509485" y="1801491"/>
              <a:ext cx="9593857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sz="13800" b="1">
                  <a:solidFill>
                    <a:srgbClr val="FFC000"/>
                  </a:solidFill>
                  <a:latin typeface="UTM Magnesium"/>
                </a:rPr>
                <a:t>Luyện tập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b="17897"/>
          <a:stretch>
            <a:fillRect/>
          </a:stretch>
        </p:blipFill>
        <p:spPr bwMode="auto">
          <a:xfrm>
            <a:off x="9153525" y="4176713"/>
            <a:ext cx="342741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23338"/>
          <a:stretch>
            <a:fillRect/>
          </a:stretch>
        </p:blipFill>
        <p:spPr bwMode="auto">
          <a:xfrm>
            <a:off x="-466725" y="4267200"/>
            <a:ext cx="3625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7683500" y="101600"/>
            <a:ext cx="43418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5" t="879" r="9535" b="73230"/>
          <a:stretch>
            <a:fillRect/>
          </a:stretch>
        </p:blipFill>
        <p:spPr bwMode="auto">
          <a:xfrm>
            <a:off x="2870200" y="4676775"/>
            <a:ext cx="17859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2" t="63713" r="2036" b="8070"/>
          <a:stretch>
            <a:fillRect/>
          </a:stretch>
        </p:blipFill>
        <p:spPr bwMode="auto">
          <a:xfrm>
            <a:off x="7473950" y="4652963"/>
            <a:ext cx="21161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37926" r="418" b="37733"/>
          <a:stretch>
            <a:fillRect/>
          </a:stretch>
        </p:blipFill>
        <p:spPr bwMode="auto">
          <a:xfrm>
            <a:off x="5105400" y="4889500"/>
            <a:ext cx="22113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4746625" y="238125"/>
            <a:ext cx="29273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4097338" y="84138"/>
            <a:ext cx="7604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7250113" y="473075"/>
            <a:ext cx="1352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24975" y="4659313"/>
            <a:ext cx="595313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2641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29438" y="4633913"/>
            <a:ext cx="676275" cy="90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0866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11688" y="4611688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29013" y="4638675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" y="612775"/>
            <a:ext cx="591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002060"/>
                </a:solidFill>
                <a:latin typeface="UTM Avo"/>
              </a:rPr>
              <a:t>Bài 1: Đặt tính rồi tính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0400" y="1258888"/>
            <a:ext cx="591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UTM Avo"/>
              </a:rPr>
              <a:t>a) 86 x 53</a:t>
            </a:r>
          </a:p>
        </p:txBody>
      </p:sp>
      <p:pic>
        <p:nvPicPr>
          <p:cNvPr id="29733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777288" y="111125"/>
            <a:ext cx="29273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18175" y="2781300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53</a:t>
            </a:r>
            <a:endParaRPr lang="en-US" sz="54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05413" y="2317750"/>
            <a:ext cx="5127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x</a:t>
            </a:r>
            <a:endParaRPr lang="en-US" sz="540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05413" y="3705225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03938" y="3603625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45113" y="3603625"/>
            <a:ext cx="938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25</a:t>
            </a:r>
            <a:endParaRPr lang="en-US" sz="540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35638" y="427513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0</a:t>
            </a:r>
            <a:endParaRPr lang="en-US" sz="54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53000" y="4275138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43</a:t>
            </a:r>
            <a:endParaRPr lang="en-US" sz="54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05413" y="5129213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18225" y="5081588"/>
            <a:ext cx="560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38813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5</a:t>
            </a:r>
            <a:endParaRPr lang="en-US" sz="5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34000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5</a:t>
            </a:r>
            <a:endParaRPr lang="en-US" sz="54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727700" y="1971675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86</a:t>
            </a:r>
            <a:endParaRPr lang="en-US" sz="54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32363" y="5081588"/>
            <a:ext cx="560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4</a:t>
            </a:r>
            <a:endParaRPr lang="en-US" sz="5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24975" y="4659313"/>
            <a:ext cx="595313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2641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29438" y="4633913"/>
            <a:ext cx="676275" cy="90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0866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11688" y="4611688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29013" y="4638675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76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9" name="TextBox 17"/>
          <p:cNvSpPr txBox="1">
            <a:spLocks noChangeArrowheads="1"/>
          </p:cNvSpPr>
          <p:nvPr/>
        </p:nvSpPr>
        <p:spPr bwMode="auto">
          <a:xfrm>
            <a:off x="571500" y="612775"/>
            <a:ext cx="591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002060"/>
                </a:solidFill>
                <a:latin typeface="UTM Avo"/>
              </a:rPr>
              <a:t>Bài 1: Đặt tính rồi tính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0400" y="1258888"/>
            <a:ext cx="591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UTM Avo"/>
              </a:rPr>
              <a:t>b) 33 x 44</a:t>
            </a:r>
          </a:p>
        </p:txBody>
      </p:sp>
      <p:pic>
        <p:nvPicPr>
          <p:cNvPr id="31781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777288" y="111125"/>
            <a:ext cx="29273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2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3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18175" y="2781300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44</a:t>
            </a:r>
            <a:endParaRPr lang="en-US" sz="54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05413" y="2317750"/>
            <a:ext cx="5127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x</a:t>
            </a:r>
            <a:endParaRPr lang="en-US" sz="540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05413" y="3705225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03938" y="3603625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</a:t>
            </a:r>
            <a:endParaRPr lang="en-US" sz="54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45113" y="3603625"/>
            <a:ext cx="938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13</a:t>
            </a:r>
            <a:endParaRPr lang="en-US" sz="540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35638" y="427513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UTM Avo"/>
              </a:rPr>
              <a:t>2</a:t>
            </a:r>
            <a:endParaRPr lang="en-US" sz="54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53000" y="4275138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13</a:t>
            </a:r>
            <a:endParaRPr lang="en-US" sz="54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05413" y="5129213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18225" y="5081588"/>
            <a:ext cx="560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</a:t>
            </a:r>
            <a:endParaRPr lang="en-US" sz="54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38813" y="5081588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5</a:t>
            </a:r>
            <a:endParaRPr lang="en-US" sz="54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34000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UTM Avo"/>
              </a:rPr>
              <a:t>4</a:t>
            </a:r>
            <a:endParaRPr lang="en-US" sz="5400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727700" y="1971675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33</a:t>
            </a:r>
            <a:endParaRPr lang="en-US" sz="54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32363" y="5081588"/>
            <a:ext cx="5603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1</a:t>
            </a:r>
            <a:endParaRPr lang="en-US" sz="5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24975" y="4659313"/>
            <a:ext cx="595313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2641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29438" y="4633913"/>
            <a:ext cx="676275" cy="90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0866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11688" y="4611688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29013" y="4638675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24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TextBox 17"/>
          <p:cNvSpPr txBox="1">
            <a:spLocks noChangeArrowheads="1"/>
          </p:cNvSpPr>
          <p:nvPr/>
        </p:nvSpPr>
        <p:spPr bwMode="auto">
          <a:xfrm>
            <a:off x="571500" y="612775"/>
            <a:ext cx="591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002060"/>
                </a:solidFill>
                <a:latin typeface="UTM Avo"/>
              </a:rPr>
              <a:t>Bài 1: Đặt tính rồi tính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0400" y="1258888"/>
            <a:ext cx="591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UTM Avo"/>
              </a:rPr>
              <a:t>c) 157 x 24</a:t>
            </a:r>
          </a:p>
        </p:txBody>
      </p:sp>
      <p:pic>
        <p:nvPicPr>
          <p:cNvPr id="3382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777288" y="111125"/>
            <a:ext cx="29273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18175" y="2781300"/>
            <a:ext cx="938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24</a:t>
            </a:r>
            <a:endParaRPr lang="en-US" sz="54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78400" y="2316163"/>
            <a:ext cx="512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x</a:t>
            </a:r>
            <a:endParaRPr lang="en-US" sz="540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05413" y="3705225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402263" y="3603625"/>
            <a:ext cx="1487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628</a:t>
            </a:r>
            <a:endParaRPr lang="en-US" sz="54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010150" y="4275138"/>
            <a:ext cx="131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314</a:t>
            </a:r>
            <a:endParaRPr lang="en-US" sz="54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05413" y="5129213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18225" y="5081588"/>
            <a:ext cx="560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38813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6</a:t>
            </a:r>
            <a:endParaRPr lang="en-US" sz="5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81625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7</a:t>
            </a:r>
            <a:endParaRPr lang="en-US" sz="54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381625" y="1971675"/>
            <a:ext cx="1370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157</a:t>
            </a:r>
            <a:endParaRPr lang="en-US" sz="54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00625" y="508158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</a:t>
            </a:r>
            <a:endParaRPr lang="en-US" sz="5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8" grpId="0"/>
      <p:bldP spid="31" grpId="0"/>
      <p:bldP spid="33" grpId="0"/>
      <p:bldP spid="34" grpId="0"/>
      <p:bldP spid="35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24975" y="4659313"/>
            <a:ext cx="595313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2641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29438" y="4633913"/>
            <a:ext cx="676275" cy="90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08663" y="4659313"/>
            <a:ext cx="67786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11688" y="4611688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29013" y="4638675"/>
            <a:ext cx="67627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24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TextBox 17"/>
          <p:cNvSpPr txBox="1">
            <a:spLocks noChangeArrowheads="1"/>
          </p:cNvSpPr>
          <p:nvPr/>
        </p:nvSpPr>
        <p:spPr bwMode="auto">
          <a:xfrm>
            <a:off x="571500" y="612775"/>
            <a:ext cx="591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002060"/>
                </a:solidFill>
                <a:latin typeface="UTM Avo"/>
              </a:rPr>
              <a:t>Bài 1: Đặt tính rồi tính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0400" y="1258888"/>
            <a:ext cx="591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UTM Avo"/>
              </a:rPr>
              <a:t>d) 1122 </a:t>
            </a:r>
            <a:r>
              <a:rPr lang="en-US" sz="4800" b="1" dirty="0">
                <a:solidFill>
                  <a:srgbClr val="002060"/>
                </a:solidFill>
                <a:latin typeface="UTM Avo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UTM Avo"/>
              </a:rPr>
              <a:t>19</a:t>
            </a:r>
            <a:endParaRPr lang="en-US" sz="4800" b="1" dirty="0">
              <a:solidFill>
                <a:srgbClr val="002060"/>
              </a:solidFill>
              <a:latin typeface="UTM Avo"/>
            </a:endParaRPr>
          </a:p>
        </p:txBody>
      </p:sp>
      <p:pic>
        <p:nvPicPr>
          <p:cNvPr id="3382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777288" y="111125"/>
            <a:ext cx="29273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2781300"/>
            <a:ext cx="9541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19</a:t>
            </a:r>
            <a:endParaRPr lang="en-US" sz="54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78400" y="2316163"/>
            <a:ext cx="512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x</a:t>
            </a:r>
            <a:endParaRPr lang="en-US" sz="540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05413" y="3705225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53001" y="3603625"/>
            <a:ext cx="2285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10098</a:t>
            </a:r>
            <a:endParaRPr lang="en-US" sz="54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010150" y="4275138"/>
            <a:ext cx="16853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1122</a:t>
            </a:r>
            <a:endParaRPr lang="en-US" sz="5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05413" y="5129213"/>
            <a:ext cx="1724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526212" y="5081588"/>
            <a:ext cx="560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UTM Avo"/>
              </a:rPr>
              <a:t>8</a:t>
            </a:r>
            <a:endParaRPr lang="en-US" sz="5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36213" y="5081588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</a:t>
            </a:r>
            <a:endParaRPr lang="en-US" sz="54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755213" y="5081588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3</a:t>
            </a:r>
            <a:endParaRPr lang="en-US" sz="5400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381625" y="1971675"/>
            <a:ext cx="1885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1122</a:t>
            </a:r>
            <a:endParaRPr lang="en-US" sz="5400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374213" y="5081588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UTM Avo"/>
              </a:rPr>
              <a:t>1</a:t>
            </a:r>
            <a:endParaRPr lang="en-US" sz="54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993213" y="5054898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UTM Avo"/>
              </a:rPr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62841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8" grpId="0"/>
      <p:bldP spid="31" grpId="0"/>
      <p:bldP spid="33" grpId="0"/>
      <p:bldP spid="34" grpId="0"/>
      <p:bldP spid="35" grpId="0"/>
      <p:bldP spid="43" grpId="0"/>
      <p:bldP spid="4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9475788" y="-222250"/>
            <a:ext cx="29289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9037638" y="-195263"/>
            <a:ext cx="760412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32008"/>
              </p:ext>
            </p:extLst>
          </p:nvPr>
        </p:nvGraphicFramePr>
        <p:xfrm>
          <a:off x="609600" y="2019300"/>
          <a:ext cx="10896599" cy="1806575"/>
        </p:xfrm>
        <a:graphic>
          <a:graphicData uri="http://schemas.openxmlformats.org/drawingml/2006/table">
            <a:tbl>
              <a:tblPr/>
              <a:tblGrid>
                <a:gridCol w="1468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1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39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45 x 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2133600" y="2962275"/>
            <a:ext cx="2133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x 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529013" y="2968625"/>
            <a:ext cx="1371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585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4876800" y="2968625"/>
            <a:ext cx="2133600" cy="630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45 x 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26</a:t>
            </a:r>
            <a:endParaRPr lang="en-US" sz="3500" b="1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6442075" y="2976563"/>
            <a:ext cx="1782763" cy="630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= 1170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382000" y="2974975"/>
            <a:ext cx="2133600" cy="630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45 x 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39</a:t>
            </a:r>
            <a:endParaRPr lang="en-US" sz="3500" b="1" dirty="0">
              <a:solidFill>
                <a:schemeClr val="accent3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9888538" y="2990850"/>
            <a:ext cx="1782762" cy="630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1755</a:t>
            </a:r>
            <a:endParaRPr lang="en-US" sz="3500" b="1" dirty="0">
              <a:solidFill>
                <a:schemeClr val="accent3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177925" y="669925"/>
            <a:ext cx="7554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 dirty="0" err="1">
                <a:solidFill>
                  <a:srgbClr val="002060"/>
                </a:solidFill>
                <a:latin typeface="UTM Avo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 2: </a:t>
            </a:r>
            <a:r>
              <a:rPr lang="en-US" sz="3600" dirty="0" err="1">
                <a:solidFill>
                  <a:srgbClr val="002060"/>
                </a:solidFill>
                <a:latin typeface="UTM Avo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/>
              </a:rPr>
              <a:t>trị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 của </a:t>
            </a:r>
            <a:r>
              <a:rPr lang="en-US" sz="3600" dirty="0" err="1">
                <a:solidFill>
                  <a:srgbClr val="002060"/>
                </a:solidFill>
                <a:latin typeface="UTM Avo"/>
              </a:rPr>
              <a:t>biểu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UTM Avo"/>
              </a:rPr>
              <a:t>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42" grpId="0" autoUpdateAnimBg="0"/>
      <p:bldP spid="45" grpId="0" autoUpdateAnimBg="0"/>
      <p:bldP spid="46" grpId="0" autoUpdateAnimBg="0"/>
      <p:bldP spid="47" grpId="0" autoUpdateAnimBg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20697432">
            <a:off x="9892690" y="-252535"/>
            <a:ext cx="2734895" cy="18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9402275" y="-299245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567318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" y="899922"/>
            <a:ext cx="987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500" dirty="0" err="1">
                <a:solidFill>
                  <a:srgbClr val="002060"/>
                </a:solidFill>
                <a:latin typeface="UTM Avo"/>
              </a:rPr>
              <a:t>Bài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3: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quyển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vở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48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trang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Hỏi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25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quyển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vở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cùng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loại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tất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cả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bao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nhiêu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Avo"/>
              </a:rPr>
              <a:t>trang</a:t>
            </a:r>
            <a:r>
              <a:rPr lang="en-US" sz="3500" dirty="0">
                <a:solidFill>
                  <a:srgbClr val="002060"/>
                </a:solidFill>
                <a:latin typeface="UTM Avo"/>
              </a:rPr>
              <a:t>?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674937" y="2686050"/>
            <a:ext cx="6943725" cy="2800350"/>
          </a:xfrm>
          <a:prstGeom prst="rect">
            <a:avLst/>
          </a:prstGeom>
          <a:ln w="38100">
            <a:prstDash val="sysDash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4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</a:t>
            </a:r>
            <a:r>
              <a:rPr lang="en-US" altLang="en-US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altLang="en-US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48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4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… </a:t>
            </a:r>
            <a:r>
              <a:rPr lang="en-US" alt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907463" y="-255588"/>
            <a:ext cx="2927350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0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042988"/>
            <a:ext cx="86423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19475" y="3486150"/>
            <a:ext cx="58435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Cùng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xây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nhà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nào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3083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5251450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33" r="21550" b="19472"/>
          <a:stretch>
            <a:fillRect/>
          </a:stretch>
        </p:blipFill>
        <p:spPr bwMode="auto">
          <a:xfrm rot="-2458874">
            <a:off x="10561638" y="534988"/>
            <a:ext cx="777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5" y="14954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1220905" y="1267246"/>
            <a:ext cx="9979014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168525" y="3541713"/>
            <a:ext cx="3359150" cy="2959100"/>
            <a:chOff x="1371600" y="2667000"/>
            <a:chExt cx="1981200" cy="1591057"/>
          </a:xfrm>
        </p:grpSpPr>
        <p:pic>
          <p:nvPicPr>
            <p:cNvPr id="10254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r="3258"/>
            <a:stretch>
              <a:fillRect/>
            </a:stretch>
          </p:blipFill>
          <p:spPr bwMode="auto">
            <a:xfrm>
              <a:off x="1371600" y="2667001"/>
              <a:ext cx="1981200" cy="1591056"/>
            </a:xfrm>
            <a:prstGeom prst="rect">
              <a:avLst/>
            </a:prstGeom>
            <a:blipFill dpi="0" rotWithShape="1">
              <a:blip r:embed="rId9"/>
              <a:srcRect l="3258" r="3258"/>
              <a:stretch>
                <a:fillRect/>
              </a:stretch>
            </a:blipFill>
            <a:ln w="5715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358" cy="56847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FontTx/>
                <a:buNone/>
                <a:defRPr/>
              </a:pPr>
              <a:r>
                <a:rPr sz="4267"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248" name="Group 36"/>
          <p:cNvGrpSpPr>
            <a:grpSpLocks/>
          </p:cNvGrpSpPr>
          <p:nvPr/>
        </p:nvGrpSpPr>
        <p:grpSpPr bwMode="auto">
          <a:xfrm>
            <a:off x="7440613" y="3541713"/>
            <a:ext cx="3251200" cy="2981325"/>
            <a:chOff x="4724400" y="3114411"/>
            <a:chExt cx="1676400" cy="1332403"/>
          </a:xfrm>
        </p:grpSpPr>
        <p:pic>
          <p:nvPicPr>
            <p:cNvPr id="10252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9" r="4749"/>
            <a:stretch>
              <a:fillRect/>
            </a:stretch>
          </p:blipFill>
          <p:spPr bwMode="auto"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572" cy="4895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FontTx/>
                <a:buNone/>
                <a:defRPr/>
              </a:pPr>
              <a:r>
                <a:rPr sz="4267"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48100" y="165100"/>
            <a:ext cx="4456113" cy="1271588"/>
            <a:chOff x="2886456" y="123478"/>
            <a:chExt cx="3341728" cy="954093"/>
          </a:xfrm>
        </p:grpSpPr>
        <p:pic>
          <p:nvPicPr>
            <p:cNvPr id="1025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56" y="169617"/>
              <a:ext cx="3197712" cy="90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BD511CB-8235-464C-933F-A347150432EE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0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4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1752600" y="0"/>
            <a:ext cx="2743200" cy="1143000"/>
          </a:xfrm>
          <a:prstGeom prst="cloudCallout">
            <a:avLst>
              <a:gd name="adj1" fmla="val -15681"/>
              <a:gd name="adj2" fmla="val -37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440113"/>
            <a:ext cx="11734800" cy="957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1" smtClean="0">
              <a:latin typeface="Arial" panose="020B0604020202020204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10800000">
            <a:off x="-228600" y="1295400"/>
            <a:ext cx="12192000" cy="1143000"/>
          </a:xfrm>
          <a:prstGeom prst="flowChartManualOperation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447925"/>
            <a:ext cx="11734800" cy="981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1165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</a:rPr>
              <a:t>Số trang của 25 quyển vở cùng loại  là:</a:t>
            </a:r>
            <a:endParaRPr lang="en-US" altLang="en-US" sz="5400" b="1">
              <a:latin typeface=".VnTime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36700" y="3429000"/>
            <a:ext cx="737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</a:rPr>
              <a:t>48 x 25 = 1200 (trang)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397375"/>
            <a:ext cx="11734800" cy="968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36700" y="4419600"/>
            <a:ext cx="966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chemeClr val="hlink"/>
                </a:solidFill>
                <a:latin typeface="Times New Roman" pitchFamily="18" charset="0"/>
              </a:rPr>
              <a:t>                </a:t>
            </a:r>
            <a:r>
              <a:rPr lang="en-US" altLang="en-US" sz="5400" b="1">
                <a:latin typeface="Times New Roman" pitchFamily="18" charset="0"/>
              </a:rPr>
              <a:t>Đáp số:  1200 trang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1514475"/>
            <a:ext cx="3810000" cy="7715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5" name="Picture 11" descr="A picture containing doll, toy, clipart&#10;&#10;Description automatically generate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67325"/>
            <a:ext cx="44100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294" grpId="0" animBg="1"/>
      <p:bldP spid="11" grpId="0" animBg="1"/>
      <p:bldP spid="16" grpId="0" autoUpdateAnimBg="0"/>
      <p:bldP spid="17" grpId="0" autoUpdateAnimBg="0"/>
      <p:bldP spid="20" grpId="0" animBg="1"/>
      <p:bldP spid="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3913" y="2163763"/>
          <a:ext cx="8128001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9524731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90480943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81949150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75018295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20337102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560359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581450785"/>
                    </a:ext>
                  </a:extLst>
                </a:gridCol>
              </a:tblGrid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28757812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94844397"/>
                  </a:ext>
                </a:extLst>
              </a:tr>
              <a:tr h="1188508">
                <a:tc>
                  <a:txBody>
                    <a:bodyPr/>
                    <a:lstStyle/>
                    <a:p>
                      <a:pPr algn="ctr"/>
                      <a:endParaRPr lang="en-US" sz="72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1914525" y="2125663"/>
            <a:ext cx="8326438" cy="364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401638" y="39338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802813" y="41068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8907463" y="-255588"/>
            <a:ext cx="2927350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8128000" y="-42863"/>
            <a:ext cx="76041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11280775" y="346075"/>
            <a:ext cx="13509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2299"/>
          <a:stretch>
            <a:fillRect/>
          </a:stretch>
        </p:blipFill>
        <p:spPr bwMode="auto">
          <a:xfrm>
            <a:off x="-249238" y="4086225"/>
            <a:ext cx="3157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5" t="35464" r="9879" b="37633"/>
          <a:stretch>
            <a:fillRect/>
          </a:stretch>
        </p:blipFill>
        <p:spPr bwMode="auto">
          <a:xfrm>
            <a:off x="9955213" y="4259263"/>
            <a:ext cx="26098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0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42863"/>
            <a:ext cx="3659979" cy="19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2550" y="610489"/>
            <a:ext cx="5843588" cy="1063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Dặn</a:t>
            </a:r>
            <a:r>
              <a:rPr lang="en-US" altLang="zh-CN" sz="48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dò</a:t>
            </a:r>
            <a:endParaRPr lang="en-US" altLang="zh-CN" sz="4800" b="1" dirty="0">
              <a:solidFill>
                <a:schemeClr val="accent6">
                  <a:lumMod val="75000"/>
                </a:schemeClr>
              </a:solidFill>
              <a:latin typeface="UTM"/>
              <a:ea typeface="华康海报体W12(P)" pitchFamily="8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956137"/>
            <a:ext cx="1120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  <a:defRPr/>
            </a:pP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HS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hoàn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thành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Toán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va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̀ LTVC,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rèn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ki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̃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năng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</a:p>
          <a:p>
            <a:pPr algn="ctr">
              <a:defRPr/>
            </a:pP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nhân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sô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́ có 2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chư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̃ </a:t>
            </a:r>
            <a:r>
              <a:rPr lang="en-US" altLang="zh-CN" sz="3000" b="1" dirty="0" err="1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sô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́.</a:t>
            </a:r>
            <a:endParaRPr lang="en-US" altLang="zh-CN" sz="3000" b="1" dirty="0">
              <a:solidFill>
                <a:schemeClr val="accent6">
                  <a:lumMod val="75000"/>
                </a:schemeClr>
              </a:solidFill>
              <a:latin typeface="UTM"/>
              <a:ea typeface="华康海报体W12(P)" pitchFamily="8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856" y="2913414"/>
            <a:ext cx="11201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  <a:defRPr/>
            </a:pP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Nhóm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1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nộp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vơ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̉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Tiếng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Việt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qua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Azota</a:t>
            </a:r>
            <a:endParaRPr lang="en-US" altLang="zh-CN" sz="3500" b="1" dirty="0" smtClean="0">
              <a:solidFill>
                <a:srgbClr val="00B050"/>
              </a:solidFill>
              <a:latin typeface="UTM"/>
              <a:ea typeface="华康海报体W12(P)" pitchFamily="82" charset="-122"/>
            </a:endParaRPr>
          </a:p>
          <a:p>
            <a:pPr algn="ctr">
              <a:defRPr/>
            </a:pP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(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Chụp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bài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tư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̀ </a:t>
            </a:r>
            <a:r>
              <a:rPr lang="en-US" altLang="zh-CN" sz="3500" b="1" dirty="0" err="1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thư</a:t>
            </a:r>
            <a:r>
              <a:rPr lang="en-US" altLang="zh-CN" sz="3500" b="1" dirty="0" smtClean="0">
                <a:solidFill>
                  <a:srgbClr val="00B050"/>
                </a:solidFill>
                <a:latin typeface="UTM"/>
                <a:ea typeface="华康海报体W12(P)" pitchFamily="82" charset="-122"/>
              </a:rPr>
              <a:t>́ 3, 4, 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182" y="4088509"/>
            <a:ext cx="1120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  <a:defRPr/>
            </a:pP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HS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hoàn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thành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bài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Kĩ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thuật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khâu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thêu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tư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̣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chọn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</a:p>
          <a:p>
            <a:pPr algn="ctr">
              <a:defRPr/>
            </a:pP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va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̀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chụp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sản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phẩm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gửi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trên</a:t>
            </a:r>
            <a:r>
              <a:rPr lang="en-US" altLang="zh-CN" sz="3000" b="1" dirty="0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UTM"/>
                <a:ea typeface="华康海报体W12(P)" pitchFamily="82" charset="-122"/>
              </a:rPr>
              <a:t>Padlet</a:t>
            </a:r>
            <a:endParaRPr lang="en-US" altLang="zh-CN" sz="3000" b="1" dirty="0" smtClean="0">
              <a:solidFill>
                <a:srgbClr val="002060"/>
              </a:solidFill>
              <a:latin typeface="UTM"/>
              <a:ea typeface="华康海报体W12(P)" pitchFamily="8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582" y="5237202"/>
            <a:ext cx="11201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14h50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chiều</a:t>
            </a:r>
            <a:r>
              <a:rPr lang="en-US" altLang="zh-CN" sz="3000" b="1" dirty="0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 nay HS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học</a:t>
            </a:r>
            <a:r>
              <a:rPr lang="en-US" altLang="zh-CN" sz="3000" b="1" dirty="0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 ZOOM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môn</a:t>
            </a:r>
            <a:r>
              <a:rPr lang="en-US" altLang="zh-CN" sz="3000" b="1" dirty="0" smtClean="0">
                <a:solidFill>
                  <a:srgbClr val="FF0000"/>
                </a:solidFill>
                <a:latin typeface="UTM"/>
                <a:ea typeface="华康海报体W12(P)" pitchFamily="82" charset="-122"/>
              </a:rPr>
              <a:t> Tin.</a:t>
            </a:r>
            <a:endParaRPr lang="en-US" altLang="zh-CN" sz="3000" b="1" dirty="0" smtClean="0">
              <a:solidFill>
                <a:srgbClr val="FF0000"/>
              </a:solidFill>
              <a:latin typeface="UTM"/>
              <a:ea typeface="华康海报体W12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3685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-207963"/>
            <a:ext cx="3879850" cy="41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974975"/>
            <a:ext cx="6559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322763"/>
            <a:ext cx="15351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33" r="21550" b="19472"/>
          <a:stretch>
            <a:fillRect/>
          </a:stretch>
        </p:blipFill>
        <p:spPr bwMode="auto">
          <a:xfrm rot="-2458874">
            <a:off x="10579100" y="2470150"/>
            <a:ext cx="14954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3083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640238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608330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614838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56338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28015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622925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6280150"/>
            <a:ext cx="37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5251450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61505" r="15373"/>
          <a:stretch>
            <a:fillRect/>
          </a:stretch>
        </p:blipFill>
        <p:spPr bwMode="auto">
          <a:xfrm>
            <a:off x="4830763" y="3813175"/>
            <a:ext cx="36179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5088"/>
            <a:ext cx="2667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09628" y="3683271"/>
            <a:ext cx="6336704" cy="160740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zh-CN" sz="96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Chúc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các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960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bạn</a:t>
            </a:r>
            <a:r>
              <a:rPr lang="en-US" altLang="zh-CN" sz="96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</a:p>
          <a:p>
            <a:pPr algn="ctr">
              <a:defRPr/>
            </a:pPr>
            <a:r>
              <a:rPr lang="en-US" altLang="zh-CN" sz="96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học tốt!</a:t>
            </a:r>
            <a:endParaRPr lang="zh-CN" altLang="en-US" sz="96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3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8305800" cy="2633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5867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Tính</a:t>
            </a: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5867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nhanh</a:t>
            </a: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21 x 3 + 21 x 7 = 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077200" y="3200400"/>
            <a:ext cx="14684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solidFill>
                  <a:schemeClr val="accent4">
                    <a:lumMod val="50000"/>
                  </a:schemeClr>
                </a:solidFill>
                <a:latin typeface="UTM"/>
                <a:ea typeface="华康海报体W12(P)" pitchFamily="82" charset="-122"/>
              </a:rPr>
              <a:t>210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30838"/>
            <a:ext cx="37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8333" r="21550" b="19472"/>
          <a:stretch>
            <a:fillRect/>
          </a:stretch>
        </p:blipFill>
        <p:spPr bwMode="auto">
          <a:xfrm rot="-2458874">
            <a:off x="10561638" y="534988"/>
            <a:ext cx="777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5" y="14954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1220905" y="1267246"/>
            <a:ext cx="9979014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582738" y="3524250"/>
            <a:ext cx="3359150" cy="2959100"/>
            <a:chOff x="1371600" y="2667000"/>
            <a:chExt cx="1981200" cy="1591057"/>
          </a:xfrm>
        </p:grpSpPr>
        <p:pic>
          <p:nvPicPr>
            <p:cNvPr id="1332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r="3258"/>
            <a:stretch>
              <a:fillRect/>
            </a:stretch>
          </p:blipFill>
          <p:spPr bwMode="auto">
            <a:xfrm>
              <a:off x="1371600" y="2667001"/>
              <a:ext cx="1981200" cy="1591056"/>
            </a:xfrm>
            <a:prstGeom prst="rect">
              <a:avLst/>
            </a:prstGeom>
            <a:blipFill dpi="0" rotWithShape="1">
              <a:blip r:embed="rId8"/>
              <a:srcRect l="3258" r="3258"/>
              <a:stretch>
                <a:fillRect/>
              </a:stretch>
            </a:blipFill>
            <a:ln w="5715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358" cy="56847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FontTx/>
                <a:buNone/>
                <a:defRPr/>
              </a:pPr>
              <a:r>
                <a:rPr sz="4267"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967538" y="3475038"/>
            <a:ext cx="3251200" cy="2981325"/>
            <a:chOff x="4724400" y="3114411"/>
            <a:chExt cx="1676400" cy="1332403"/>
          </a:xfrm>
        </p:grpSpPr>
        <p:pic>
          <p:nvPicPr>
            <p:cNvPr id="13323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9" r="4749"/>
            <a:stretch>
              <a:fillRect/>
            </a:stretch>
          </p:blipFill>
          <p:spPr bwMode="auto"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572" cy="4895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FontTx/>
                <a:buNone/>
                <a:defRPr/>
              </a:pPr>
              <a:r>
                <a:rPr sz="4267"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3848100" y="165100"/>
            <a:ext cx="4456113" cy="1271588"/>
            <a:chOff x="2886456" y="123478"/>
            <a:chExt cx="3341728" cy="954093"/>
          </a:xfrm>
        </p:grpSpPr>
        <p:pic>
          <p:nvPicPr>
            <p:cNvPr id="13321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56" y="169617"/>
              <a:ext cx="3197712" cy="90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3B19F89-3A9A-4A43-BF92-01B32B83432F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0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4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676400"/>
            <a:ext cx="8305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5867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Tính</a:t>
            </a: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5867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nhanh</a:t>
            </a: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5867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6 x 101 - 6 x 1 = ……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7200" y="3200400"/>
            <a:ext cx="14684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solidFill>
                  <a:schemeClr val="accent4">
                    <a:lumMod val="50000"/>
                  </a:schemeClr>
                </a:solidFill>
                <a:latin typeface="UTM"/>
                <a:ea typeface="华康海报体W12(P)" pitchFamily="82" charset="-122"/>
              </a:rPr>
              <a:t>600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4" t="290" r="3722" b="39496"/>
          <a:stretch>
            <a:fillRect/>
          </a:stretch>
        </p:blipFill>
        <p:spPr bwMode="auto">
          <a:xfrm>
            <a:off x="79375" y="-107950"/>
            <a:ext cx="270668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="" xmlns:a16="http://schemas.microsoft.com/office/drawing/2014/main" id="{AF6997AD-42F2-4962-870D-C66A0D9AC79C}"/>
              </a:ext>
            </a:extLst>
          </p:cNvPr>
          <p:cNvSpPr/>
          <p:nvPr/>
        </p:nvSpPr>
        <p:spPr>
          <a:xfrm>
            <a:off x="9667875" y="4386263"/>
            <a:ext cx="887413" cy="11001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="" xmlns:a16="http://schemas.microsoft.com/office/drawing/2014/main" id="{95DC2F98-5F79-4171-9790-DF21FA94752A}"/>
              </a:ext>
            </a:extLst>
          </p:cNvPr>
          <p:cNvSpPr/>
          <p:nvPr/>
        </p:nvSpPr>
        <p:spPr>
          <a:xfrm>
            <a:off x="9375775" y="4922838"/>
            <a:ext cx="887413" cy="1101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24038" y="1982788"/>
            <a:ext cx="11801475" cy="2262187"/>
            <a:chOff x="3508592" y="1723143"/>
            <a:chExt cx="9660418" cy="2262375"/>
          </a:xfrm>
        </p:grpSpPr>
        <p:sp>
          <p:nvSpPr>
            <p:cNvPr id="15" name="TextBox 14"/>
            <p:cNvSpPr txBox="1"/>
            <p:nvPr/>
          </p:nvSpPr>
          <p:spPr>
            <a:xfrm>
              <a:off x="3508592" y="1723143"/>
              <a:ext cx="9594144" cy="2216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800" b="1" dirty="0" err="1">
                  <a:solidFill>
                    <a:schemeClr val="accent4">
                      <a:lumMod val="50000"/>
                    </a:schemeClr>
                  </a:solidFill>
                  <a:latin typeface="UTM Magnesium" panose="020406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accent4">
                      <a:lumMod val="50000"/>
                    </a:schemeClr>
                  </a:solidFill>
                  <a:latin typeface="UTM Magnesium" panose="020406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accent4">
                      <a:lumMod val="50000"/>
                    </a:schemeClr>
                  </a:solidFill>
                  <a:latin typeface="UTM Magnesium" panose="02040603050506020204" pitchFamily="18" charset="0"/>
                </a:rPr>
                <a:t>phá</a:t>
              </a:r>
              <a:endParaRPr lang="en-US" sz="13800" b="1" dirty="0">
                <a:solidFill>
                  <a:schemeClr val="accent4">
                    <a:lumMod val="50000"/>
                  </a:schemeClr>
                </a:solidFill>
                <a:latin typeface="UTM Magnesium" panose="02040603050506020204" pitchFamily="18" charset="0"/>
              </a:endParaRPr>
            </a:p>
          </p:txBody>
        </p:sp>
        <p:sp>
          <p:nvSpPr>
            <p:cNvPr id="16403" name="TextBox 15"/>
            <p:cNvSpPr txBox="1">
              <a:spLocks noChangeArrowheads="1"/>
            </p:cNvSpPr>
            <p:nvPr/>
          </p:nvSpPr>
          <p:spPr bwMode="auto">
            <a:xfrm>
              <a:off x="3575153" y="1769527"/>
              <a:ext cx="9593857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sz="13800" b="1">
                  <a:solidFill>
                    <a:srgbClr val="F6A9A9"/>
                  </a:solidFill>
                  <a:latin typeface="UTM Magnesium"/>
                </a:rPr>
                <a:t>Khám phá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b="17897"/>
          <a:stretch>
            <a:fillRect/>
          </a:stretch>
        </p:blipFill>
        <p:spPr bwMode="auto">
          <a:xfrm>
            <a:off x="9153525" y="4176713"/>
            <a:ext cx="342741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23338"/>
          <a:stretch>
            <a:fillRect/>
          </a:stretch>
        </p:blipFill>
        <p:spPr bwMode="auto">
          <a:xfrm>
            <a:off x="-466725" y="4267200"/>
            <a:ext cx="3625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7683500" y="101600"/>
            <a:ext cx="43418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5" t="879" r="9535" b="73230"/>
          <a:stretch>
            <a:fillRect/>
          </a:stretch>
        </p:blipFill>
        <p:spPr bwMode="auto">
          <a:xfrm>
            <a:off x="2870200" y="4676775"/>
            <a:ext cx="17859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2" t="63713" r="2036" b="8070"/>
          <a:stretch>
            <a:fillRect/>
          </a:stretch>
        </p:blipFill>
        <p:spPr bwMode="auto">
          <a:xfrm>
            <a:off x="7473950" y="4652963"/>
            <a:ext cx="21161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37926" r="418" b="37733"/>
          <a:stretch>
            <a:fillRect/>
          </a:stretch>
        </p:blipFill>
        <p:spPr bwMode="auto">
          <a:xfrm>
            <a:off x="5105400" y="4889500"/>
            <a:ext cx="22113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 bwMode="auto">
          <a:xfrm rot="-902568">
            <a:off x="4746625" y="238125"/>
            <a:ext cx="29273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4" r="48117" b="74684"/>
          <a:stretch>
            <a:fillRect/>
          </a:stretch>
        </p:blipFill>
        <p:spPr bwMode="auto">
          <a:xfrm>
            <a:off x="4097338" y="84138"/>
            <a:ext cx="7604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>
            <a:fillRect/>
          </a:stretch>
        </p:blipFill>
        <p:spPr bwMode="auto">
          <a:xfrm>
            <a:off x="7250113" y="473075"/>
            <a:ext cx="1352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87AC21-3CCB-4C86-937E-08C0573F7737}"/>
              </a:ext>
            </a:extLst>
          </p:cNvPr>
          <p:cNvSpPr txBox="1"/>
          <p:nvPr/>
        </p:nvSpPr>
        <p:spPr>
          <a:xfrm>
            <a:off x="7938" y="6488113"/>
            <a:ext cx="825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947091-3509-4F9D-9FDC-F6CB6D39617D}"/>
              </a:ext>
            </a:extLst>
          </p:cNvPr>
          <p:cNvSpPr txBox="1"/>
          <p:nvPr/>
        </p:nvSpPr>
        <p:spPr>
          <a:xfrm>
            <a:off x="11401425" y="63500"/>
            <a:ext cx="825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290" r="3722" b="39496"/>
          <a:stretch>
            <a:fillRect/>
          </a:stretch>
        </p:blipFill>
        <p:spPr bwMode="auto">
          <a:xfrm>
            <a:off x="6794500" y="-142875"/>
            <a:ext cx="55594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2769-D875-4FCC-AFA4-CDE2DA2154FE}"/>
              </a:ext>
            </a:extLst>
          </p:cNvPr>
          <p:cNvSpPr/>
          <p:nvPr/>
        </p:nvSpPr>
        <p:spPr>
          <a:xfrm>
            <a:off x="9531350" y="2397125"/>
            <a:ext cx="269875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r="66565"/>
          <a:stretch>
            <a:fillRect/>
          </a:stretch>
        </p:blipFill>
        <p:spPr bwMode="auto">
          <a:xfrm>
            <a:off x="-1077913" y="2708274"/>
            <a:ext cx="4845999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3722" b="39496"/>
          <a:stretch>
            <a:fillRect/>
          </a:stretch>
        </p:blipFill>
        <p:spPr bwMode="auto">
          <a:xfrm>
            <a:off x="169863" y="-149225"/>
            <a:ext cx="5372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67403" r="33313"/>
          <a:stretch>
            <a:fillRect/>
          </a:stretch>
        </p:blipFill>
        <p:spPr bwMode="auto">
          <a:xfrm>
            <a:off x="2362200" y="4335463"/>
            <a:ext cx="70167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8" t="49594" r="-101" b="-34"/>
          <a:stretch>
            <a:fillRect/>
          </a:stretch>
        </p:blipFill>
        <p:spPr bwMode="auto">
          <a:xfrm>
            <a:off x="9220200" y="3124478"/>
            <a:ext cx="2967038" cy="3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2749550" y="1506538"/>
            <a:ext cx="8756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Nhân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với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số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</a:p>
          <a:p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có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hai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chữ</a:t>
            </a:r>
            <a:r>
              <a:rPr lang="en-US" sz="9000" dirty="0">
                <a:solidFill>
                  <a:schemeClr val="tx1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chemeClr val="tx1"/>
                </a:solidFill>
                <a:latin typeface="UTM Flamenco"/>
              </a:rPr>
              <a:t>số</a:t>
            </a:r>
            <a:endParaRPr lang="en-US" sz="9000" dirty="0">
              <a:solidFill>
                <a:schemeClr val="tx1"/>
              </a:solidFill>
              <a:latin typeface="UTM Flamenco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02238" y="528638"/>
            <a:ext cx="2822575" cy="1033462"/>
            <a:chOff x="5321216" y="745697"/>
            <a:chExt cx="2822147" cy="1033095"/>
          </a:xfrm>
        </p:grpSpPr>
        <p:sp>
          <p:nvSpPr>
            <p:cNvPr id="18447" name="TextBox 1"/>
            <p:cNvSpPr txBox="1">
              <a:spLocks noChangeArrowheads="1"/>
            </p:cNvSpPr>
            <p:nvPr/>
          </p:nvSpPr>
          <p:spPr bwMode="auto">
            <a:xfrm>
              <a:off x="5321216" y="745697"/>
              <a:ext cx="278189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sz="6000">
                  <a:solidFill>
                    <a:schemeClr val="tx1"/>
                  </a:solidFill>
                  <a:latin typeface="UTM Magnesium"/>
                </a:rPr>
                <a:t>Toán</a:t>
              </a:r>
            </a:p>
          </p:txBody>
        </p:sp>
        <p:sp>
          <p:nvSpPr>
            <p:cNvPr id="18448" name="TextBox 22"/>
            <p:cNvSpPr txBox="1">
              <a:spLocks noChangeArrowheads="1"/>
            </p:cNvSpPr>
            <p:nvPr/>
          </p:nvSpPr>
          <p:spPr bwMode="auto">
            <a:xfrm>
              <a:off x="5361469" y="763129"/>
              <a:ext cx="278189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sz="6000">
                  <a:solidFill>
                    <a:srgbClr val="FFBF86"/>
                  </a:solidFill>
                  <a:latin typeface="UTM Magnesium"/>
                </a:rPr>
                <a:t>Toán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5B7D96-39E7-4225-953A-A09812D0A031}"/>
              </a:ext>
            </a:extLst>
          </p:cNvPr>
          <p:cNvSpPr txBox="1"/>
          <p:nvPr/>
        </p:nvSpPr>
        <p:spPr>
          <a:xfrm>
            <a:off x="7938" y="6488113"/>
            <a:ext cx="825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25B2F8E-B9C2-4679-8D22-8466C9571899}"/>
              </a:ext>
            </a:extLst>
          </p:cNvPr>
          <p:cNvSpPr txBox="1"/>
          <p:nvPr/>
        </p:nvSpPr>
        <p:spPr>
          <a:xfrm>
            <a:off x="0" y="15875"/>
            <a:ext cx="825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3E8F4B-6118-424B-9AC0-FE3E71D5869F}"/>
              </a:ext>
            </a:extLst>
          </p:cNvPr>
          <p:cNvSpPr txBox="1"/>
          <p:nvPr/>
        </p:nvSpPr>
        <p:spPr>
          <a:xfrm>
            <a:off x="11366500" y="15875"/>
            <a:ext cx="825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2673350" y="1550988"/>
            <a:ext cx="8756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Nhân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với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số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</a:p>
          <a:p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có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hai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chữ</a:t>
            </a:r>
            <a:r>
              <a:rPr lang="en-US" sz="9000" dirty="0">
                <a:solidFill>
                  <a:srgbClr val="92D050"/>
                </a:solidFill>
                <a:latin typeface="UTM Flamenco"/>
              </a:rPr>
              <a:t> </a:t>
            </a:r>
            <a:r>
              <a:rPr lang="en-US" sz="9000" dirty="0" err="1">
                <a:solidFill>
                  <a:srgbClr val="92D050"/>
                </a:solidFill>
                <a:latin typeface="UTM Flamenco"/>
              </a:rPr>
              <a:t>số</a:t>
            </a:r>
            <a:endParaRPr lang="en-US" sz="9000" dirty="0">
              <a:solidFill>
                <a:srgbClr val="92D050"/>
              </a:solidFill>
              <a:latin typeface="UTM Flamenc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7110413" y="-117475"/>
            <a:ext cx="5372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54200" y="38100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2060"/>
                </a:solidFill>
                <a:latin typeface="UTM Avo"/>
              </a:rPr>
              <a:t>36 x 23 = 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" y="1063625"/>
            <a:ext cx="8686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002060"/>
                </a:solidFill>
                <a:latin typeface="UTM Avo"/>
              </a:rPr>
              <a:t>a) Ta có thể tính như sau: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67450" y="38100"/>
            <a:ext cx="168751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latin typeface="UTM Avo"/>
              </a:rPr>
              <a:t>828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1163" y="-3465513"/>
            <a:ext cx="77343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3722" b="39496"/>
          <a:stretch>
            <a:fillRect/>
          </a:stretch>
        </p:blipFill>
        <p:spPr bwMode="auto">
          <a:xfrm>
            <a:off x="0" y="-96838"/>
            <a:ext cx="5372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3"/>
          <a:stretch>
            <a:fillRect/>
          </a:stretch>
        </p:blipFill>
        <p:spPr bwMode="auto">
          <a:xfrm>
            <a:off x="9729788" y="4613275"/>
            <a:ext cx="25622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27460"/>
          <a:stretch>
            <a:fillRect/>
          </a:stretch>
        </p:blipFill>
        <p:spPr bwMode="auto">
          <a:xfrm>
            <a:off x="-117475" y="4786313"/>
            <a:ext cx="35020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54200" y="1958975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2060"/>
                </a:solidFill>
                <a:latin typeface="UTM Avo"/>
              </a:rPr>
              <a:t>36 x 23 =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27625" y="1976438"/>
            <a:ext cx="439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2060"/>
                </a:solidFill>
                <a:latin typeface="UTM Avo"/>
              </a:rPr>
              <a:t>36 x (20 + 3)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41788" y="2882900"/>
            <a:ext cx="6373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2060"/>
                </a:solidFill>
                <a:latin typeface="UTM Avo"/>
              </a:rPr>
              <a:t>= 36 x 20 + 36 x 3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5975" y="3824288"/>
            <a:ext cx="63738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= 720 +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108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0263" y="4724400"/>
            <a:ext cx="44783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= 828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3" grpId="0" animBg="1"/>
      <p:bldP spid="5" grpId="0" animBg="1"/>
      <p:bldP spid="5" grpId="1" animBg="1"/>
      <p:bldP spid="5" grpId="2" animBg="1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7954963" y="-124317"/>
            <a:ext cx="4246563" cy="24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54200" y="38100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2060"/>
                </a:solidFill>
                <a:latin typeface="UTM Avo"/>
              </a:rPr>
              <a:t>36 x 23 = 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" y="1063625"/>
            <a:ext cx="1120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UTM Avo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Thông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thường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đặt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UTM Avo"/>
              </a:rPr>
              <a:t>: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67450" y="38100"/>
            <a:ext cx="168751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latin typeface="UTM Avo"/>
              </a:rPr>
              <a:t>828</a:t>
            </a:r>
          </a:p>
        </p:txBody>
      </p:sp>
      <p:pic>
        <p:nvPicPr>
          <p:cNvPr id="54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11636" b="39496"/>
          <a:stretch>
            <a:fillRect/>
          </a:stretch>
        </p:blipFill>
        <p:spPr bwMode="auto">
          <a:xfrm>
            <a:off x="-692150" y="-774700"/>
            <a:ext cx="28956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3"/>
          <a:stretch>
            <a:fillRect/>
          </a:stretch>
        </p:blipFill>
        <p:spPr bwMode="auto">
          <a:xfrm>
            <a:off x="9796463" y="5129213"/>
            <a:ext cx="25638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2081213" y="1727200"/>
            <a:ext cx="938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36</a:t>
            </a:r>
            <a:endParaRPr lang="en-US" sz="5400"/>
          </a:p>
        </p:txBody>
      </p:sp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2062163" y="2533650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23</a:t>
            </a:r>
            <a:endParaRPr lang="en-US" sz="5400"/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1549400" y="2070100"/>
            <a:ext cx="5127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x</a:t>
            </a:r>
            <a:endParaRPr lang="en-US" sz="540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9400" y="3457575"/>
            <a:ext cx="17224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36950" y="1955800"/>
            <a:ext cx="8045450" cy="58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6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18,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1; 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47925" y="3357563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89100" y="3357563"/>
            <a:ext cx="9382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10</a:t>
            </a:r>
            <a:endParaRPr lang="en-US" sz="54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79625" y="402748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</a:t>
            </a:r>
            <a:endParaRPr lang="en-US" sz="54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77988" y="4027488"/>
            <a:ext cx="56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7</a:t>
            </a:r>
            <a:endParaRPr lang="en-US" sz="54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49400" y="4881563"/>
            <a:ext cx="17224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460625" y="483393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082800" y="483393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</a:t>
            </a:r>
            <a:endParaRPr lang="en-US" sz="540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77988" y="4833938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8</a:t>
            </a:r>
            <a:endParaRPr lang="en-US" sz="5400"/>
          </a:p>
        </p:txBody>
      </p:sp>
      <p:sp>
        <p:nvSpPr>
          <p:cNvPr id="36" name="Rectangle 35"/>
          <p:cNvSpPr/>
          <p:nvPr/>
        </p:nvSpPr>
        <p:spPr>
          <a:xfrm>
            <a:off x="4230688" y="2530475"/>
            <a:ext cx="826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9,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10,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10. 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536950" y="3073400"/>
            <a:ext cx="895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208840"/>
                </a:solidFill>
                <a:latin typeface="UTM Avo"/>
              </a:rPr>
              <a:t>2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nhân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6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bằng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12,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viết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2 (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dưới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0)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nhớ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1;  </a:t>
            </a:r>
            <a:endParaRPr lang="en-US" sz="3200" dirty="0">
              <a:solidFill>
                <a:srgbClr val="208840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230688" y="3646488"/>
            <a:ext cx="826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8840"/>
                </a:solidFill>
                <a:latin typeface="UTM Avo"/>
              </a:rPr>
              <a:t>2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nhân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3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bằng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6,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thêm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1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bằng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7, </a:t>
            </a:r>
            <a:r>
              <a:rPr lang="en-US" sz="3200" b="1" dirty="0" err="1">
                <a:solidFill>
                  <a:srgbClr val="208840"/>
                </a:solidFill>
                <a:latin typeface="UTM Avo"/>
              </a:rPr>
              <a:t>viết</a:t>
            </a:r>
            <a:r>
              <a:rPr lang="en-US" sz="3200" b="1" dirty="0">
                <a:solidFill>
                  <a:srgbClr val="208840"/>
                </a:solidFill>
                <a:latin typeface="UTM Avo"/>
              </a:rPr>
              <a:t> 7.  </a:t>
            </a:r>
            <a:endParaRPr lang="en-US" sz="3200" dirty="0">
              <a:solidFill>
                <a:srgbClr val="208840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36950" y="4203700"/>
            <a:ext cx="804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200" b="1">
                <a:solidFill>
                  <a:srgbClr val="FF0066"/>
                </a:solidFill>
                <a:latin typeface="UTM Avo"/>
              </a:rPr>
              <a:t>Hạ 8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230688" y="4749800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UTM Avo"/>
              </a:rPr>
              <a:t>0 cộng 2 bằng 2, viết 2;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230688" y="5291138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UTM Avo"/>
              </a:rPr>
              <a:t>1 cộng 7 bằng 8, viết 8;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446338" y="1727200"/>
            <a:ext cx="560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6</a:t>
            </a:r>
            <a:endParaRPr lang="en-US" sz="54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432050" y="2535238"/>
            <a:ext cx="561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</a:t>
            </a:r>
            <a:endParaRPr lang="en-US" sz="5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082800" y="1725613"/>
            <a:ext cx="56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</a:t>
            </a:r>
            <a:endParaRPr lang="en-US" sz="540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446338" y="2527300"/>
            <a:ext cx="56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3</a:t>
            </a:r>
            <a:endParaRPr lang="en-US" sz="54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052638" y="2533650"/>
            <a:ext cx="56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UTM Avo"/>
              </a:rPr>
              <a:t>2</a:t>
            </a:r>
            <a:endParaRPr lang="en-US" sz="5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3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3" grpId="1"/>
      <p:bldP spid="44" grpId="0"/>
      <p:bldP spid="46" grpId="0"/>
      <p:bldP spid="46" grpId="1"/>
      <p:bldP spid="47" grpId="0"/>
      <p:bldP spid="49" grpId="0"/>
      <p:bldP spid="4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741</Words>
  <Application>Microsoft Office PowerPoint</Application>
  <PresentationFormat>Custom</PresentationFormat>
  <Paragraphs>302</Paragraphs>
  <Slides>22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NIEMTIN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</dc:creator>
  <cp:lastModifiedBy>PC_ASUS</cp:lastModifiedBy>
  <cp:revision>201</cp:revision>
  <dcterms:created xsi:type="dcterms:W3CDTF">2007-05-18T08:38:54Z</dcterms:created>
  <dcterms:modified xsi:type="dcterms:W3CDTF">2021-11-25T04:03:28Z</dcterms:modified>
</cp:coreProperties>
</file>