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6" r:id="rId3"/>
    <p:sldId id="265" r:id="rId4"/>
    <p:sldId id="267" r:id="rId5"/>
    <p:sldId id="268" r:id="rId6"/>
    <p:sldId id="269" r:id="rId7"/>
    <p:sldId id="270" r:id="rId8"/>
    <p:sldId id="273" r:id="rId9"/>
    <p:sldId id="274" r:id="rId10"/>
    <p:sldId id="275" r:id="rId11"/>
    <p:sldId id="276" r:id="rId12"/>
    <p:sldId id="277" r:id="rId13"/>
    <p:sldId id="278" r:id="rId14"/>
    <p:sldId id="281" r:id="rId15"/>
    <p:sldId id="280" r:id="rId16"/>
    <p:sldId id="260" r:id="rId17"/>
    <p:sldId id="282" r:id="rId18"/>
    <p:sldId id="283" r:id="rId19"/>
    <p:sldId id="286" r:id="rId20"/>
    <p:sldId id="284" r:id="rId21"/>
    <p:sldId id="287" r:id="rId22"/>
    <p:sldId id="285" r:id="rId23"/>
    <p:sldId id="262" r:id="rId24"/>
    <p:sldId id="263" r:id="rId25"/>
  </p:sldIdLst>
  <p:sldSz cx="12192000" cy="6858000"/>
  <p:notesSz cx="6858000" cy="9144000"/>
  <p:embeddedFontLst>
    <p:embeddedFont>
      <p:font typeface="#9Slide05 Santa Rita" charset="-93"/>
      <p:regular r:id="rId26"/>
    </p:embeddedFont>
    <p:embeddedFont>
      <p:font typeface="Autumn in November" charset="0"/>
      <p:regular r:id="rId27"/>
    </p:embeddedFont>
    <p:embeddedFont>
      <p:font typeface="Amatic" charset="0"/>
      <p:bold r:id="rId28"/>
    </p:embeddedFont>
    <p:embeddedFont>
      <p:font typeface="Calibri Light" pitchFamily="34" charset="0"/>
      <p:regular r:id="rId29"/>
      <p:italic r:id="rId30"/>
    </p:embeddedFont>
    <p:embeddedFont>
      <p:font typeface="Cursif" charset="-93"/>
      <p:regular r:id="rId31"/>
    </p:embeddedFont>
    <p:embeddedFont>
      <p:font typeface="Calibri" pitchFamily="34" charset="0"/>
      <p:regular r:id="rId32"/>
      <p:bold r:id="rId33"/>
      <p:italic r:id="rId34"/>
      <p:boldItalic r:id="rId35"/>
    </p:embeddedFont>
    <p:embeddedFont>
      <p:font typeface="Tahoma" pitchFamily="34" charset="0"/>
      <p:regular r:id="rId36"/>
      <p:bold r:id="rId37"/>
    </p:embeddedFont>
  </p:embeddedFontLst>
  <p:custDataLst>
    <p:tags r:id="rId38"/>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9B3"/>
    <a:srgbClr val="6CCFF9"/>
    <a:srgbClr val="5498CC"/>
    <a:srgbClr val="11215A"/>
    <a:srgbClr val="E0C9A8"/>
    <a:srgbClr val="FF0000"/>
    <a:srgbClr val="FFFF5B"/>
    <a:srgbClr val="C7DDF1"/>
    <a:srgbClr val="418BCF"/>
    <a:srgbClr val="BB1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04"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vi-VN"/>
        </a:p>
      </c:txPr>
    </c:legend>
    <c:plotVisOnly val="1"/>
    <c:dispBlanksAs val="gap"/>
    <c:showDLblsOverMax val="0"/>
  </c:chart>
  <c:spPr>
    <a:noFill/>
    <a:ln>
      <a:noFill/>
    </a:ln>
    <a:effectLst/>
  </c:spPr>
  <c:txPr>
    <a:bodyPr/>
    <a:lstStyle/>
    <a:p>
      <a:pPr>
        <a:defRPr/>
      </a:pPr>
      <a:endParaRPr lang="vi-V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vi-VN"/>
        </a:p>
      </c:txPr>
    </c:legend>
    <c:plotVisOnly val="1"/>
    <c:dispBlanksAs val="gap"/>
    <c:showDLblsOverMax val="0"/>
  </c:chart>
  <c:spPr>
    <a:noFill/>
    <a:ln>
      <a:noFill/>
    </a:ln>
    <a:effectLst/>
  </c:spPr>
  <c:txPr>
    <a:bodyPr/>
    <a:lstStyle/>
    <a:p>
      <a:pPr>
        <a:defRPr/>
      </a:pPr>
      <a:endParaRPr lang="vi-V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vi-VN"/>
        </a:p>
      </c:txPr>
    </c:legend>
    <c:plotVisOnly val="1"/>
    <c:dispBlanksAs val="gap"/>
    <c:showDLblsOverMax val="0"/>
  </c:chart>
  <c:spPr>
    <a:noFill/>
    <a:ln>
      <a:noFill/>
    </a:ln>
    <a:effectLst/>
  </c:spPr>
  <c:txPr>
    <a:bodyPr/>
    <a:lstStyle/>
    <a:p>
      <a:pPr>
        <a:defRPr/>
      </a:pPr>
      <a:endParaRPr lang="vi-V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vi-VN"/>
        </a:p>
      </c:txPr>
    </c:legend>
    <c:plotVisOnly val="1"/>
    <c:dispBlanksAs val="gap"/>
    <c:showDLblsOverMax val="0"/>
  </c:chart>
  <c:spPr>
    <a:noFill/>
    <a:ln>
      <a:noFill/>
    </a:ln>
    <a:effectLst/>
  </c:spPr>
  <c:txPr>
    <a:bodyPr/>
    <a:lstStyle/>
    <a:p>
      <a:pPr>
        <a:defRPr/>
      </a:pPr>
      <a:endParaRPr lang="vi-V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teamKTUT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1FCB627-2D24-4D56-A7D6-A9BE529A4F88}"/>
              </a:ext>
            </a:extLst>
          </p:cNvPr>
          <p:cNvSpPr txBox="1"/>
          <p:nvPr userDrawn="1"/>
        </p:nvSpPr>
        <p:spPr>
          <a:xfrm>
            <a:off x="2534986" y="11172932"/>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2"/>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8" name="Picture 7">
            <a:extLst>
              <a:ext uri="{FF2B5EF4-FFF2-40B4-BE49-F238E27FC236}">
                <a16:creationId xmlns="" xmlns:a16="http://schemas.microsoft.com/office/drawing/2014/main" id="{FA7EDCB2-9EDE-44FB-BCE3-5A355833F4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872" y="10893829"/>
            <a:ext cx="1714706" cy="1371699"/>
          </a:xfrm>
          <a:prstGeom prst="rect">
            <a:avLst/>
          </a:prstGeom>
        </p:spPr>
      </p:pic>
    </p:spTree>
    <p:extLst>
      <p:ext uri="{BB962C8B-B14F-4D97-AF65-F5344CB8AC3E}">
        <p14:creationId xmlns:p14="http://schemas.microsoft.com/office/powerpoint/2010/main" val="159488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73363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8471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2504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05825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2269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739275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0526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22973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845029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46971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80651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947481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961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86326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37272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697571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415235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311717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55683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57556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12454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608429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241692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298387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416642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827899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231542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42696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886827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484538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3462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88419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651968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119128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60422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69953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52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3162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13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8721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0214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t="-1000" b="-2000"/>
          </a:stretch>
        </a:blip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 xmlns:a16="http://schemas.microsoft.com/office/drawing/2014/main" id="{E81D062B-ED96-40C6-83B4-3DD8C5591703}"/>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42275760" y="3698387"/>
            <a:ext cx="1881378" cy="1625303"/>
          </a:xfrm>
          <a:prstGeom prst="rect">
            <a:avLst/>
          </a:prstGeom>
        </p:spPr>
      </p:pic>
      <p:pic>
        <p:nvPicPr>
          <p:cNvPr id="9" name="Picture 8" descr="A picture containing diagram&#10;&#10;Description automatically generated">
            <a:extLst>
              <a:ext uri="{FF2B5EF4-FFF2-40B4-BE49-F238E27FC236}">
                <a16:creationId xmlns="" xmlns:a16="http://schemas.microsoft.com/office/drawing/2014/main" id="{C8B51301-F53E-4517-940A-62760762A41B}"/>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31485840" y="2967014"/>
            <a:ext cx="1881378" cy="1625303"/>
          </a:xfrm>
          <a:prstGeom prst="rect">
            <a:avLst/>
          </a:prstGeom>
        </p:spPr>
      </p:pic>
      <p:pic>
        <p:nvPicPr>
          <p:cNvPr id="19" name="Picture 18">
            <a:extLst>
              <a:ext uri="{FF2B5EF4-FFF2-40B4-BE49-F238E27FC236}">
                <a16:creationId xmlns="" xmlns:a16="http://schemas.microsoft.com/office/drawing/2014/main" id="{8E492CDC-B692-4320-A1B6-1499E17D6AEB}"/>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0" y="-7818376"/>
            <a:ext cx="12192000" cy="20080226"/>
          </a:xfrm>
          <a:prstGeom prst="rect">
            <a:avLst/>
          </a:prstGeom>
        </p:spPr>
      </p:pic>
    </p:spTree>
    <p:extLst>
      <p:ext uri="{BB962C8B-B14F-4D97-AF65-F5344CB8AC3E}">
        <p14:creationId xmlns:p14="http://schemas.microsoft.com/office/powerpoint/2010/main" val="75279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72" r:id="rId26"/>
    <p:sldLayoutId id="2147483671" r:id="rId27"/>
    <p:sldLayoutId id="2147483670" r:id="rId28"/>
    <p:sldLayoutId id="2147483669" r:id="rId29"/>
    <p:sldLayoutId id="2147483668" r:id="rId30"/>
    <p:sldLayoutId id="2147483667" r:id="rId31"/>
    <p:sldLayoutId id="2147483666" r:id="rId32"/>
    <p:sldLayoutId id="2147483665" r:id="rId33"/>
    <p:sldLayoutId id="2147483664" r:id="rId34"/>
    <p:sldLayoutId id="2147483663" r:id="rId35"/>
    <p:sldLayoutId id="2147483662" r:id="rId36"/>
    <p:sldLayoutId id="2147483661" r:id="rId37"/>
    <p:sldLayoutId id="2147483660" r:id="rId38"/>
    <p:sldLayoutId id="2147483656" r:id="rId39"/>
    <p:sldLayoutId id="2147483657" r:id="rId40"/>
    <p:sldLayoutId id="2147483658" r:id="rId41"/>
    <p:sldLayoutId id="214748365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hyperlink" Target="https://www.facebook.com/teamKTUT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7.wdp"/><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1.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6.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5.png"/><Relationship Id="rId5" Type="http://schemas.microsoft.com/office/2007/relationships/hdphoto" Target="../media/hdphoto2.wdp"/><Relationship Id="rId10" Type="http://schemas.microsoft.com/office/2007/relationships/hdphoto" Target="../media/hdphoto8.wdp"/><Relationship Id="rId4" Type="http://schemas.openxmlformats.org/officeDocument/2006/relationships/image" Target="../media/image6.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8.wdp"/><Relationship Id="rId4" Type="http://schemas.openxmlformats.org/officeDocument/2006/relationships/image" Target="../media/image6.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8.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gif"/></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1.png"/><Relationship Id="rId5" Type="http://schemas.microsoft.com/office/2007/relationships/hdphoto" Target="../media/hdphoto2.wdp"/><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9.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4.png"/><Relationship Id="rId5" Type="http://schemas.microsoft.com/office/2007/relationships/hdphoto" Target="../media/hdphoto2.wdp"/><Relationship Id="rId10" Type="http://schemas.openxmlformats.org/officeDocument/2006/relationships/image" Target="../media/image33.gif"/><Relationship Id="rId4" Type="http://schemas.openxmlformats.org/officeDocument/2006/relationships/image" Target="../media/image6.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gif"/><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36.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7.wdp"/><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1.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2.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9762056"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pic>
        <p:nvPicPr>
          <p:cNvPr id="101" name="Picture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499177" y="2191839"/>
            <a:ext cx="4967533" cy="4967533"/>
          </a:xfrm>
          <a:prstGeom prst="rect">
            <a:avLst/>
          </a:prstGeom>
        </p:spPr>
      </p:pic>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70108" y="4170664"/>
            <a:ext cx="2838022" cy="2838022"/>
          </a:xfrm>
          <a:prstGeom prst="rect">
            <a:avLst/>
          </a:prstGeom>
        </p:spPr>
      </p:pic>
      <p:pic>
        <p:nvPicPr>
          <p:cNvPr id="103" name="Picture 10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3832" y="2854205"/>
            <a:ext cx="2383972" cy="2383972"/>
          </a:xfrm>
          <a:prstGeom prst="rect">
            <a:avLst/>
          </a:prstGeom>
        </p:spPr>
      </p:pic>
      <p:pic>
        <p:nvPicPr>
          <p:cNvPr id="104" name="Picture 10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586902">
            <a:off x="8727956" y="4949466"/>
            <a:ext cx="1579626" cy="1579626"/>
          </a:xfrm>
          <a:prstGeom prst="rect">
            <a:avLst/>
          </a:prstGeom>
        </p:spPr>
      </p:pic>
      <p:sp>
        <p:nvSpPr>
          <p:cNvPr id="105" name="TextBox 104"/>
          <p:cNvSpPr txBox="1"/>
          <p:nvPr/>
        </p:nvSpPr>
        <p:spPr>
          <a:xfrm>
            <a:off x="2234138" y="1421100"/>
            <a:ext cx="8315097" cy="3154710"/>
          </a:xfrm>
          <a:prstGeom prst="rect">
            <a:avLst/>
          </a:prstGeom>
          <a:noFill/>
        </p:spPr>
        <p:txBody>
          <a:bodyPr wrap="none" rtlCol="0">
            <a:spAutoFit/>
          </a:bodyPr>
          <a:lstStyle/>
          <a:p>
            <a:r>
              <a:rPr lang="en-US" sz="19900">
                <a:solidFill>
                  <a:schemeClr val="tx1">
                    <a:lumMod val="65000"/>
                    <a:lumOff val="35000"/>
                  </a:schemeClr>
                </a:solidFill>
                <a:latin typeface="Autumn in November" pitchFamily="2" charset="0"/>
              </a:rPr>
              <a:t>Toán 4</a:t>
            </a:r>
            <a:endParaRPr lang="id-ID" sz="19900" dirty="0">
              <a:solidFill>
                <a:schemeClr val="tx1">
                  <a:lumMod val="65000"/>
                  <a:lumOff val="35000"/>
                </a:schemeClr>
              </a:solidFill>
              <a:latin typeface="Autumn in November" pitchFamily="2" charset="0"/>
            </a:endParaRPr>
          </a:p>
        </p:txBody>
      </p:sp>
      <p:pic>
        <p:nvPicPr>
          <p:cNvPr id="82" name="Picture 81" descr="A picture containing diagram&#10;&#10;Description automatically generated">
            <a:extLst>
              <a:ext uri="{FF2B5EF4-FFF2-40B4-BE49-F238E27FC236}">
                <a16:creationId xmlns="" xmlns:a16="http://schemas.microsoft.com/office/drawing/2014/main" id="{FAE101CC-5807-4F1A-BE10-2892B3837B4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sp>
        <p:nvSpPr>
          <p:cNvPr id="84" name="TextBox 83">
            <a:extLst>
              <a:ext uri="{FF2B5EF4-FFF2-40B4-BE49-F238E27FC236}">
                <a16:creationId xmlns="" xmlns:a16="http://schemas.microsoft.com/office/drawing/2014/main" id="{5D542BCD-7080-4792-9B31-512395C5B20F}"/>
              </a:ext>
            </a:extLst>
          </p:cNvPr>
          <p:cNvSpPr txBox="1"/>
          <p:nvPr/>
        </p:nvSpPr>
        <p:spPr>
          <a:xfrm>
            <a:off x="11305461" y="6496732"/>
            <a:ext cx="933461" cy="369332"/>
          </a:xfrm>
          <a:prstGeom prst="rect">
            <a:avLst/>
          </a:prstGeom>
          <a:noFill/>
        </p:spPr>
        <p:txBody>
          <a:bodyPr wrap="none" rtlCol="0">
            <a:spAutoFit/>
            <a:scene3d>
              <a:camera prst="perspectiveFront"/>
              <a:lightRig rig="threePt" dir="t"/>
            </a:scene3d>
          </a:bodyPr>
          <a:lstStyle/>
          <a:p>
            <a:r>
              <a:rPr lang="en-US" b="1" spc="50" dirty="0">
                <a:ln w="0"/>
                <a:solidFill>
                  <a:srgbClr val="BAA494"/>
                </a:solidFill>
                <a:effectLst>
                  <a:innerShdw blurRad="63500" dist="50800" dir="13500000">
                    <a:srgbClr val="000000">
                      <a:alpha val="50000"/>
                    </a:srgbClr>
                  </a:innerShdw>
                </a:effectLst>
                <a:latin typeface="UVN Bach Dang Nang" panose="02070803090706020303" pitchFamily="18" charset="0"/>
              </a:rPr>
              <a:t>KTUTS</a:t>
            </a:r>
          </a:p>
        </p:txBody>
      </p:sp>
      <p:pic>
        <p:nvPicPr>
          <p:cNvPr id="89" name="Picture 88" descr="A picture containing diagram&#10;&#10;Description automatically generated">
            <a:extLst>
              <a:ext uri="{FF2B5EF4-FFF2-40B4-BE49-F238E27FC236}">
                <a16:creationId xmlns="" xmlns:a16="http://schemas.microsoft.com/office/drawing/2014/main" id="{069E33BC-A608-4CEE-8071-E9D45999BE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90" name="Picture 89" descr="A picture containing diagram&#10;&#10;Description automatically generated">
            <a:extLst>
              <a:ext uri="{FF2B5EF4-FFF2-40B4-BE49-F238E27FC236}">
                <a16:creationId xmlns="" xmlns:a16="http://schemas.microsoft.com/office/drawing/2014/main" id="{B1C0ACE9-93F0-42A0-892A-9A5FB97CE9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07" name="Picture 106" descr="A picture containing diagram&#10;&#10;Description automatically generated">
            <a:extLst>
              <a:ext uri="{FF2B5EF4-FFF2-40B4-BE49-F238E27FC236}">
                <a16:creationId xmlns="" xmlns:a16="http://schemas.microsoft.com/office/drawing/2014/main" id="{36517913-A258-4A2F-B9E3-8B7C309FCA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08" name="TextBox 107">
            <a:extLst>
              <a:ext uri="{FF2B5EF4-FFF2-40B4-BE49-F238E27FC236}">
                <a16:creationId xmlns="" xmlns:a16="http://schemas.microsoft.com/office/drawing/2014/main" id="{D92FAF5C-D6D0-4857-90FF-D4634D01CC52}"/>
              </a:ext>
            </a:extLst>
          </p:cNvPr>
          <p:cNvSpPr txBox="1"/>
          <p:nvPr/>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long liên hệ page hoặc SĐT: 0922 645 654</a:t>
            </a:r>
          </a:p>
        </p:txBody>
      </p:sp>
      <p:sp>
        <p:nvSpPr>
          <p:cNvPr id="109" name="TextBox 108">
            <a:extLst>
              <a:ext uri="{FF2B5EF4-FFF2-40B4-BE49-F238E27FC236}">
                <a16:creationId xmlns="" xmlns:a16="http://schemas.microsoft.com/office/drawing/2014/main" id="{F103FF57-024E-4805-91A1-DFCAB3ECBF03}"/>
              </a:ext>
            </a:extLst>
          </p:cNvPr>
          <p:cNvSpPr txBox="1"/>
          <p:nvPr/>
        </p:nvSpPr>
        <p:spPr>
          <a:xfrm>
            <a:off x="2348438" y="1497300"/>
            <a:ext cx="8315097" cy="3154710"/>
          </a:xfrm>
          <a:prstGeom prst="rect">
            <a:avLst/>
          </a:prstGeom>
          <a:noFill/>
        </p:spPr>
        <p:txBody>
          <a:bodyPr wrap="none" rtlCol="0">
            <a:spAutoFit/>
          </a:bodyPr>
          <a:lstStyle/>
          <a:p>
            <a:r>
              <a:rPr lang="en-US" sz="19900">
                <a:solidFill>
                  <a:schemeClr val="accent4">
                    <a:lumMod val="40000"/>
                    <a:lumOff val="60000"/>
                  </a:schemeClr>
                </a:solidFill>
                <a:latin typeface="Autumn in November" pitchFamily="2" charset="0"/>
              </a:rPr>
              <a:t>Toán 4</a:t>
            </a:r>
            <a:endParaRPr lang="id-ID" sz="19900" dirty="0">
              <a:solidFill>
                <a:schemeClr val="accent4">
                  <a:lumMod val="40000"/>
                  <a:lumOff val="60000"/>
                </a:schemeClr>
              </a:solidFill>
              <a:latin typeface="Autumn in November" pitchFamily="2" charset="0"/>
            </a:endParaRPr>
          </a:p>
        </p:txBody>
      </p:sp>
    </p:spTree>
    <p:extLst>
      <p:ext uri="{BB962C8B-B14F-4D97-AF65-F5344CB8AC3E}">
        <p14:creationId xmlns:p14="http://schemas.microsoft.com/office/powerpoint/2010/main" val="264540694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 xmlns:a16="http://schemas.microsoft.com/office/drawing/2014/main" id="{96EC3CC2-044C-4ABD-8ED8-3070BE2331DC}"/>
              </a:ext>
            </a:extLst>
          </p:cNvPr>
          <p:cNvSpPr txBox="1"/>
          <p:nvPr/>
        </p:nvSpPr>
        <p:spPr>
          <a:xfrm>
            <a:off x="2193621" y="2907005"/>
            <a:ext cx="5901137" cy="1107996"/>
          </a:xfrm>
          <a:prstGeom prst="rect">
            <a:avLst/>
          </a:prstGeom>
          <a:noFill/>
        </p:spPr>
        <p:txBody>
          <a:bodyPr wrap="square" rtlCol="0">
            <a:spAutoFit/>
          </a:bodyPr>
          <a:lstStyle/>
          <a:p>
            <a:r>
              <a:rPr lang="en-US" sz="6600">
                <a:latin typeface="Tahoma" panose="020B0604030504040204" pitchFamily="34" charset="0"/>
                <a:ea typeface="Tahoma" panose="020B0604030504040204" pitchFamily="34" charset="0"/>
                <a:cs typeface="Tahoma" panose="020B0604030504040204" pitchFamily="34" charset="0"/>
              </a:rPr>
              <a:t>32 000 : 400 =</a:t>
            </a:r>
            <a:endParaRPr lang="id-ID" sz="6600" dirty="0">
              <a:latin typeface="Tahoma" panose="020B0604030504040204" pitchFamily="34" charset="0"/>
              <a:ea typeface="Tahoma" panose="020B0604030504040204" pitchFamily="34" charset="0"/>
              <a:cs typeface="Tahoma" panose="020B0604030504040204" pitchFamily="34" charset="0"/>
            </a:endParaRPr>
          </a:p>
        </p:txBody>
      </p:sp>
      <p:pic>
        <p:nvPicPr>
          <p:cNvPr id="61" name="Picture 60">
            <a:extLst>
              <a:ext uri="{FF2B5EF4-FFF2-40B4-BE49-F238E27FC236}">
                <a16:creationId xmlns="" xmlns:a16="http://schemas.microsoft.com/office/drawing/2014/main" id="{5A616427-66E8-4EDA-9FB1-691AC6F03DB1}"/>
              </a:ext>
            </a:extLst>
          </p:cNvPr>
          <p:cNvPicPr>
            <a:picLocks noChangeAspect="1"/>
          </p:cNvPicPr>
          <p:nvPr/>
        </p:nvPicPr>
        <p:blipFill rotWithShape="1">
          <a:blip r:embed="rId9">
            <a:extLst>
              <a:ext uri="{28A0092B-C50C-407E-A947-70E740481C1C}">
                <a14:useLocalDpi xmlns:a14="http://schemas.microsoft.com/office/drawing/2010/main" val="0"/>
              </a:ext>
            </a:extLst>
          </a:blip>
          <a:srcRect t="2047" r="57159"/>
          <a:stretch/>
        </p:blipFill>
        <p:spPr>
          <a:xfrm>
            <a:off x="7481580" y="1049333"/>
            <a:ext cx="2488479" cy="4317250"/>
          </a:xfrm>
          <a:prstGeom prst="rect">
            <a:avLst/>
          </a:prstGeom>
        </p:spPr>
      </p:pic>
      <p:grpSp>
        <p:nvGrpSpPr>
          <p:cNvPr id="63" name="Group 62">
            <a:extLst>
              <a:ext uri="{FF2B5EF4-FFF2-40B4-BE49-F238E27FC236}">
                <a16:creationId xmlns="" xmlns:a16="http://schemas.microsoft.com/office/drawing/2014/main" id="{CD4EEB5B-E7F7-4905-BEC6-92485F13FD5B}"/>
              </a:ext>
            </a:extLst>
          </p:cNvPr>
          <p:cNvGrpSpPr/>
          <p:nvPr/>
        </p:nvGrpSpPr>
        <p:grpSpPr>
          <a:xfrm>
            <a:off x="1789447" y="358685"/>
            <a:ext cx="6313714" cy="878469"/>
            <a:chOff x="1752016" y="358517"/>
            <a:chExt cx="6313714" cy="878469"/>
          </a:xfrm>
        </p:grpSpPr>
        <p:sp>
          <p:nvSpPr>
            <p:cNvPr id="62" name="Rectangle: Rounded Corners 61">
              <a:extLst>
                <a:ext uri="{FF2B5EF4-FFF2-40B4-BE49-F238E27FC236}">
                  <a16:creationId xmlns="" xmlns:a16="http://schemas.microsoft.com/office/drawing/2014/main" id="{4D560673-D62B-4076-91F5-32D1E8C24C1E}"/>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 xmlns:a16="http://schemas.microsoft.com/office/drawing/2014/main" id="{350608E6-FE7A-454F-884F-7255C26A9D1B}"/>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63">
            <a:extLst>
              <a:ext uri="{FF2B5EF4-FFF2-40B4-BE49-F238E27FC236}">
                <a16:creationId xmlns="" xmlns:a16="http://schemas.microsoft.com/office/drawing/2014/main" id="{671204A7-1B9C-470B-995E-A02E1EB9E58A}"/>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1" name="!!TextBox 78">
            <a:extLst>
              <a:ext uri="{FF2B5EF4-FFF2-40B4-BE49-F238E27FC236}">
                <a16:creationId xmlns="" xmlns:a16="http://schemas.microsoft.com/office/drawing/2014/main" id="{A9F37330-193B-47F4-83AA-EB884C639A1E}"/>
              </a:ext>
            </a:extLst>
          </p:cNvPr>
          <p:cNvSpPr txBox="1"/>
          <p:nvPr/>
        </p:nvSpPr>
        <p:spPr>
          <a:xfrm>
            <a:off x="2246332" y="4801168"/>
            <a:ext cx="6999267" cy="1077218"/>
          </a:xfrm>
          <a:prstGeom prst="rect">
            <a:avLst/>
          </a:prstGeom>
          <a:noFill/>
        </p:spPr>
        <p:txBody>
          <a:bodyPr wrap="square" rtlCol="0">
            <a:spAutoFit/>
          </a:bodyPr>
          <a:lstStyle/>
          <a:p>
            <a:pPr algn="ctr"/>
            <a:r>
              <a:rPr lang="en-US" sz="3200">
                <a:solidFill>
                  <a:srgbClr val="C00000"/>
                </a:solidFill>
                <a:latin typeface="Tahoma" panose="020B0604030504040204" pitchFamily="34" charset="0"/>
                <a:ea typeface="Tahoma" panose="020B0604030504040204" pitchFamily="34" charset="0"/>
                <a:cs typeface="Tahoma" panose="020B0604030504040204" pitchFamily="34" charset="0"/>
              </a:rPr>
              <a:t>Chữ số 0 ở tận cùng của số bị chia nhiều hơn số chia.</a:t>
            </a:r>
            <a:endParaRPr lang="id-ID"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276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p:cTn id="18" dur="1000" fill="hold"/>
                                        <p:tgtEl>
                                          <p:spTgt spid="101"/>
                                        </p:tgtEl>
                                        <p:attrNameLst>
                                          <p:attrName>ppt_w</p:attrName>
                                        </p:attrNameLst>
                                      </p:cBhvr>
                                      <p:tavLst>
                                        <p:tav tm="0">
                                          <p:val>
                                            <p:fltVal val="0"/>
                                          </p:val>
                                        </p:tav>
                                        <p:tav tm="100000">
                                          <p:val>
                                            <p:strVal val="#ppt_w"/>
                                          </p:val>
                                        </p:tav>
                                      </p:tavLst>
                                    </p:anim>
                                    <p:anim calcmode="lin" valueType="num">
                                      <p:cBhvr>
                                        <p:cTn id="19" dur="1000" fill="hold"/>
                                        <p:tgtEl>
                                          <p:spTgt spid="101"/>
                                        </p:tgtEl>
                                        <p:attrNameLst>
                                          <p:attrName>ppt_h</p:attrName>
                                        </p:attrNameLst>
                                      </p:cBhvr>
                                      <p:tavLst>
                                        <p:tav tm="0">
                                          <p:val>
                                            <p:fltVal val="0"/>
                                          </p:val>
                                        </p:tav>
                                        <p:tav tm="100000">
                                          <p:val>
                                            <p:strVal val="#ppt_h"/>
                                          </p:val>
                                        </p:tav>
                                      </p:tavLst>
                                    </p:anim>
                                    <p:anim calcmode="lin" valueType="num">
                                      <p:cBhvr>
                                        <p:cTn id="20" dur="1000" fill="hold"/>
                                        <p:tgtEl>
                                          <p:spTgt spid="101"/>
                                        </p:tgtEl>
                                        <p:attrNameLst>
                                          <p:attrName>style.rotation</p:attrName>
                                        </p:attrNameLst>
                                      </p:cBhvr>
                                      <p:tavLst>
                                        <p:tav tm="0">
                                          <p:val>
                                            <p:fltVal val="90"/>
                                          </p:val>
                                        </p:tav>
                                        <p:tav tm="100000">
                                          <p:val>
                                            <p:fltVal val="0"/>
                                          </p:val>
                                        </p:tav>
                                      </p:tavLst>
                                    </p:anim>
                                    <p:animEffect transition="in" filter="fade">
                                      <p:cBhvr>
                                        <p:cTn id="2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 xmlns:a16="http://schemas.microsoft.com/office/drawing/2014/main" id="{96EC3CC2-044C-4ABD-8ED8-3070BE2331DC}"/>
              </a:ext>
            </a:extLst>
          </p:cNvPr>
          <p:cNvSpPr txBox="1"/>
          <p:nvPr/>
        </p:nvSpPr>
        <p:spPr>
          <a:xfrm>
            <a:off x="1464276" y="1438351"/>
            <a:ext cx="4384980"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32 000 : 400 =</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a:extLst>
              <a:ext uri="{FF2B5EF4-FFF2-40B4-BE49-F238E27FC236}">
                <a16:creationId xmlns="" xmlns:a16="http://schemas.microsoft.com/office/drawing/2014/main" id="{37237A5B-EAAC-490B-BC8C-28C667696C50}"/>
              </a:ext>
            </a:extLst>
          </p:cNvPr>
          <p:cNvSpPr txBox="1"/>
          <p:nvPr/>
        </p:nvSpPr>
        <p:spPr>
          <a:xfrm>
            <a:off x="5729359" y="1417599"/>
            <a:ext cx="5243442"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32 000 : (100 x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 xmlns:a16="http://schemas.microsoft.com/office/drawing/2014/main" id="{C629A741-7312-403B-A242-229642ECE627}"/>
              </a:ext>
            </a:extLst>
          </p:cNvPr>
          <p:cNvSpPr txBox="1"/>
          <p:nvPr/>
        </p:nvSpPr>
        <p:spPr>
          <a:xfrm>
            <a:off x="2248517" y="3909901"/>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Chia một số cho một tích</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4" name="Straight Connector 53">
            <a:extLst>
              <a:ext uri="{FF2B5EF4-FFF2-40B4-BE49-F238E27FC236}">
                <a16:creationId xmlns="" xmlns:a16="http://schemas.microsoft.com/office/drawing/2014/main" id="{43E90A42-CCCB-4892-9C78-D405D04AAE54}"/>
              </a:ext>
            </a:extLst>
          </p:cNvPr>
          <p:cNvCxnSpPr/>
          <p:nvPr/>
        </p:nvCxnSpPr>
        <p:spPr>
          <a:xfrm>
            <a:off x="4079421" y="2291587"/>
            <a:ext cx="87085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grpSp>
        <p:nvGrpSpPr>
          <p:cNvPr id="82" name="Group 81">
            <a:extLst>
              <a:ext uri="{FF2B5EF4-FFF2-40B4-BE49-F238E27FC236}">
                <a16:creationId xmlns="" xmlns:a16="http://schemas.microsoft.com/office/drawing/2014/main" id="{321D024B-2CC5-4C3E-B43D-5D5DA06C6CD5}"/>
              </a:ext>
            </a:extLst>
          </p:cNvPr>
          <p:cNvGrpSpPr/>
          <p:nvPr/>
        </p:nvGrpSpPr>
        <p:grpSpPr>
          <a:xfrm>
            <a:off x="1789447" y="358685"/>
            <a:ext cx="6313714" cy="878469"/>
            <a:chOff x="1752016" y="358517"/>
            <a:chExt cx="6313714" cy="878469"/>
          </a:xfrm>
        </p:grpSpPr>
        <p:sp>
          <p:nvSpPr>
            <p:cNvPr id="84" name="Rectangle: Rounded Corners 83">
              <a:extLst>
                <a:ext uri="{FF2B5EF4-FFF2-40B4-BE49-F238E27FC236}">
                  <a16:creationId xmlns="" xmlns:a16="http://schemas.microsoft.com/office/drawing/2014/main" id="{9893EB2B-9525-455E-B3B5-F5C593B34B0B}"/>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 xmlns:a16="http://schemas.microsoft.com/office/drawing/2014/main" id="{CD1C2DF3-B60A-4A94-A545-BE0C7FFC4A48}"/>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63">
            <a:extLst>
              <a:ext uri="{FF2B5EF4-FFF2-40B4-BE49-F238E27FC236}">
                <a16:creationId xmlns="" xmlns:a16="http://schemas.microsoft.com/office/drawing/2014/main" id="{16F96406-A542-40DF-B8B0-BD296E17BCCC}"/>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2" name="TextBox 101">
            <a:extLst>
              <a:ext uri="{FF2B5EF4-FFF2-40B4-BE49-F238E27FC236}">
                <a16:creationId xmlns="" xmlns:a16="http://schemas.microsoft.com/office/drawing/2014/main" id="{9C86FE37-F898-4389-A687-4ADAE72FED63}"/>
              </a:ext>
            </a:extLst>
          </p:cNvPr>
          <p:cNvSpPr txBox="1"/>
          <p:nvPr/>
        </p:nvSpPr>
        <p:spPr>
          <a:xfrm>
            <a:off x="3181373" y="2973383"/>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400 = 100 x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3" name="TextBox 102">
            <a:extLst>
              <a:ext uri="{FF2B5EF4-FFF2-40B4-BE49-F238E27FC236}">
                <a16:creationId xmlns="" xmlns:a16="http://schemas.microsoft.com/office/drawing/2014/main" id="{29B5BA1A-04E2-4A85-8E90-11288ED5AFB5}"/>
              </a:ext>
            </a:extLst>
          </p:cNvPr>
          <p:cNvSpPr txBox="1"/>
          <p:nvPr/>
        </p:nvSpPr>
        <p:spPr>
          <a:xfrm>
            <a:off x="5007427" y="2331510"/>
            <a:ext cx="5572527"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32 000 : 100 :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6" name="TextBox 105">
            <a:extLst>
              <a:ext uri="{FF2B5EF4-FFF2-40B4-BE49-F238E27FC236}">
                <a16:creationId xmlns="" xmlns:a16="http://schemas.microsoft.com/office/drawing/2014/main" id="{A8D1FCA6-55AE-4B8A-A549-329A94EC8DF3}"/>
              </a:ext>
            </a:extLst>
          </p:cNvPr>
          <p:cNvSpPr txBox="1"/>
          <p:nvPr/>
        </p:nvSpPr>
        <p:spPr>
          <a:xfrm>
            <a:off x="4985827" y="3149690"/>
            <a:ext cx="2821278"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320 :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7" name="TextBox 106">
            <a:extLst>
              <a:ext uri="{FF2B5EF4-FFF2-40B4-BE49-F238E27FC236}">
                <a16:creationId xmlns="" xmlns:a16="http://schemas.microsoft.com/office/drawing/2014/main" id="{49C63952-5CC4-494F-92E0-59F640F8DDC5}"/>
              </a:ext>
            </a:extLst>
          </p:cNvPr>
          <p:cNvSpPr txBox="1"/>
          <p:nvPr/>
        </p:nvSpPr>
        <p:spPr>
          <a:xfrm>
            <a:off x="4987378" y="3988920"/>
            <a:ext cx="5572527"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80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8" name="!!TextBox 78">
            <a:extLst>
              <a:ext uri="{FF2B5EF4-FFF2-40B4-BE49-F238E27FC236}">
                <a16:creationId xmlns="" xmlns:a16="http://schemas.microsoft.com/office/drawing/2014/main" id="{259E4D64-2945-4B9F-A706-D51C7ACDE36A}"/>
              </a:ext>
            </a:extLst>
          </p:cNvPr>
          <p:cNvSpPr txBox="1"/>
          <p:nvPr/>
        </p:nvSpPr>
        <p:spPr>
          <a:xfrm>
            <a:off x="3634262" y="4777965"/>
            <a:ext cx="5045936" cy="923330"/>
          </a:xfrm>
          <a:prstGeom prst="rect">
            <a:avLst/>
          </a:prstGeom>
          <a:noFill/>
        </p:spPr>
        <p:txBody>
          <a:bodyPr wrap="square" rtlCol="0">
            <a:spAutoFit/>
          </a:bodyPr>
          <a:lstStyle/>
          <a:p>
            <a:r>
              <a:rPr lang="en-US" sz="5400" dirty="0">
                <a:latin typeface="Tahoma" panose="020B0604030504040204" pitchFamily="34" charset="0"/>
                <a:ea typeface="Tahoma" panose="020B0604030504040204" pitchFamily="34" charset="0"/>
                <a:cs typeface="Tahoma" panose="020B0604030504040204" pitchFamily="34" charset="0"/>
              </a:rPr>
              <a:t>320 : </a:t>
            </a:r>
            <a:r>
              <a:rPr lang="en-US" sz="5400" dirty="0" smtClean="0">
                <a:latin typeface="Tahoma" panose="020B0604030504040204" pitchFamily="34" charset="0"/>
                <a:ea typeface="Tahoma" panose="020B0604030504040204" pitchFamily="34" charset="0"/>
                <a:cs typeface="Tahoma" panose="020B0604030504040204" pitchFamily="34" charset="0"/>
              </a:rPr>
              <a:t>4 </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smtClean="0">
                <a:latin typeface="Tahoma" panose="020B0604030504040204" pitchFamily="34" charset="0"/>
                <a:ea typeface="Tahoma" panose="020B0604030504040204" pitchFamily="34" charset="0"/>
                <a:cs typeface="Tahoma" panose="020B0604030504040204" pitchFamily="34" charset="0"/>
              </a:rPr>
              <a:t>80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 xmlns:a16="http://schemas.microsoft.com/office/drawing/2014/main" id="{83EEA590-1571-430A-AC04-ACEB255EADC1}"/>
              </a:ext>
            </a:extLst>
          </p:cNvPr>
          <p:cNvSpPr txBox="1"/>
          <p:nvPr/>
        </p:nvSpPr>
        <p:spPr>
          <a:xfrm>
            <a:off x="3312727" y="5617786"/>
            <a:ext cx="7267227" cy="923330"/>
          </a:xfrm>
          <a:prstGeom prst="rect">
            <a:avLst/>
          </a:prstGeom>
          <a:noFill/>
        </p:spPr>
        <p:txBody>
          <a:bodyPr wrap="square" rtlCol="0">
            <a:spAutoFit/>
          </a:bodyPr>
          <a:lstStyle/>
          <a:p>
            <a:r>
              <a:rPr lang="en-US" sz="5400" dirty="0">
                <a:solidFill>
                  <a:srgbClr val="FFFF00"/>
                </a:solidFill>
                <a:latin typeface="Tahoma" panose="020B0604030504040204" pitchFamily="34" charset="0"/>
                <a:ea typeface="Tahoma" panose="020B0604030504040204" pitchFamily="34" charset="0"/>
                <a:cs typeface="Tahoma" panose="020B0604030504040204" pitchFamily="34" charset="0"/>
              </a:rPr>
              <a:t>32 000 : 400 = 320 :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8" name="Graphic 57" descr="Arrow Slight curve">
            <a:extLst>
              <a:ext uri="{FF2B5EF4-FFF2-40B4-BE49-F238E27FC236}">
                <a16:creationId xmlns="" xmlns:a16="http://schemas.microsoft.com/office/drawing/2014/main" id="{F9508F7A-E2D2-4A8C-B2A1-59B96CDC493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547444" y="5656644"/>
            <a:ext cx="1461847" cy="914400"/>
          </a:xfrm>
          <a:prstGeom prst="rect">
            <a:avLst/>
          </a:prstGeom>
        </p:spPr>
      </p:pic>
    </p:spTree>
    <p:extLst>
      <p:ext uri="{BB962C8B-B14F-4D97-AF65-F5344CB8AC3E}">
        <p14:creationId xmlns:p14="http://schemas.microsoft.com/office/powerpoint/2010/main" val="1126821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anim calcmode="lin" valueType="num">
                                      <p:cBhvr>
                                        <p:cTn id="13" dur="1000" fill="hold"/>
                                        <p:tgtEl>
                                          <p:spTgt spid="102"/>
                                        </p:tgtEl>
                                        <p:attrNameLst>
                                          <p:attrName>style.rotation</p:attrName>
                                        </p:attrNameLst>
                                      </p:cBhvr>
                                      <p:tavLst>
                                        <p:tav tm="0">
                                          <p:val>
                                            <p:fltVal val="90"/>
                                          </p:val>
                                        </p:tav>
                                        <p:tav tm="100000">
                                          <p:val>
                                            <p:fltVal val="0"/>
                                          </p:val>
                                        </p:tav>
                                      </p:tavLst>
                                    </p:anim>
                                    <p:animEffect transition="in" filter="fade">
                                      <p:cBhvr>
                                        <p:cTn id="14" dur="10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2"/>
                                        </p:tgtEl>
                                      </p:cBhvr>
                                    </p:animEffect>
                                    <p:set>
                                      <p:cBhvr>
                                        <p:cTn id="19" dur="1" fill="hold">
                                          <p:stCondLst>
                                            <p:cond delay="499"/>
                                          </p:stCondLst>
                                        </p:cTn>
                                        <p:tgtEl>
                                          <p:spTgt spid="10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1000" fill="hold"/>
                                        <p:tgtEl>
                                          <p:spTgt spid="81"/>
                                        </p:tgtEl>
                                        <p:attrNameLst>
                                          <p:attrName>ppt_w</p:attrName>
                                        </p:attrNameLst>
                                      </p:cBhvr>
                                      <p:tavLst>
                                        <p:tav tm="0">
                                          <p:val>
                                            <p:fltVal val="0"/>
                                          </p:val>
                                        </p:tav>
                                        <p:tav tm="100000">
                                          <p:val>
                                            <p:strVal val="#ppt_w"/>
                                          </p:val>
                                        </p:tav>
                                      </p:tavLst>
                                    </p:anim>
                                    <p:anim calcmode="lin" valueType="num">
                                      <p:cBhvr>
                                        <p:cTn id="28" dur="1000" fill="hold"/>
                                        <p:tgtEl>
                                          <p:spTgt spid="81"/>
                                        </p:tgtEl>
                                        <p:attrNameLst>
                                          <p:attrName>ppt_h</p:attrName>
                                        </p:attrNameLst>
                                      </p:cBhvr>
                                      <p:tavLst>
                                        <p:tav tm="0">
                                          <p:val>
                                            <p:fltVal val="0"/>
                                          </p:val>
                                        </p:tav>
                                        <p:tav tm="100000">
                                          <p:val>
                                            <p:strVal val="#ppt_h"/>
                                          </p:val>
                                        </p:tav>
                                      </p:tavLst>
                                    </p:anim>
                                    <p:anim calcmode="lin" valueType="num">
                                      <p:cBhvr>
                                        <p:cTn id="29" dur="1000" fill="hold"/>
                                        <p:tgtEl>
                                          <p:spTgt spid="81"/>
                                        </p:tgtEl>
                                        <p:attrNameLst>
                                          <p:attrName>style.rotation</p:attrName>
                                        </p:attrNameLst>
                                      </p:cBhvr>
                                      <p:tavLst>
                                        <p:tav tm="0">
                                          <p:val>
                                            <p:fltVal val="90"/>
                                          </p:val>
                                        </p:tav>
                                        <p:tav tm="100000">
                                          <p:val>
                                            <p:fltVal val="0"/>
                                          </p:val>
                                        </p:tav>
                                      </p:tavLst>
                                    </p:anim>
                                    <p:animEffect transition="in" filter="fade">
                                      <p:cBhvr>
                                        <p:cTn id="30" dur="10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1"/>
                                        </p:tgtEl>
                                      </p:cBhvr>
                                    </p:animEffect>
                                    <p:set>
                                      <p:cBhvr>
                                        <p:cTn id="35" dur="1" fill="hold">
                                          <p:stCondLst>
                                            <p:cond delay="499"/>
                                          </p:stCondLst>
                                        </p:cTn>
                                        <p:tgtEl>
                                          <p:spTgt spid="8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left)">
                                      <p:cBhvr>
                                        <p:cTn id="60" dur="500"/>
                                        <p:tgtEl>
                                          <p:spTgt spid="109"/>
                                        </p:tgtEl>
                                      </p:cBhvr>
                                    </p:animEffect>
                                  </p:childTnLst>
                                </p:cTn>
                              </p:par>
                              <p:par>
                                <p:cTn id="61" presetID="10" presetClass="entr" presetSubtype="0" repeatCount="indefinite"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1" grpId="1"/>
      <p:bldP spid="102" grpId="0"/>
      <p:bldP spid="102" grpId="1"/>
      <p:bldP spid="103" grpId="0"/>
      <p:bldP spid="106" grpId="0"/>
      <p:bldP spid="107" grpId="0"/>
      <p:bldP spid="108"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205841" y="259233"/>
            <a:ext cx="1320927" cy="1320927"/>
          </a:xfrm>
          <a:prstGeom prst="rect">
            <a:avLst/>
          </a:prstGeom>
        </p:spPr>
      </p:pic>
      <p:sp>
        <p:nvSpPr>
          <p:cNvPr id="109" name="!!TextBox 78">
            <a:extLst>
              <a:ext uri="{FF2B5EF4-FFF2-40B4-BE49-F238E27FC236}">
                <a16:creationId xmlns="" xmlns:a16="http://schemas.microsoft.com/office/drawing/2014/main" id="{83EEA590-1571-430A-AC04-ACEB255EADC1}"/>
              </a:ext>
            </a:extLst>
          </p:cNvPr>
          <p:cNvSpPr txBox="1"/>
          <p:nvPr/>
        </p:nvSpPr>
        <p:spPr>
          <a:xfrm>
            <a:off x="2298677" y="1235793"/>
            <a:ext cx="726476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32 000 : 400 = 320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 xmlns:a16="http://schemas.microsoft.com/office/drawing/2014/main" id="{3196F8BE-7609-499E-A4C5-33B3E3A7B47D}"/>
              </a:ext>
            </a:extLst>
          </p:cNvPr>
          <p:cNvCxnSpPr>
            <a:cxnSpLocks/>
          </p:cNvCxnSpPr>
          <p:nvPr/>
        </p:nvCxnSpPr>
        <p:spPr>
          <a:xfrm>
            <a:off x="3301072" y="2072058"/>
            <a:ext cx="127092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 xmlns:a16="http://schemas.microsoft.com/office/drawing/2014/main" id="{76E8B7AC-F0C3-4177-ADD4-DA8EF5E2FB4B}"/>
              </a:ext>
            </a:extLst>
          </p:cNvPr>
          <p:cNvCxnSpPr>
            <a:cxnSpLocks/>
          </p:cNvCxnSpPr>
          <p:nvPr/>
        </p:nvCxnSpPr>
        <p:spPr>
          <a:xfrm>
            <a:off x="7208247" y="2072058"/>
            <a:ext cx="1210038"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 xmlns:a16="http://schemas.microsoft.com/office/drawing/2014/main" id="{8642FC1C-D2A0-4B73-A93B-19EFB4094E52}"/>
              </a:ext>
            </a:extLst>
          </p:cNvPr>
          <p:cNvCxnSpPr>
            <a:cxnSpLocks/>
          </p:cNvCxnSpPr>
          <p:nvPr/>
        </p:nvCxnSpPr>
        <p:spPr>
          <a:xfrm>
            <a:off x="5241678" y="2072058"/>
            <a:ext cx="97536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 xmlns:a16="http://schemas.microsoft.com/office/drawing/2014/main" id="{6B337CCE-F527-4F53-81CC-8A8CD05116A2}"/>
              </a:ext>
            </a:extLst>
          </p:cNvPr>
          <p:cNvCxnSpPr>
            <a:cxnSpLocks/>
          </p:cNvCxnSpPr>
          <p:nvPr/>
        </p:nvCxnSpPr>
        <p:spPr>
          <a:xfrm>
            <a:off x="8959948" y="2072058"/>
            <a:ext cx="5080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sp>
        <p:nvSpPr>
          <p:cNvPr id="117" name="!!TextBox 78">
            <a:extLst>
              <a:ext uri="{FF2B5EF4-FFF2-40B4-BE49-F238E27FC236}">
                <a16:creationId xmlns="" xmlns:a16="http://schemas.microsoft.com/office/drawing/2014/main" id="{F9F04ED1-D597-4805-802B-7B240EDD7D21}"/>
              </a:ext>
            </a:extLst>
          </p:cNvPr>
          <p:cNvSpPr txBox="1"/>
          <p:nvPr/>
        </p:nvSpPr>
        <p:spPr>
          <a:xfrm>
            <a:off x="2092122" y="2535541"/>
            <a:ext cx="8800728" cy="2308324"/>
          </a:xfrm>
          <a:prstGeom prst="rect">
            <a:avLst/>
          </a:prstGeom>
          <a:noFill/>
        </p:spPr>
        <p:txBody>
          <a:bodyPr wrap="square" rtlCol="0">
            <a:spAutoFit/>
          </a:bodyPr>
          <a:lstStyle/>
          <a:p>
            <a:pPr indent="400050"/>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Xóa hai chữ số 0 ở tận cùng số chia và số bị chia, rồi chia như thường.</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19" name="Picture 118">
            <a:extLst>
              <a:ext uri="{FF2B5EF4-FFF2-40B4-BE49-F238E27FC236}">
                <a16:creationId xmlns="" xmlns:a16="http://schemas.microsoft.com/office/drawing/2014/main" id="{BEA1DCC7-DB5D-434E-B76E-E2F51D2171F6}"/>
              </a:ext>
            </a:extLst>
          </p:cNvPr>
          <p:cNvPicPr>
            <a:picLocks noChangeAspect="1"/>
          </p:cNvPicPr>
          <p:nvPr/>
        </p:nvPicPr>
        <p:blipFill rotWithShape="1">
          <a:blip r:embed="rId11">
            <a:extLst>
              <a:ext uri="{28A0092B-C50C-407E-A947-70E740481C1C}">
                <a14:useLocalDpi xmlns:a14="http://schemas.microsoft.com/office/drawing/2010/main" val="0"/>
              </a:ext>
            </a:extLst>
          </a:blip>
          <a:srcRect l="6635" t="-897" r="61516" b="10713"/>
          <a:stretch/>
        </p:blipFill>
        <p:spPr>
          <a:xfrm>
            <a:off x="5013763" y="2177313"/>
            <a:ext cx="1939708" cy="4167574"/>
          </a:xfrm>
          <a:prstGeom prst="rect">
            <a:avLst/>
          </a:prstGeom>
        </p:spPr>
      </p:pic>
      <p:pic>
        <p:nvPicPr>
          <p:cNvPr id="120" name="Picture 119">
            <a:extLst>
              <a:ext uri="{FF2B5EF4-FFF2-40B4-BE49-F238E27FC236}">
                <a16:creationId xmlns="" xmlns:a16="http://schemas.microsoft.com/office/drawing/2014/main" id="{5B749BF8-33D3-49D1-9092-55467D8A73DC}"/>
              </a:ext>
            </a:extLst>
          </p:cNvPr>
          <p:cNvPicPr>
            <a:picLocks noChangeAspect="1"/>
          </p:cNvPicPr>
          <p:nvPr/>
        </p:nvPicPr>
        <p:blipFill rotWithShape="1">
          <a:blip r:embed="rId11">
            <a:extLst>
              <a:ext uri="{28A0092B-C50C-407E-A947-70E740481C1C}">
                <a14:useLocalDpi xmlns:a14="http://schemas.microsoft.com/office/drawing/2010/main" val="0"/>
              </a:ext>
            </a:extLst>
          </a:blip>
          <a:srcRect l="48515" t="-1412" r="3892" b="1412"/>
          <a:stretch/>
        </p:blipFill>
        <p:spPr>
          <a:xfrm>
            <a:off x="9481791" y="3312477"/>
            <a:ext cx="2425355" cy="3866718"/>
          </a:xfrm>
          <a:prstGeom prst="rect">
            <a:avLst/>
          </a:prstGeom>
        </p:spPr>
      </p:pic>
    </p:spTree>
    <p:extLst>
      <p:ext uri="{BB962C8B-B14F-4D97-AF65-F5344CB8AC3E}">
        <p14:creationId xmlns:p14="http://schemas.microsoft.com/office/powerpoint/2010/main" val="950407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par>
                                <p:cTn id="13" presetID="22" presetClass="entr" presetSubtype="4" repeatCount="500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childTnLst>
                          </p:cTn>
                        </p:par>
                        <p:par>
                          <p:cTn id="16" fill="hold">
                            <p:stCondLst>
                              <p:cond delay="2500"/>
                            </p:stCondLst>
                            <p:childTnLst>
                              <p:par>
                                <p:cTn id="17" presetID="22" presetClass="entr" presetSubtype="4" repeatCount="500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par>
                                <p:cTn id="23" presetID="10" presetClass="exit" presetSubtype="0" fill="hold" nodeType="withEffect">
                                  <p:stCondLst>
                                    <p:cond delay="0"/>
                                  </p:stCondLst>
                                  <p:childTnLst>
                                    <p:animEffect transition="out" filter="fade">
                                      <p:cBhvr>
                                        <p:cTn id="24" dur="500"/>
                                        <p:tgtEl>
                                          <p:spTgt spid="104"/>
                                        </p:tgtEl>
                                      </p:cBhvr>
                                    </p:animEffect>
                                    <p:set>
                                      <p:cBhvr>
                                        <p:cTn id="25" dur="1" fill="hold">
                                          <p:stCondLst>
                                            <p:cond delay="499"/>
                                          </p:stCondLst>
                                        </p:cTn>
                                        <p:tgtEl>
                                          <p:spTgt spid="10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5"/>
                                        </p:tgtEl>
                                      </p:cBhvr>
                                    </p:animEffect>
                                    <p:set>
                                      <p:cBhvr>
                                        <p:cTn id="28" dur="1" fill="hold">
                                          <p:stCondLst>
                                            <p:cond delay="499"/>
                                          </p:stCondLst>
                                        </p:cTn>
                                        <p:tgtEl>
                                          <p:spTgt spid="105"/>
                                        </p:tgtEl>
                                        <p:attrNameLst>
                                          <p:attrName>style.visibility</p:attrName>
                                        </p:attrNameLst>
                                      </p:cBhvr>
                                      <p:to>
                                        <p:strVal val="hidden"/>
                                      </p:to>
                                    </p:set>
                                  </p:childTnLst>
                                </p:cTn>
                              </p:par>
                            </p:childTnLst>
                          </p:cTn>
                        </p:par>
                        <p:par>
                          <p:cTn id="29" fill="hold">
                            <p:stCondLst>
                              <p:cond delay="5000"/>
                            </p:stCondLst>
                            <p:childTnLst>
                              <p:par>
                                <p:cTn id="30" presetID="10" presetClass="exit" presetSubtype="0" fill="hold" nodeType="afterEffect">
                                  <p:stCondLst>
                                    <p:cond delay="0"/>
                                  </p:stCondLst>
                                  <p:childTnLst>
                                    <p:animEffect transition="out" filter="fade">
                                      <p:cBhvr>
                                        <p:cTn id="31" dur="500"/>
                                        <p:tgtEl>
                                          <p:spTgt spid="111"/>
                                        </p:tgtEl>
                                      </p:cBhvr>
                                    </p:animEffect>
                                    <p:set>
                                      <p:cBhvr>
                                        <p:cTn id="32" dur="1" fill="hold">
                                          <p:stCondLst>
                                            <p:cond delay="499"/>
                                          </p:stCondLst>
                                        </p:cTn>
                                        <p:tgtEl>
                                          <p:spTgt spid="1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2"/>
                                        </p:tgtEl>
                                      </p:cBhvr>
                                    </p:animEffect>
                                    <p:set>
                                      <p:cBhvr>
                                        <p:cTn id="35" dur="1" fill="hold">
                                          <p:stCondLst>
                                            <p:cond delay="499"/>
                                          </p:stCondLst>
                                        </p:cTn>
                                        <p:tgtEl>
                                          <p:spTgt spid="1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9"/>
                                        </p:tgtEl>
                                      </p:cBhvr>
                                    </p:animEffect>
                                    <p:set>
                                      <p:cBhvr>
                                        <p:cTn id="38" dur="1" fill="hold">
                                          <p:stCondLst>
                                            <p:cond delay="499"/>
                                          </p:stCondLst>
                                        </p:cTn>
                                        <p:tgtEl>
                                          <p:spTgt spid="119"/>
                                        </p:tgtEl>
                                        <p:attrNameLst>
                                          <p:attrName>style.visibility</p:attrName>
                                        </p:attrNameLst>
                                      </p:cBhvr>
                                      <p:to>
                                        <p:strVal val="hidden"/>
                                      </p:to>
                                    </p:set>
                                  </p:childTnLst>
                                </p:cTn>
                              </p:par>
                            </p:childTnLst>
                          </p:cTn>
                        </p:par>
                        <p:par>
                          <p:cTn id="39" fill="hold">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fade">
                                      <p:cBhvr>
                                        <p:cTn id="42" dur="500"/>
                                        <p:tgtEl>
                                          <p:spTgt spid="117"/>
                                        </p:tgtEl>
                                      </p:cBhvr>
                                    </p:animEffect>
                                  </p:childTnLst>
                                </p:cTn>
                              </p:par>
                              <p:par>
                                <p:cTn id="43" presetID="10"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109" name="!!TextBox 78">
            <a:extLst>
              <a:ext uri="{FF2B5EF4-FFF2-40B4-BE49-F238E27FC236}">
                <a16:creationId xmlns="" xmlns:a16="http://schemas.microsoft.com/office/drawing/2014/main" id="{83EEA590-1571-430A-AC04-ACEB255EADC1}"/>
              </a:ext>
            </a:extLst>
          </p:cNvPr>
          <p:cNvSpPr txBox="1"/>
          <p:nvPr/>
        </p:nvSpPr>
        <p:spPr>
          <a:xfrm>
            <a:off x="1876769" y="514885"/>
            <a:ext cx="4097099"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32 000 : 400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 xmlns:a16="http://schemas.microsoft.com/office/drawing/2014/main" id="{867A1805-FB7E-46AE-BFCA-912FB703EDB4}"/>
              </a:ext>
            </a:extLst>
          </p:cNvPr>
          <p:cNvSpPr/>
          <p:nvPr/>
        </p:nvSpPr>
        <p:spPr>
          <a:xfrm>
            <a:off x="6193904" y="446855"/>
            <a:ext cx="4432568" cy="6099060"/>
          </a:xfrm>
          <a:prstGeom prst="roundRect">
            <a:avLst/>
          </a:prstGeom>
          <a:solidFill>
            <a:srgbClr val="81B2DF"/>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5603" y="-238007"/>
            <a:ext cx="1320927" cy="1320927"/>
          </a:xfrm>
          <a:prstGeom prst="rect">
            <a:avLst/>
          </a:prstGeom>
        </p:spPr>
      </p:pic>
      <p:sp>
        <p:nvSpPr>
          <p:cNvPr id="84" name="!!TextBox 78">
            <a:extLst>
              <a:ext uri="{FF2B5EF4-FFF2-40B4-BE49-F238E27FC236}">
                <a16:creationId xmlns="" xmlns:a16="http://schemas.microsoft.com/office/drawing/2014/main" id="{A8D83328-6A2A-462F-84D4-BBE2C7559092}"/>
              </a:ext>
            </a:extLst>
          </p:cNvPr>
          <p:cNvSpPr txBox="1"/>
          <p:nvPr/>
        </p:nvSpPr>
        <p:spPr>
          <a:xfrm>
            <a:off x="1834898" y="2075230"/>
            <a:ext cx="235327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32 000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9" name="!!TextBox 78">
            <a:extLst>
              <a:ext uri="{FF2B5EF4-FFF2-40B4-BE49-F238E27FC236}">
                <a16:creationId xmlns="" xmlns:a16="http://schemas.microsoft.com/office/drawing/2014/main" id="{45795D26-7D2E-43BF-8B5F-F83312511DAF}"/>
              </a:ext>
            </a:extLst>
          </p:cNvPr>
          <p:cNvSpPr txBox="1"/>
          <p:nvPr/>
        </p:nvSpPr>
        <p:spPr>
          <a:xfrm>
            <a:off x="4047470" y="2037958"/>
            <a:ext cx="1259018"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400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0" name="!!TextBox 78">
            <a:extLst>
              <a:ext uri="{FF2B5EF4-FFF2-40B4-BE49-F238E27FC236}">
                <a16:creationId xmlns="" xmlns:a16="http://schemas.microsoft.com/office/drawing/2014/main" id="{278B4D79-9545-49A0-822C-6E81966F9DB8}"/>
              </a:ext>
            </a:extLst>
          </p:cNvPr>
          <p:cNvSpPr txBox="1"/>
          <p:nvPr/>
        </p:nvSpPr>
        <p:spPr>
          <a:xfrm>
            <a:off x="6349455" y="1431650"/>
            <a:ext cx="3932703" cy="707886"/>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Đặt tính</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 xmlns:a16="http://schemas.microsoft.com/office/drawing/2014/main" id="{04334F2D-7B6D-4E60-8F46-5E3E32E80AAD}"/>
              </a:ext>
            </a:extLst>
          </p:cNvPr>
          <p:cNvGrpSpPr/>
          <p:nvPr/>
        </p:nvGrpSpPr>
        <p:grpSpPr>
          <a:xfrm>
            <a:off x="3971986" y="2100035"/>
            <a:ext cx="1770197" cy="1967593"/>
            <a:chOff x="3926659" y="1585685"/>
            <a:chExt cx="1770197" cy="1967593"/>
          </a:xfrm>
        </p:grpSpPr>
        <p:cxnSp>
          <p:nvCxnSpPr>
            <p:cNvPr id="58" name="Straight Connector 57">
              <a:extLst>
                <a:ext uri="{FF2B5EF4-FFF2-40B4-BE49-F238E27FC236}">
                  <a16:creationId xmlns="" xmlns:a16="http://schemas.microsoft.com/office/drawing/2014/main" id="{0ABC039C-9735-4898-A42E-1B7D62EDF93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E0165231-B297-4BBF-BF1E-3294C2D8544B}"/>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sp>
        <p:nvSpPr>
          <p:cNvPr id="102" name="!!TextBox 78">
            <a:extLst>
              <a:ext uri="{FF2B5EF4-FFF2-40B4-BE49-F238E27FC236}">
                <a16:creationId xmlns="" xmlns:a16="http://schemas.microsoft.com/office/drawing/2014/main" id="{FBEB5711-D567-4DE2-AB30-06399FC11ECC}"/>
              </a:ext>
            </a:extLst>
          </p:cNvPr>
          <p:cNvSpPr txBox="1"/>
          <p:nvPr/>
        </p:nvSpPr>
        <p:spPr>
          <a:xfrm>
            <a:off x="6343824" y="2249590"/>
            <a:ext cx="4304884" cy="2554545"/>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Cùng xóa hai chữ số 0 ở tận cùng của số chia và số bị chia.</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cxnSp>
        <p:nvCxnSpPr>
          <p:cNvPr id="103" name="Straight Connector 102">
            <a:extLst>
              <a:ext uri="{FF2B5EF4-FFF2-40B4-BE49-F238E27FC236}">
                <a16:creationId xmlns="" xmlns:a16="http://schemas.microsoft.com/office/drawing/2014/main" id="{225B97F3-0155-4336-8E91-50E1837AA1DC}"/>
              </a:ext>
            </a:extLst>
          </p:cNvPr>
          <p:cNvCxnSpPr>
            <a:cxnSpLocks/>
          </p:cNvCxnSpPr>
          <p:nvPr/>
        </p:nvCxnSpPr>
        <p:spPr>
          <a:xfrm>
            <a:off x="3488329" y="280323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6" name="Straight Connector 105">
            <a:extLst>
              <a:ext uri="{FF2B5EF4-FFF2-40B4-BE49-F238E27FC236}">
                <a16:creationId xmlns="" xmlns:a16="http://schemas.microsoft.com/office/drawing/2014/main" id="{B8472E20-FBDB-4BFF-9333-6C2734D93039}"/>
              </a:ext>
            </a:extLst>
          </p:cNvPr>
          <p:cNvCxnSpPr>
            <a:cxnSpLocks/>
          </p:cNvCxnSpPr>
          <p:nvPr/>
        </p:nvCxnSpPr>
        <p:spPr>
          <a:xfrm>
            <a:off x="4838007" y="278418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 xmlns:a16="http://schemas.microsoft.com/office/drawing/2014/main" id="{8E0102C3-9E25-4123-B91D-ED238AD02477}"/>
              </a:ext>
            </a:extLst>
          </p:cNvPr>
          <p:cNvCxnSpPr>
            <a:cxnSpLocks/>
          </p:cNvCxnSpPr>
          <p:nvPr/>
        </p:nvCxnSpPr>
        <p:spPr>
          <a:xfrm flipH="1">
            <a:off x="4825860" y="2086235"/>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63E8DBD9-195C-4BCE-9F56-48A53DF4C749}"/>
              </a:ext>
            </a:extLst>
          </p:cNvPr>
          <p:cNvCxnSpPr/>
          <p:nvPr/>
        </p:nvCxnSpPr>
        <p:spPr>
          <a:xfrm flipH="1">
            <a:off x="3428431" y="2123517"/>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08" name="!!TextBox 78">
            <a:extLst>
              <a:ext uri="{FF2B5EF4-FFF2-40B4-BE49-F238E27FC236}">
                <a16:creationId xmlns="" xmlns:a16="http://schemas.microsoft.com/office/drawing/2014/main" id="{C656574E-298A-44FC-92C6-0B0E6B5CD974}"/>
              </a:ext>
            </a:extLst>
          </p:cNvPr>
          <p:cNvSpPr txBox="1"/>
          <p:nvPr/>
        </p:nvSpPr>
        <p:spPr>
          <a:xfrm>
            <a:off x="2163364" y="2989371"/>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0" name="!!TextBox 78">
            <a:extLst>
              <a:ext uri="{FF2B5EF4-FFF2-40B4-BE49-F238E27FC236}">
                <a16:creationId xmlns="" xmlns:a16="http://schemas.microsoft.com/office/drawing/2014/main" id="{BF69B8A6-C17A-4A13-B963-5EF9253BFA98}"/>
              </a:ext>
            </a:extLst>
          </p:cNvPr>
          <p:cNvSpPr txBox="1"/>
          <p:nvPr/>
        </p:nvSpPr>
        <p:spPr>
          <a:xfrm>
            <a:off x="4143173" y="3029376"/>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8</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3" name="!!TextBox 78">
            <a:extLst>
              <a:ext uri="{FF2B5EF4-FFF2-40B4-BE49-F238E27FC236}">
                <a16:creationId xmlns="" xmlns:a16="http://schemas.microsoft.com/office/drawing/2014/main" id="{F3D69C59-FC6F-4480-9DD6-0A18B79860A2}"/>
              </a:ext>
            </a:extLst>
          </p:cNvPr>
          <p:cNvSpPr txBox="1"/>
          <p:nvPr/>
        </p:nvSpPr>
        <p:spPr>
          <a:xfrm>
            <a:off x="6364579" y="4823089"/>
            <a:ext cx="4150005" cy="1323439"/>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Thực hiện phép chia 320 : 4</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sp>
        <p:nvSpPr>
          <p:cNvPr id="114" name="!!TextBox 78">
            <a:extLst>
              <a:ext uri="{FF2B5EF4-FFF2-40B4-BE49-F238E27FC236}">
                <a16:creationId xmlns="" xmlns:a16="http://schemas.microsoft.com/office/drawing/2014/main" id="{13290A1A-4ABE-45DA-8486-3C1B0C6088DB}"/>
              </a:ext>
            </a:extLst>
          </p:cNvPr>
          <p:cNvSpPr txBox="1"/>
          <p:nvPr/>
        </p:nvSpPr>
        <p:spPr>
          <a:xfrm>
            <a:off x="1518881" y="4407217"/>
            <a:ext cx="5781807" cy="769441"/>
          </a:xfrm>
          <a:prstGeom prst="rect">
            <a:avLst/>
          </a:prstGeom>
          <a:noFill/>
        </p:spPr>
        <p:txBody>
          <a:bodyPr wrap="square" rtlCol="0">
            <a:spAutoFit/>
          </a:bodyPr>
          <a:lstStyle/>
          <a:p>
            <a:r>
              <a:rPr lang="en-US" sz="4400">
                <a:latin typeface="Tahoma" panose="020B0604030504040204" pitchFamily="34" charset="0"/>
                <a:ea typeface="Tahoma" panose="020B0604030504040204" pitchFamily="34" charset="0"/>
                <a:cs typeface="Tahoma" panose="020B0604030504040204" pitchFamily="34" charset="0"/>
              </a:rPr>
              <a:t>32 000 : 400 = 80</a:t>
            </a:r>
            <a:endParaRPr lang="id-ID" sz="4400" dirty="0">
              <a:latin typeface="Tahoma" panose="020B0604030504040204" pitchFamily="34" charset="0"/>
              <a:ea typeface="Tahoma" panose="020B0604030504040204" pitchFamily="34" charset="0"/>
              <a:cs typeface="Tahoma" panose="020B0604030504040204" pitchFamily="34" charset="0"/>
            </a:endParaRPr>
          </a:p>
        </p:txBody>
      </p:sp>
      <p:sp>
        <p:nvSpPr>
          <p:cNvPr id="116" name="!!TextBox 78">
            <a:extLst>
              <a:ext uri="{FF2B5EF4-FFF2-40B4-BE49-F238E27FC236}">
                <a16:creationId xmlns="" xmlns:a16="http://schemas.microsoft.com/office/drawing/2014/main" id="{E31EB399-96D0-487F-8D5F-2B0C16D2BB40}"/>
              </a:ext>
            </a:extLst>
          </p:cNvPr>
          <p:cNvSpPr txBox="1"/>
          <p:nvPr/>
        </p:nvSpPr>
        <p:spPr>
          <a:xfrm>
            <a:off x="6297267" y="1287380"/>
            <a:ext cx="4395298" cy="5016758"/>
          </a:xfrm>
          <a:prstGeom prst="rect">
            <a:avLst/>
          </a:prstGeom>
          <a:noFill/>
        </p:spPr>
        <p:txBody>
          <a:bodyPr wrap="square" rtlCol="0">
            <a:spAutoFit/>
          </a:bodyPr>
          <a:lstStyle/>
          <a:p>
            <a:pPr indent="400050"/>
            <a:r>
              <a:rPr lang="en-US" sz="4000">
                <a:latin typeface="Tahoma" panose="020B0604030504040204" pitchFamily="34" charset="0"/>
                <a:ea typeface="Tahoma" panose="020B0604030504040204" pitchFamily="34" charset="0"/>
                <a:cs typeface="Tahoma" panose="020B0604030504040204" pitchFamily="34" charset="0"/>
              </a:rPr>
              <a:t>Khi thực hiện phép chia </a:t>
            </a:r>
          </a:p>
          <a:p>
            <a:pPr indent="400050"/>
            <a:r>
              <a:rPr lang="en-US" sz="4000">
                <a:latin typeface="Tahoma" panose="020B0604030504040204" pitchFamily="34" charset="0"/>
                <a:ea typeface="Tahoma" panose="020B0604030504040204" pitchFamily="34" charset="0"/>
                <a:cs typeface="Tahoma" panose="020B0604030504040204" pitchFamily="34" charset="0"/>
              </a:rPr>
              <a:t>32 000 : 400, </a:t>
            </a:r>
          </a:p>
          <a:p>
            <a:r>
              <a:rPr lang="en-US" sz="4000">
                <a:latin typeface="Tahoma" panose="020B0604030504040204" pitchFamily="34" charset="0"/>
                <a:ea typeface="Tahoma" panose="020B0604030504040204" pitchFamily="34" charset="0"/>
                <a:cs typeface="Tahoma" panose="020B0604030504040204" pitchFamily="34" charset="0"/>
              </a:rPr>
              <a:t>ta có thể </a:t>
            </a:r>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cùng xóa hai chữ số 0 ở tận cùng</a:t>
            </a:r>
            <a:r>
              <a:rPr lang="en-US" sz="4000">
                <a:latin typeface="Tahoma" panose="020B0604030504040204" pitchFamily="34" charset="0"/>
                <a:ea typeface="Tahoma" panose="020B0604030504040204" pitchFamily="34" charset="0"/>
                <a:cs typeface="Tahoma" panose="020B0604030504040204" pitchFamily="34" charset="0"/>
              </a:rPr>
              <a:t> số chia và số bị chia, rồi chia như thường.</a:t>
            </a:r>
            <a:endParaRPr lang="id-ID" sz="40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 xmlns:a16="http://schemas.microsoft.com/office/drawing/2014/main" id="{425BD876-5554-4FAE-9CA1-3C40550A15D0}"/>
              </a:ext>
            </a:extLst>
          </p:cNvPr>
          <p:cNvCxnSpPr>
            <a:cxnSpLocks/>
          </p:cNvCxnSpPr>
          <p:nvPr/>
        </p:nvCxnSpPr>
        <p:spPr>
          <a:xfrm>
            <a:off x="4476057" y="278418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 xmlns:a16="http://schemas.microsoft.com/office/drawing/2014/main" id="{7E791F5D-437B-45E7-B069-14B24F40D33F}"/>
              </a:ext>
            </a:extLst>
          </p:cNvPr>
          <p:cNvCxnSpPr>
            <a:cxnSpLocks/>
          </p:cNvCxnSpPr>
          <p:nvPr/>
        </p:nvCxnSpPr>
        <p:spPr>
          <a:xfrm>
            <a:off x="3145429" y="280323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 xmlns:a16="http://schemas.microsoft.com/office/drawing/2014/main" id="{2A876894-5B10-4601-AB05-C2DCA08C75F5}"/>
              </a:ext>
            </a:extLst>
          </p:cNvPr>
          <p:cNvCxnSpPr>
            <a:cxnSpLocks/>
          </p:cNvCxnSpPr>
          <p:nvPr/>
        </p:nvCxnSpPr>
        <p:spPr>
          <a:xfrm flipH="1">
            <a:off x="4464253" y="2085676"/>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2BED05AD-029E-4313-9585-344B8D7397C7}"/>
              </a:ext>
            </a:extLst>
          </p:cNvPr>
          <p:cNvCxnSpPr/>
          <p:nvPr/>
        </p:nvCxnSpPr>
        <p:spPr>
          <a:xfrm flipH="1">
            <a:off x="3112151" y="2143182"/>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17" name="!!TextBox 78">
            <a:extLst>
              <a:ext uri="{FF2B5EF4-FFF2-40B4-BE49-F238E27FC236}">
                <a16:creationId xmlns="" xmlns:a16="http://schemas.microsoft.com/office/drawing/2014/main" id="{5B797419-194C-4A76-BEF7-4B0E2684AD51}"/>
              </a:ext>
            </a:extLst>
          </p:cNvPr>
          <p:cNvSpPr txBox="1"/>
          <p:nvPr/>
        </p:nvSpPr>
        <p:spPr>
          <a:xfrm>
            <a:off x="2639107" y="2989371"/>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78">
            <a:extLst>
              <a:ext uri="{FF2B5EF4-FFF2-40B4-BE49-F238E27FC236}">
                <a16:creationId xmlns="" xmlns:a16="http://schemas.microsoft.com/office/drawing/2014/main" id="{02D518E7-BB96-436E-9FED-4ED7B431AF0E}"/>
              </a:ext>
            </a:extLst>
          </p:cNvPr>
          <p:cNvSpPr txBox="1"/>
          <p:nvPr/>
        </p:nvSpPr>
        <p:spPr>
          <a:xfrm>
            <a:off x="4504616" y="3029376"/>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78">
            <a:extLst>
              <a:ext uri="{FF2B5EF4-FFF2-40B4-BE49-F238E27FC236}">
                <a16:creationId xmlns="" xmlns:a16="http://schemas.microsoft.com/office/drawing/2014/main" id="{BC2E3249-1CC9-4830-B122-191D99433166}"/>
              </a:ext>
            </a:extLst>
          </p:cNvPr>
          <p:cNvSpPr txBox="1"/>
          <p:nvPr/>
        </p:nvSpPr>
        <p:spPr>
          <a:xfrm>
            <a:off x="2657891" y="3730918"/>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20" name="Straight Connector 119">
            <a:extLst>
              <a:ext uri="{FF2B5EF4-FFF2-40B4-BE49-F238E27FC236}">
                <a16:creationId xmlns="" xmlns:a16="http://schemas.microsoft.com/office/drawing/2014/main" id="{2DA25066-35D5-4569-8CF3-6CF9E6F65231}"/>
              </a:ext>
            </a:extLst>
          </p:cNvPr>
          <p:cNvCxnSpPr/>
          <p:nvPr/>
        </p:nvCxnSpPr>
        <p:spPr>
          <a:xfrm>
            <a:off x="7141132" y="2874512"/>
            <a:ext cx="312478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B79D5506-4B01-47C7-9FCF-FFC34B8CB8AD}"/>
              </a:ext>
            </a:extLst>
          </p:cNvPr>
          <p:cNvCxnSpPr>
            <a:cxnSpLocks/>
          </p:cNvCxnSpPr>
          <p:nvPr/>
        </p:nvCxnSpPr>
        <p:spPr>
          <a:xfrm>
            <a:off x="6446718" y="3527103"/>
            <a:ext cx="3401988"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42EF3E71-3AAE-4B41-9A16-4EEE92A07EC4}"/>
              </a:ext>
            </a:extLst>
          </p:cNvPr>
          <p:cNvCxnSpPr>
            <a:cxnSpLocks/>
          </p:cNvCxnSpPr>
          <p:nvPr/>
        </p:nvCxnSpPr>
        <p:spPr>
          <a:xfrm>
            <a:off x="6471213" y="4105728"/>
            <a:ext cx="1076215"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10134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left)">
                                      <p:cBhvr>
                                        <p:cTn id="25" dur="500"/>
                                        <p:tgtEl>
                                          <p:spTgt spid="10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left)">
                                      <p:cBhvr>
                                        <p:cTn id="29" dur="500"/>
                                        <p:tgtEl>
                                          <p:spTgt spid="12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wipe(left)">
                                      <p:cBhvr>
                                        <p:cTn id="33" dur="500"/>
                                        <p:tgtEl>
                                          <p:spTgt spid="121"/>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wipe(left)">
                                      <p:cBhvr>
                                        <p:cTn id="37" dur="500"/>
                                        <p:tgtEl>
                                          <p:spTgt spid="12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1000"/>
                                        <p:tgtEl>
                                          <p:spTgt spid="104"/>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fade">
                                      <p:cBhvr>
                                        <p:cTn id="49" dur="1000"/>
                                        <p:tgtEl>
                                          <p:spTgt spid="103"/>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1000"/>
                                        <p:tgtEl>
                                          <p:spTgt spid="105"/>
                                        </p:tgtEl>
                                      </p:cBhvr>
                                    </p:animEffect>
                                  </p:childTnLst>
                                </p:cTn>
                              </p:par>
                            </p:childTnLst>
                          </p:cTn>
                        </p:par>
                        <p:par>
                          <p:cTn id="54" fill="hold">
                            <p:stCondLst>
                              <p:cond delay="6000"/>
                            </p:stCondLst>
                            <p:childTnLst>
                              <p:par>
                                <p:cTn id="55" presetID="22" presetClass="entr" presetSubtype="4" repeatCount="5000"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down)">
                                      <p:cBhvr>
                                        <p:cTn id="57" dur="500"/>
                                        <p:tgtEl>
                                          <p:spTgt spid="103"/>
                                        </p:tgtEl>
                                      </p:cBhvr>
                                    </p:animEffect>
                                  </p:childTnLst>
                                </p:cTn>
                              </p:par>
                              <p:par>
                                <p:cTn id="58" presetID="22" presetClass="entr" presetSubtype="4" repeatCount="5000"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down)">
                                      <p:cBhvr>
                                        <p:cTn id="60" dur="500"/>
                                        <p:tgtEl>
                                          <p:spTgt spid="106"/>
                                        </p:tgtEl>
                                      </p:cBhvr>
                                    </p:animEffect>
                                  </p:childTnLst>
                                </p:cTn>
                              </p:par>
                              <p:par>
                                <p:cTn id="61" presetID="22" presetClass="entr" presetSubtype="4" repeatCount="5000"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wipe(down)">
                                      <p:cBhvr>
                                        <p:cTn id="63" dur="500"/>
                                        <p:tgtEl>
                                          <p:spTgt spid="104"/>
                                        </p:tgtEl>
                                      </p:cBhvr>
                                    </p:animEffect>
                                  </p:childTnLst>
                                </p:cTn>
                              </p:par>
                              <p:par>
                                <p:cTn id="64" presetID="22" presetClass="entr" presetSubtype="4" repeatCount="5000" fill="hold" nodeType="withEffect">
                                  <p:stCondLst>
                                    <p:cond delay="0"/>
                                  </p:stCondLst>
                                  <p:childTnLst>
                                    <p:set>
                                      <p:cBhvr>
                                        <p:cTn id="65" dur="1" fill="hold">
                                          <p:stCondLst>
                                            <p:cond delay="0"/>
                                          </p:stCondLst>
                                        </p:cTn>
                                        <p:tgtEl>
                                          <p:spTgt spid="105"/>
                                        </p:tgtEl>
                                        <p:attrNameLst>
                                          <p:attrName>style.visibility</p:attrName>
                                        </p:attrNameLst>
                                      </p:cBhvr>
                                      <p:to>
                                        <p:strVal val="visible"/>
                                      </p:to>
                                    </p:set>
                                    <p:animEffect transition="in" filter="wipe(down)">
                                      <p:cBhvr>
                                        <p:cTn id="66" dur="500"/>
                                        <p:tgtEl>
                                          <p:spTgt spid="105"/>
                                        </p:tgtEl>
                                      </p:cBhvr>
                                    </p:animEffect>
                                  </p:childTnLst>
                                </p:cTn>
                              </p:par>
                            </p:childTnLst>
                          </p:cTn>
                        </p:par>
                        <p:par>
                          <p:cTn id="67" fill="hold">
                            <p:stCondLst>
                              <p:cond delay="8500"/>
                            </p:stCondLst>
                            <p:childTnLst>
                              <p:par>
                                <p:cTn id="68" presetID="10" presetClass="exit" presetSubtype="0" fill="hold" nodeType="afterEffect">
                                  <p:stCondLst>
                                    <p:cond delay="0"/>
                                  </p:stCondLst>
                                  <p:childTnLst>
                                    <p:animEffect transition="out" filter="fade">
                                      <p:cBhvr>
                                        <p:cTn id="69" dur="500"/>
                                        <p:tgtEl>
                                          <p:spTgt spid="103"/>
                                        </p:tgtEl>
                                      </p:cBhvr>
                                    </p:animEffect>
                                    <p:set>
                                      <p:cBhvr>
                                        <p:cTn id="70" dur="1" fill="hold">
                                          <p:stCondLst>
                                            <p:cond delay="499"/>
                                          </p:stCondLst>
                                        </p:cTn>
                                        <p:tgtEl>
                                          <p:spTgt spid="10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06"/>
                                        </p:tgtEl>
                                      </p:cBhvr>
                                    </p:animEffect>
                                    <p:set>
                                      <p:cBhvr>
                                        <p:cTn id="73" dur="1" fill="hold">
                                          <p:stCondLst>
                                            <p:cond delay="499"/>
                                          </p:stCondLst>
                                        </p:cTn>
                                        <p:tgtEl>
                                          <p:spTgt spid="10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05"/>
                                        </p:tgtEl>
                                      </p:cBhvr>
                                    </p:animEffect>
                                    <p:set>
                                      <p:cBhvr>
                                        <p:cTn id="76" dur="1" fill="hold">
                                          <p:stCondLst>
                                            <p:cond delay="499"/>
                                          </p:stCondLst>
                                        </p:cTn>
                                        <p:tgtEl>
                                          <p:spTgt spid="10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04"/>
                                        </p:tgtEl>
                                      </p:cBhvr>
                                    </p:animEffect>
                                    <p:set>
                                      <p:cBhvr>
                                        <p:cTn id="79" dur="1" fill="hold">
                                          <p:stCondLst>
                                            <p:cond delay="499"/>
                                          </p:stCondLst>
                                        </p:cTn>
                                        <p:tgtEl>
                                          <p:spTgt spid="104"/>
                                        </p:tgtEl>
                                        <p:attrNameLst>
                                          <p:attrName>style.visibility</p:attrName>
                                        </p:attrNameLst>
                                      </p:cBhvr>
                                      <p:to>
                                        <p:strVal val="hidden"/>
                                      </p:to>
                                    </p:se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500"/>
                                        <p:tgtEl>
                                          <p:spTgt spid="65"/>
                                        </p:tgtEl>
                                      </p:cBhvr>
                                    </p:animEffect>
                                  </p:childTnLst>
                                </p:cTn>
                              </p:par>
                            </p:childTnLst>
                          </p:cTn>
                        </p:par>
                        <p:par>
                          <p:cTn id="84" fill="hold">
                            <p:stCondLst>
                              <p:cond delay="9500"/>
                            </p:stCondLst>
                            <p:childTnLst>
                              <p:par>
                                <p:cTn id="85" presetID="22" presetClass="entr" presetSubtype="1" fill="hold" nodeType="after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up)">
                                      <p:cBhvr>
                                        <p:cTn id="87" dur="500"/>
                                        <p:tgtEl>
                                          <p:spTgt spid="111"/>
                                        </p:tgtEl>
                                      </p:cBhvr>
                                    </p:animEffect>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wipe(up)">
                                      <p:cBhvr>
                                        <p:cTn id="91" dur="500"/>
                                        <p:tgtEl>
                                          <p:spTgt spid="107"/>
                                        </p:tgtEl>
                                      </p:cBhvr>
                                    </p:animEffect>
                                  </p:childTnLst>
                                </p:cTn>
                              </p:par>
                            </p:childTnLst>
                          </p:cTn>
                        </p:par>
                        <p:par>
                          <p:cTn id="92" fill="hold">
                            <p:stCondLst>
                              <p:cond delay="10500"/>
                            </p:stCondLst>
                            <p:childTnLst>
                              <p:par>
                                <p:cTn id="93" presetID="22" presetClass="entr" presetSubtype="1"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up)">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wipe(left)">
                                      <p:cBhvr>
                                        <p:cTn id="100" dur="500"/>
                                        <p:tgtEl>
                                          <p:spTgt spid="113"/>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wipe(left)">
                                      <p:cBhvr>
                                        <p:cTn id="104" dur="500"/>
                                        <p:tgtEl>
                                          <p:spTgt spid="110"/>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wipe(left)">
                                      <p:cBhvr>
                                        <p:cTn id="108" dur="500"/>
                                        <p:tgtEl>
                                          <p:spTgt spid="108"/>
                                        </p:tgtEl>
                                      </p:cBhvr>
                                    </p:animEffect>
                                  </p:childTnLst>
                                </p:cTn>
                              </p:par>
                            </p:childTnLst>
                          </p:cTn>
                        </p:par>
                        <p:par>
                          <p:cTn id="109" fill="hold">
                            <p:stCondLst>
                              <p:cond delay="1500"/>
                            </p:stCondLst>
                            <p:childTnLst>
                              <p:par>
                                <p:cTn id="110" presetID="22" presetClass="entr" presetSubtype="8"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wipe(left)">
                                      <p:cBhvr>
                                        <p:cTn id="112" dur="500"/>
                                        <p:tgtEl>
                                          <p:spTgt spid="117"/>
                                        </p:tgtEl>
                                      </p:cBhvr>
                                    </p:animEffect>
                                  </p:childTnLst>
                                </p:cTn>
                              </p:par>
                            </p:childTnLst>
                          </p:cTn>
                        </p:par>
                        <p:par>
                          <p:cTn id="113" fill="hold">
                            <p:stCondLst>
                              <p:cond delay="2000"/>
                            </p:stCondLst>
                            <p:childTnLst>
                              <p:par>
                                <p:cTn id="114" presetID="22" presetClass="entr" presetSubtype="8" fill="hold" grpId="0" nodeType="after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wipe(left)">
                                      <p:cBhvr>
                                        <p:cTn id="116" dur="500"/>
                                        <p:tgtEl>
                                          <p:spTgt spid="118"/>
                                        </p:tgtEl>
                                      </p:cBhvr>
                                    </p:animEffect>
                                  </p:childTnLst>
                                </p:cTn>
                              </p:par>
                            </p:childTnLst>
                          </p:cTn>
                        </p:par>
                        <p:par>
                          <p:cTn id="117" fill="hold">
                            <p:stCondLst>
                              <p:cond delay="2500"/>
                            </p:stCondLst>
                            <p:childTnLst>
                              <p:par>
                                <p:cTn id="118" presetID="22" presetClass="entr" presetSubtype="8" fill="hold" grpId="0" nodeType="after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wipe(left)">
                                      <p:cBhvr>
                                        <p:cTn id="120" dur="500"/>
                                        <p:tgtEl>
                                          <p:spTgt spid="119"/>
                                        </p:tgtEl>
                                      </p:cBhvr>
                                    </p:animEffect>
                                  </p:childTnLst>
                                </p:cTn>
                              </p:par>
                            </p:childTnLst>
                          </p:cTn>
                        </p:par>
                        <p:par>
                          <p:cTn id="121" fill="hold">
                            <p:stCondLst>
                              <p:cond delay="3000"/>
                            </p:stCondLst>
                            <p:childTnLst>
                              <p:par>
                                <p:cTn id="122" presetID="1" presetClass="entr" presetSubtype="0" fill="hold" grpId="0" nodeType="afterEffect">
                                  <p:stCondLst>
                                    <p:cond delay="0"/>
                                  </p:stCondLst>
                                  <p:childTnLst>
                                    <p:set>
                                      <p:cBhvr>
                                        <p:cTn id="123" dur="1" fill="hold">
                                          <p:stCondLst>
                                            <p:cond delay="0"/>
                                          </p:stCondLst>
                                        </p:cTn>
                                        <p:tgtEl>
                                          <p:spTgt spid="11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90"/>
                                        </p:tgtEl>
                                      </p:cBhvr>
                                    </p:animEffect>
                                    <p:set>
                                      <p:cBhvr>
                                        <p:cTn id="128" dur="1" fill="hold">
                                          <p:stCondLst>
                                            <p:cond delay="499"/>
                                          </p:stCondLst>
                                        </p:cTn>
                                        <p:tgtEl>
                                          <p:spTgt spid="90"/>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2"/>
                                        </p:tgtEl>
                                      </p:cBhvr>
                                    </p:animEffect>
                                    <p:set>
                                      <p:cBhvr>
                                        <p:cTn id="131" dur="1" fill="hold">
                                          <p:stCondLst>
                                            <p:cond delay="499"/>
                                          </p:stCondLst>
                                        </p:cTn>
                                        <p:tgtEl>
                                          <p:spTgt spid="10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3"/>
                                        </p:tgtEl>
                                      </p:cBhvr>
                                    </p:animEffect>
                                    <p:set>
                                      <p:cBhvr>
                                        <p:cTn id="134" dur="1" fill="hold">
                                          <p:stCondLst>
                                            <p:cond delay="499"/>
                                          </p:stCondLst>
                                        </p:cTn>
                                        <p:tgtEl>
                                          <p:spTgt spid="11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21"/>
                                        </p:tgtEl>
                                      </p:cBhvr>
                                    </p:animEffect>
                                    <p:set>
                                      <p:cBhvr>
                                        <p:cTn id="137" dur="1" fill="hold">
                                          <p:stCondLst>
                                            <p:cond delay="499"/>
                                          </p:stCondLst>
                                        </p:cTn>
                                        <p:tgtEl>
                                          <p:spTgt spid="12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20"/>
                                        </p:tgtEl>
                                      </p:cBhvr>
                                    </p:animEffect>
                                    <p:set>
                                      <p:cBhvr>
                                        <p:cTn id="140" dur="1" fill="hold">
                                          <p:stCondLst>
                                            <p:cond delay="499"/>
                                          </p:stCondLst>
                                        </p:cTn>
                                        <p:tgtEl>
                                          <p:spTgt spid="120"/>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22"/>
                                        </p:tgtEl>
                                      </p:cBhvr>
                                    </p:animEffect>
                                    <p:set>
                                      <p:cBhvr>
                                        <p:cTn id="143" dur="1" fill="hold">
                                          <p:stCondLst>
                                            <p:cond delay="499"/>
                                          </p:stCondLst>
                                        </p:cTn>
                                        <p:tgtEl>
                                          <p:spTgt spid="122"/>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116"/>
                                        </p:tgtEl>
                                        <p:attrNameLst>
                                          <p:attrName>style.visibility</p:attrName>
                                        </p:attrNameLst>
                                      </p:cBhvr>
                                      <p:to>
                                        <p:strVal val="visible"/>
                                      </p:to>
                                    </p:set>
                                    <p:animEffect transition="in" filter="fade">
                                      <p:cBhvr>
                                        <p:cTn id="14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9" grpId="0"/>
      <p:bldP spid="90" grpId="0"/>
      <p:bldP spid="90" grpId="1"/>
      <p:bldP spid="102" grpId="0"/>
      <p:bldP spid="102" grpId="1"/>
      <p:bldP spid="108" grpId="0"/>
      <p:bldP spid="110" grpId="0"/>
      <p:bldP spid="113" grpId="0"/>
      <p:bldP spid="113" grpId="1"/>
      <p:bldP spid="114" grpId="0"/>
      <p:bldP spid="116" grpId="0"/>
      <p:bldP spid="117" grpId="0"/>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 xmlns:a16="http://schemas.microsoft.com/office/drawing/2014/main" id="{867A1805-FB7E-46AE-BFCA-912FB703EDB4}"/>
              </a:ext>
            </a:extLst>
          </p:cNvPr>
          <p:cNvSpPr/>
          <p:nvPr/>
        </p:nvSpPr>
        <p:spPr>
          <a:xfrm>
            <a:off x="1884698" y="446854"/>
            <a:ext cx="8741774" cy="2728055"/>
          </a:xfrm>
          <a:prstGeom prst="roundRect">
            <a:avLst/>
          </a:prstGeom>
          <a:solidFill>
            <a:srgbClr val="C7DDF1"/>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6" name="!!TextBox 78">
            <a:extLst>
              <a:ext uri="{FF2B5EF4-FFF2-40B4-BE49-F238E27FC236}">
                <a16:creationId xmlns="" xmlns:a16="http://schemas.microsoft.com/office/drawing/2014/main" id="{E31EB399-96D0-487F-8D5F-2B0C16D2BB40}"/>
              </a:ext>
            </a:extLst>
          </p:cNvPr>
          <p:cNvSpPr txBox="1"/>
          <p:nvPr/>
        </p:nvSpPr>
        <p:spPr>
          <a:xfrm>
            <a:off x="2134902" y="1106513"/>
            <a:ext cx="8768595" cy="1938992"/>
          </a:xfrm>
          <a:prstGeom prst="rect">
            <a:avLst/>
          </a:prstGeom>
          <a:noFill/>
        </p:spPr>
        <p:txBody>
          <a:bodyPr wrap="square" rtlCol="0">
            <a:spAutoFit/>
          </a:bodyPr>
          <a:lstStyle/>
          <a:p>
            <a:pPr indent="400050"/>
            <a:r>
              <a:rPr lang="vi-VN" sz="4000"/>
              <a:t>Khi thực hiện phép chia hai số có tận cùng là các chữ số 0</a:t>
            </a:r>
            <a:r>
              <a:rPr lang="en-US" sz="4000"/>
              <a:t>, </a:t>
            </a:r>
            <a:r>
              <a:rPr lang="en-US" sz="4000">
                <a:latin typeface="Arial (Body)"/>
              </a:rPr>
              <a:t>ta làm như thế nào?</a:t>
            </a:r>
            <a:endParaRPr lang="id-ID" sz="4000" dirty="0">
              <a:latin typeface="Arial (Body)"/>
            </a:endParaRPr>
          </a:p>
        </p:txBody>
      </p:sp>
      <p:pic>
        <p:nvPicPr>
          <p:cNvPr id="57" name="Picture 56">
            <a:extLst>
              <a:ext uri="{FF2B5EF4-FFF2-40B4-BE49-F238E27FC236}">
                <a16:creationId xmlns="" xmlns:a16="http://schemas.microsoft.com/office/drawing/2014/main" id="{7A79BDBC-E4E4-4D6F-B38D-BE9A7374395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940" y="-227306"/>
            <a:ext cx="2189604" cy="2189604"/>
          </a:xfrm>
          <a:prstGeom prst="rect">
            <a:avLst/>
          </a:prstGeom>
        </p:spPr>
      </p:pic>
      <p:pic>
        <p:nvPicPr>
          <p:cNvPr id="66" name="!!Picture 65">
            <a:extLst>
              <a:ext uri="{FF2B5EF4-FFF2-40B4-BE49-F238E27FC236}">
                <a16:creationId xmlns="" xmlns:a16="http://schemas.microsoft.com/office/drawing/2014/main" id="{7E6BEAD6-674A-4429-AB2C-B299C8C38C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6375" y="3059535"/>
            <a:ext cx="3833793" cy="3833793"/>
          </a:xfrm>
          <a:prstGeom prst="rect">
            <a:avLst/>
          </a:prstGeom>
        </p:spPr>
      </p:pic>
      <p:pic>
        <p:nvPicPr>
          <p:cNvPr id="68" name="Picture 67">
            <a:extLst>
              <a:ext uri="{FF2B5EF4-FFF2-40B4-BE49-F238E27FC236}">
                <a16:creationId xmlns="" xmlns:a16="http://schemas.microsoft.com/office/drawing/2014/main" id="{BA8A1A28-1610-4E08-B6FA-1E6F0E75FD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82844" y="3470390"/>
            <a:ext cx="944528" cy="944528"/>
          </a:xfrm>
          <a:prstGeom prst="rect">
            <a:avLst/>
          </a:prstGeom>
        </p:spPr>
      </p:pic>
    </p:spTree>
    <p:extLst>
      <p:ext uri="{BB962C8B-B14F-4D97-AF65-F5344CB8AC3E}">
        <p14:creationId xmlns:p14="http://schemas.microsoft.com/office/powerpoint/2010/main" val="340599900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 xmlns:a16="http://schemas.microsoft.com/office/drawing/2014/main" id="{867A1805-FB7E-46AE-BFCA-912FB703EDB4}"/>
              </a:ext>
            </a:extLst>
          </p:cNvPr>
          <p:cNvSpPr/>
          <p:nvPr/>
        </p:nvSpPr>
        <p:spPr>
          <a:xfrm>
            <a:off x="1884698" y="446853"/>
            <a:ext cx="8741774" cy="5997488"/>
          </a:xfrm>
          <a:prstGeom prst="roundRect">
            <a:avLst>
              <a:gd name="adj" fmla="val 10314"/>
            </a:avLst>
          </a:prstGeom>
          <a:solidFill>
            <a:srgbClr val="C7DDF1"/>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6" name="!!TextBox 78">
            <a:extLst>
              <a:ext uri="{FF2B5EF4-FFF2-40B4-BE49-F238E27FC236}">
                <a16:creationId xmlns="" xmlns:a16="http://schemas.microsoft.com/office/drawing/2014/main" id="{E31EB399-96D0-487F-8D5F-2B0C16D2BB40}"/>
              </a:ext>
            </a:extLst>
          </p:cNvPr>
          <p:cNvSpPr txBox="1"/>
          <p:nvPr/>
        </p:nvSpPr>
        <p:spPr>
          <a:xfrm>
            <a:off x="2135534" y="1127036"/>
            <a:ext cx="8401838" cy="3170099"/>
          </a:xfrm>
          <a:prstGeom prst="rect">
            <a:avLst/>
          </a:prstGeom>
          <a:noFill/>
        </p:spPr>
        <p:txBody>
          <a:bodyPr wrap="square" rtlCol="0">
            <a:spAutoFit/>
          </a:bodyPr>
          <a:lstStyle/>
          <a:p>
            <a:pPr indent="400050" algn="just"/>
            <a:r>
              <a:rPr lang="vi-VN" sz="4000">
                <a:solidFill>
                  <a:srgbClr val="C00000"/>
                </a:solidFill>
                <a:latin typeface="Tahoma" panose="020B0604030504040204" pitchFamily="34" charset="0"/>
                <a:ea typeface="Tahoma" panose="020B0604030504040204" pitchFamily="34" charset="0"/>
                <a:cs typeface="Tahoma" panose="020B0604030504040204" pitchFamily="34" charset="0"/>
              </a:rPr>
              <a:t>Khi thực hiện phép chia hai số có tận cùng là các chữ số 0, ta có thể cùng xóa một, hai, ba, ... chữ số 0 ở tận cùng của số chia và số bị chia, rồi chia như thường.</a:t>
            </a:r>
          </a:p>
        </p:txBody>
      </p:sp>
      <p:pic>
        <p:nvPicPr>
          <p:cNvPr id="57" name="Picture 56">
            <a:extLst>
              <a:ext uri="{FF2B5EF4-FFF2-40B4-BE49-F238E27FC236}">
                <a16:creationId xmlns="" xmlns:a16="http://schemas.microsoft.com/office/drawing/2014/main" id="{7A79BDBC-E4E4-4D6F-B38D-BE9A7374395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940" y="-227306"/>
            <a:ext cx="2189604" cy="2189604"/>
          </a:xfrm>
          <a:prstGeom prst="rect">
            <a:avLst/>
          </a:prstGeom>
        </p:spPr>
      </p:pic>
      <p:cxnSp>
        <p:nvCxnSpPr>
          <p:cNvPr id="79" name="Straight Connector 78">
            <a:extLst>
              <a:ext uri="{FF2B5EF4-FFF2-40B4-BE49-F238E27FC236}">
                <a16:creationId xmlns="" xmlns:a16="http://schemas.microsoft.com/office/drawing/2014/main" id="{DC16C691-4C2F-4DE7-8831-9E87A947A3C7}"/>
              </a:ext>
            </a:extLst>
          </p:cNvPr>
          <p:cNvCxnSpPr>
            <a:cxnSpLocks/>
          </p:cNvCxnSpPr>
          <p:nvPr/>
        </p:nvCxnSpPr>
        <p:spPr>
          <a:xfrm>
            <a:off x="2167779" y="2990850"/>
            <a:ext cx="213752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700C5AD9-6E50-4E0B-A526-63C2BC8C6435}"/>
              </a:ext>
            </a:extLst>
          </p:cNvPr>
          <p:cNvCxnSpPr>
            <a:cxnSpLocks/>
          </p:cNvCxnSpPr>
          <p:nvPr/>
        </p:nvCxnSpPr>
        <p:spPr>
          <a:xfrm>
            <a:off x="7982856" y="2990850"/>
            <a:ext cx="241211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3A02A1E1-15EF-4D42-BE36-2CE6D35F05C3}"/>
              </a:ext>
            </a:extLst>
          </p:cNvPr>
          <p:cNvCxnSpPr>
            <a:cxnSpLocks/>
          </p:cNvCxnSpPr>
          <p:nvPr/>
        </p:nvCxnSpPr>
        <p:spPr>
          <a:xfrm>
            <a:off x="2270721" y="3591378"/>
            <a:ext cx="20345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09F9127C-BBA0-4779-86F4-7593849BDFD4}"/>
              </a:ext>
            </a:extLst>
          </p:cNvPr>
          <p:cNvCxnSpPr>
            <a:cxnSpLocks/>
          </p:cNvCxnSpPr>
          <p:nvPr/>
        </p:nvCxnSpPr>
        <p:spPr>
          <a:xfrm>
            <a:off x="5500608" y="3582306"/>
            <a:ext cx="162409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 xmlns:a16="http://schemas.microsoft.com/office/drawing/2014/main" id="{4CB3709D-800D-4212-BC81-E98264D46D5E}"/>
              </a:ext>
            </a:extLst>
          </p:cNvPr>
          <p:cNvCxnSpPr>
            <a:cxnSpLocks/>
          </p:cNvCxnSpPr>
          <p:nvPr/>
        </p:nvCxnSpPr>
        <p:spPr>
          <a:xfrm>
            <a:off x="8068633" y="3582306"/>
            <a:ext cx="206233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1" name="!!TextBox 78">
            <a:extLst>
              <a:ext uri="{FF2B5EF4-FFF2-40B4-BE49-F238E27FC236}">
                <a16:creationId xmlns="" xmlns:a16="http://schemas.microsoft.com/office/drawing/2014/main" id="{82E58559-C4C8-4980-AADB-8D32EB7D1662}"/>
              </a:ext>
            </a:extLst>
          </p:cNvPr>
          <p:cNvSpPr txBox="1"/>
          <p:nvPr/>
        </p:nvSpPr>
        <p:spPr>
          <a:xfrm>
            <a:off x="2165057" y="4422454"/>
            <a:ext cx="8401838" cy="1754326"/>
          </a:xfrm>
          <a:prstGeom prst="rect">
            <a:avLst/>
          </a:prstGeom>
          <a:noFill/>
        </p:spPr>
        <p:txBody>
          <a:bodyPr wrap="square" rtlCol="0">
            <a:spAutoFit/>
          </a:bodyPr>
          <a:lstStyle/>
          <a:p>
            <a:pPr indent="800100" algn="just"/>
            <a:r>
              <a:rPr lang="en-US" sz="3600">
                <a:latin typeface="Tahoma" panose="020B0604030504040204" pitchFamily="34" charset="0"/>
                <a:ea typeface="Tahoma" panose="020B0604030504040204" pitchFamily="34" charset="0"/>
                <a:cs typeface="Tahoma" panose="020B0604030504040204" pitchFamily="34" charset="0"/>
              </a:rPr>
              <a:t>Xóa bao nhiêu chữ số 0 ở tận cùng của số chia thì phải xóa bấy nhiêu chữ số 0 ở tận cùng của số bị chia.</a:t>
            </a:r>
            <a:endParaRPr lang="vi-VN" sz="3600">
              <a:latin typeface="Tahoma" panose="020B0604030504040204" pitchFamily="34" charset="0"/>
              <a:ea typeface="Tahoma" panose="020B0604030504040204" pitchFamily="34" charset="0"/>
              <a:cs typeface="Tahoma" panose="020B0604030504040204" pitchFamily="34" charset="0"/>
            </a:endParaRPr>
          </a:p>
        </p:txBody>
      </p:sp>
      <p:sp>
        <p:nvSpPr>
          <p:cNvPr id="67" name="Graphic 65" descr="Warning">
            <a:extLst>
              <a:ext uri="{FF2B5EF4-FFF2-40B4-BE49-F238E27FC236}">
                <a16:creationId xmlns="" xmlns:a16="http://schemas.microsoft.com/office/drawing/2014/main" id="{A8287320-7B0F-47CD-9679-9DAB8A0624B0}"/>
              </a:ext>
            </a:extLst>
          </p:cNvPr>
          <p:cNvSpPr/>
          <p:nvPr/>
        </p:nvSpPr>
        <p:spPr>
          <a:xfrm>
            <a:off x="2279408" y="4434944"/>
            <a:ext cx="658170" cy="571655"/>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rgbClr val="FFFF00"/>
          </a:solidFill>
          <a:ln w="9525"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455371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500"/>
                                        <p:tgtEl>
                                          <p:spTgt spid="8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repeatCount="indefinite"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extLst>
              <p:ext uri="{D42A27DB-BD31-4B8C-83A1-F6EECF244321}">
                <p14:modId xmlns:p14="http://schemas.microsoft.com/office/powerpoint/2010/main" val="1518131759"/>
              </p:ext>
            </p:extLst>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652" y="26367"/>
            <a:ext cx="3336297" cy="3336297"/>
          </a:xfrm>
          <a:prstGeom prst="rect">
            <a:avLst/>
          </a:prstGeom>
        </p:spPr>
      </p:pic>
      <p:sp>
        <p:nvSpPr>
          <p:cNvPr id="71" name="!!TextBox 63">
            <a:extLst>
              <a:ext uri="{FF2B5EF4-FFF2-40B4-BE49-F238E27FC236}">
                <a16:creationId xmlns="" xmlns:a16="http://schemas.microsoft.com/office/drawing/2014/main" id="{BBB592A3-8BE0-4DC1-8BCF-224D86C89BB0}"/>
              </a:ext>
            </a:extLst>
          </p:cNvPr>
          <p:cNvSpPr txBox="1"/>
          <p:nvPr/>
        </p:nvSpPr>
        <p:spPr>
          <a:xfrm>
            <a:off x="1939189" y="2484099"/>
            <a:ext cx="7230826"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Luyện tập</a:t>
            </a:r>
            <a:endParaRPr lang="id-ID" sz="11500" b="1" dirty="0">
              <a:solidFill>
                <a:srgbClr val="253232"/>
              </a:solidFill>
              <a:latin typeface="UVN Bay Buom" panose="00000400000000000000" pitchFamily="2" charset="0"/>
            </a:endParaRPr>
          </a:p>
        </p:txBody>
      </p:sp>
      <p:pic>
        <p:nvPicPr>
          <p:cNvPr id="56" name="Picture 55">
            <a:extLst>
              <a:ext uri="{FF2B5EF4-FFF2-40B4-BE49-F238E27FC236}">
                <a16:creationId xmlns="" xmlns:a16="http://schemas.microsoft.com/office/drawing/2014/main" id="{3FA3DE86-A958-4C71-BD8F-89EFFA4187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25347" y="2957513"/>
            <a:ext cx="2263644" cy="3926887"/>
          </a:xfrm>
          <a:prstGeom prst="rect">
            <a:avLst/>
          </a:prstGeom>
          <a:effectLst>
            <a:outerShdw blurRad="76200" dir="18900000" sy="23000" kx="-1200000" algn="bl" rotWithShape="0">
              <a:prstClr val="black">
                <a:alpha val="20000"/>
              </a:prstClr>
            </a:outerShdw>
          </a:effectLst>
        </p:spPr>
      </p:pic>
      <p:sp>
        <p:nvSpPr>
          <p:cNvPr id="3" name="Rectangle 2">
            <a:extLst>
              <a:ext uri="{FF2B5EF4-FFF2-40B4-BE49-F238E27FC236}">
                <a16:creationId xmlns="" xmlns:a16="http://schemas.microsoft.com/office/drawing/2014/main" id="{973C4905-299C-4FCD-B4F4-CF3C06C80F0E}"/>
              </a:ext>
            </a:extLst>
          </p:cNvPr>
          <p:cNvSpPr/>
          <p:nvPr/>
        </p:nvSpPr>
        <p:spPr>
          <a:xfrm>
            <a:off x="10972800" y="-8477250"/>
            <a:ext cx="12192000" cy="6858000"/>
          </a:xfrm>
          <a:prstGeom prst="rect">
            <a:avLst/>
          </a:prstGeom>
          <a:solidFill>
            <a:srgbClr val="CDC9B3"/>
          </a:solidFill>
          <a:ln>
            <a:solidFill>
              <a:srgbClr val="CD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 xmlns:a16="http://schemas.microsoft.com/office/drawing/2014/main" id="{D587BA12-38F1-484C-9523-964984732AEA}"/>
              </a:ext>
            </a:extLst>
          </p:cNvPr>
          <p:cNvSpPr txBox="1"/>
          <p:nvPr/>
        </p:nvSpPr>
        <p:spPr>
          <a:xfrm>
            <a:off x="22390100" y="-1992261"/>
            <a:ext cx="775110" cy="369332"/>
          </a:xfrm>
          <a:prstGeom prst="rect">
            <a:avLst/>
          </a:prstGeom>
          <a:noFill/>
        </p:spPr>
        <p:txBody>
          <a:bodyPr wrap="square" rtlCol="0">
            <a:spAutoFit/>
          </a:bodyPr>
          <a:lstStyle/>
          <a:p>
            <a:r>
              <a:rPr lang="en-US" dirty="0">
                <a:solidFill>
                  <a:schemeClr val="accent2">
                    <a:lumMod val="50000"/>
                  </a:schemeClr>
                </a:solidFill>
                <a:latin typeface="#9Slide05 Santa Rita" panose="02000000000000000000" pitchFamily="2" charset="0"/>
              </a:rPr>
              <a:t>KTUTS</a:t>
            </a:r>
          </a:p>
        </p:txBody>
      </p:sp>
    </p:spTree>
    <p:extLst>
      <p:ext uri="{BB962C8B-B14F-4D97-AF65-F5344CB8AC3E}">
        <p14:creationId xmlns:p14="http://schemas.microsoft.com/office/powerpoint/2010/main" val="60849939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83828" y="1018"/>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extLst>
              <p:ext uri="{D42A27DB-BD31-4B8C-83A1-F6EECF244321}">
                <p14:modId xmlns:p14="http://schemas.microsoft.com/office/powerpoint/2010/main" val="1413287080"/>
              </p:ext>
            </p:extLst>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71" name="!!TextBox 63">
            <a:extLst>
              <a:ext uri="{FF2B5EF4-FFF2-40B4-BE49-F238E27FC236}">
                <a16:creationId xmlns="" xmlns:a16="http://schemas.microsoft.com/office/drawing/2014/main" id="{BBB592A3-8BE0-4DC1-8BCF-224D86C89BB0}"/>
              </a:ext>
            </a:extLst>
          </p:cNvPr>
          <p:cNvSpPr txBox="1"/>
          <p:nvPr/>
        </p:nvSpPr>
        <p:spPr>
          <a:xfrm>
            <a:off x="1399325" y="288653"/>
            <a:ext cx="3678956" cy="923330"/>
          </a:xfrm>
          <a:prstGeom prst="rect">
            <a:avLst/>
          </a:prstGeom>
          <a:noFill/>
        </p:spPr>
        <p:txBody>
          <a:bodyPr wrap="none" rtlCol="0">
            <a:spAutoFit/>
          </a:bodyPr>
          <a:lstStyle/>
          <a:p>
            <a:r>
              <a:rPr lang="en-US" sz="5400" b="1" u="sng">
                <a:solidFill>
                  <a:srgbClr val="253232"/>
                </a:solidFill>
                <a:latin typeface="UVN Bay Buom" panose="00000400000000000000" pitchFamily="2" charset="0"/>
              </a:rPr>
              <a:t>Bài 1</a:t>
            </a:r>
            <a:r>
              <a:rPr lang="en-US" sz="5400" b="1">
                <a:solidFill>
                  <a:srgbClr val="253232"/>
                </a:solidFill>
                <a:latin typeface="UVN Bay Buom" panose="00000400000000000000" pitchFamily="2" charset="0"/>
              </a:rPr>
              <a:t>: Tính</a:t>
            </a:r>
            <a:endParaRPr lang="id-ID" sz="5400" b="1" dirty="0">
              <a:solidFill>
                <a:srgbClr val="253232"/>
              </a:solidFill>
              <a:latin typeface="UVN Bay Buom" panose="00000400000000000000" pitchFamily="2" charset="0"/>
            </a:endParaRPr>
          </a:p>
        </p:txBody>
      </p:sp>
      <p:sp>
        <p:nvSpPr>
          <p:cNvPr id="69" name="!!TextBox 78">
            <a:extLst>
              <a:ext uri="{FF2B5EF4-FFF2-40B4-BE49-F238E27FC236}">
                <a16:creationId xmlns="" xmlns:a16="http://schemas.microsoft.com/office/drawing/2014/main" id="{69918D95-70DA-4D77-ADE6-5355698EAAF2}"/>
              </a:ext>
            </a:extLst>
          </p:cNvPr>
          <p:cNvSpPr txBox="1"/>
          <p:nvPr/>
        </p:nvSpPr>
        <p:spPr>
          <a:xfrm>
            <a:off x="6097224" y="1636306"/>
            <a:ext cx="3511071" cy="830997"/>
          </a:xfrm>
          <a:prstGeom prst="rect">
            <a:avLst/>
          </a:prstGeom>
          <a:noFill/>
        </p:spPr>
        <p:txBody>
          <a:bodyPr wrap="square" rtlCol="0">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4 500 : 500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70" name="!!TextBox 78">
            <a:extLst>
              <a:ext uri="{FF2B5EF4-FFF2-40B4-BE49-F238E27FC236}">
                <a16:creationId xmlns="" xmlns:a16="http://schemas.microsoft.com/office/drawing/2014/main" id="{E0E510C2-03D6-403A-9F59-AEBB63016E8D}"/>
              </a:ext>
            </a:extLst>
          </p:cNvPr>
          <p:cNvSpPr txBox="1"/>
          <p:nvPr/>
        </p:nvSpPr>
        <p:spPr>
          <a:xfrm>
            <a:off x="5807385" y="2646447"/>
            <a:ext cx="235327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  4 500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2" name="!!TextBox 78">
            <a:extLst>
              <a:ext uri="{FF2B5EF4-FFF2-40B4-BE49-F238E27FC236}">
                <a16:creationId xmlns="" xmlns:a16="http://schemas.microsoft.com/office/drawing/2014/main" id="{D01C7DD2-BB1C-4DC5-A3F1-3CEE6CF40B84}"/>
              </a:ext>
            </a:extLst>
          </p:cNvPr>
          <p:cNvSpPr txBox="1"/>
          <p:nvPr/>
        </p:nvSpPr>
        <p:spPr>
          <a:xfrm>
            <a:off x="8019957" y="2609175"/>
            <a:ext cx="1259018"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500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73" name="Group 72">
            <a:extLst>
              <a:ext uri="{FF2B5EF4-FFF2-40B4-BE49-F238E27FC236}">
                <a16:creationId xmlns="" xmlns:a16="http://schemas.microsoft.com/office/drawing/2014/main" id="{FEF37596-6B96-4281-8C9D-3AFFECD72C98}"/>
              </a:ext>
            </a:extLst>
          </p:cNvPr>
          <p:cNvGrpSpPr/>
          <p:nvPr/>
        </p:nvGrpSpPr>
        <p:grpSpPr>
          <a:xfrm>
            <a:off x="7944473" y="2671252"/>
            <a:ext cx="1770197" cy="1967593"/>
            <a:chOff x="3926659" y="1585685"/>
            <a:chExt cx="1770197" cy="1967593"/>
          </a:xfrm>
        </p:grpSpPr>
        <p:cxnSp>
          <p:nvCxnSpPr>
            <p:cNvPr id="74" name="Straight Connector 73">
              <a:extLst>
                <a:ext uri="{FF2B5EF4-FFF2-40B4-BE49-F238E27FC236}">
                  <a16:creationId xmlns="" xmlns:a16="http://schemas.microsoft.com/office/drawing/2014/main" id="{034EF81E-EFC0-430D-A595-E06F9E89AEAF}"/>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BC416F93-8344-42DB-838A-4875B52339D6}"/>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 xmlns:a16="http://schemas.microsoft.com/office/drawing/2014/main" id="{F4AC522F-4806-4AD5-BAAF-CBD788060CBE}"/>
              </a:ext>
            </a:extLst>
          </p:cNvPr>
          <p:cNvCxnSpPr>
            <a:cxnSpLocks/>
          </p:cNvCxnSpPr>
          <p:nvPr/>
        </p:nvCxnSpPr>
        <p:spPr>
          <a:xfrm>
            <a:off x="7460816" y="337444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 xmlns:a16="http://schemas.microsoft.com/office/drawing/2014/main" id="{9FA71CBF-3B15-43CA-9267-69D59333D1DB}"/>
              </a:ext>
            </a:extLst>
          </p:cNvPr>
          <p:cNvCxnSpPr>
            <a:cxnSpLocks/>
          </p:cNvCxnSpPr>
          <p:nvPr/>
        </p:nvCxnSpPr>
        <p:spPr>
          <a:xfrm>
            <a:off x="8810494" y="335539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8" name="Straight Connector 77">
            <a:extLst>
              <a:ext uri="{FF2B5EF4-FFF2-40B4-BE49-F238E27FC236}">
                <a16:creationId xmlns="" xmlns:a16="http://schemas.microsoft.com/office/drawing/2014/main" id="{8618E18E-5867-4545-BBB7-3101ACDADCEB}"/>
              </a:ext>
            </a:extLst>
          </p:cNvPr>
          <p:cNvCxnSpPr>
            <a:cxnSpLocks/>
          </p:cNvCxnSpPr>
          <p:nvPr/>
        </p:nvCxnSpPr>
        <p:spPr>
          <a:xfrm flipH="1">
            <a:off x="8798347" y="2657452"/>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B4B75038-E9D7-42AF-BC1E-B347EAD22AF2}"/>
              </a:ext>
            </a:extLst>
          </p:cNvPr>
          <p:cNvCxnSpPr/>
          <p:nvPr/>
        </p:nvCxnSpPr>
        <p:spPr>
          <a:xfrm flipH="1">
            <a:off x="7400918" y="2694734"/>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80" name="!!TextBox 78">
            <a:extLst>
              <a:ext uri="{FF2B5EF4-FFF2-40B4-BE49-F238E27FC236}">
                <a16:creationId xmlns="" xmlns:a16="http://schemas.microsoft.com/office/drawing/2014/main" id="{8C7ADF17-15AA-4350-A42D-CE601AEE2A64}"/>
              </a:ext>
            </a:extLst>
          </p:cNvPr>
          <p:cNvSpPr txBox="1"/>
          <p:nvPr/>
        </p:nvSpPr>
        <p:spPr>
          <a:xfrm>
            <a:off x="6720112" y="3588270"/>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1" name="!!TextBox 78">
            <a:extLst>
              <a:ext uri="{FF2B5EF4-FFF2-40B4-BE49-F238E27FC236}">
                <a16:creationId xmlns="" xmlns:a16="http://schemas.microsoft.com/office/drawing/2014/main" id="{B870DB1B-E783-4502-94B5-F7EC27ECF62B}"/>
              </a:ext>
            </a:extLst>
          </p:cNvPr>
          <p:cNvSpPr txBox="1"/>
          <p:nvPr/>
        </p:nvSpPr>
        <p:spPr>
          <a:xfrm>
            <a:off x="8115660" y="3600593"/>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9</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2" name="Straight Connector 81">
            <a:extLst>
              <a:ext uri="{FF2B5EF4-FFF2-40B4-BE49-F238E27FC236}">
                <a16:creationId xmlns="" xmlns:a16="http://schemas.microsoft.com/office/drawing/2014/main" id="{001FC88F-44D7-4F7A-8576-703D49AADDCE}"/>
              </a:ext>
            </a:extLst>
          </p:cNvPr>
          <p:cNvCxnSpPr>
            <a:cxnSpLocks/>
          </p:cNvCxnSpPr>
          <p:nvPr/>
        </p:nvCxnSpPr>
        <p:spPr>
          <a:xfrm>
            <a:off x="8448544" y="335539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 xmlns:a16="http://schemas.microsoft.com/office/drawing/2014/main" id="{2EB9C1A2-9F28-4FA5-A871-CB3CB45211EE}"/>
              </a:ext>
            </a:extLst>
          </p:cNvPr>
          <p:cNvCxnSpPr>
            <a:cxnSpLocks/>
          </p:cNvCxnSpPr>
          <p:nvPr/>
        </p:nvCxnSpPr>
        <p:spPr>
          <a:xfrm>
            <a:off x="7117916" y="337444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 xmlns:a16="http://schemas.microsoft.com/office/drawing/2014/main" id="{8FBBEDAD-635A-48F0-9201-4D179C0090BA}"/>
              </a:ext>
            </a:extLst>
          </p:cNvPr>
          <p:cNvCxnSpPr>
            <a:cxnSpLocks/>
          </p:cNvCxnSpPr>
          <p:nvPr/>
        </p:nvCxnSpPr>
        <p:spPr>
          <a:xfrm flipH="1">
            <a:off x="8436740" y="2656893"/>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 xmlns:a16="http://schemas.microsoft.com/office/drawing/2014/main" id="{3ACEF208-E5DE-45BB-AA93-D2A754150C39}"/>
              </a:ext>
            </a:extLst>
          </p:cNvPr>
          <p:cNvCxnSpPr/>
          <p:nvPr/>
        </p:nvCxnSpPr>
        <p:spPr>
          <a:xfrm flipH="1">
            <a:off x="7084638" y="2714399"/>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16" name="!!TextBox 78">
            <a:extLst>
              <a:ext uri="{FF2B5EF4-FFF2-40B4-BE49-F238E27FC236}">
                <a16:creationId xmlns="" xmlns:a16="http://schemas.microsoft.com/office/drawing/2014/main" id="{7AE29322-CCEF-4555-908D-7C6F2265FCA8}"/>
              </a:ext>
            </a:extLst>
          </p:cNvPr>
          <p:cNvSpPr txBox="1"/>
          <p:nvPr/>
        </p:nvSpPr>
        <p:spPr>
          <a:xfrm>
            <a:off x="2004533" y="2723140"/>
            <a:ext cx="1394720"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420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7" name="!!TextBox 78">
            <a:extLst>
              <a:ext uri="{FF2B5EF4-FFF2-40B4-BE49-F238E27FC236}">
                <a16:creationId xmlns="" xmlns:a16="http://schemas.microsoft.com/office/drawing/2014/main" id="{FB9F5ACC-B1E2-481A-A97C-38832DCA764A}"/>
              </a:ext>
            </a:extLst>
          </p:cNvPr>
          <p:cNvSpPr txBox="1"/>
          <p:nvPr/>
        </p:nvSpPr>
        <p:spPr>
          <a:xfrm>
            <a:off x="3533048" y="2699544"/>
            <a:ext cx="102249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60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18" name="Group 117">
            <a:extLst>
              <a:ext uri="{FF2B5EF4-FFF2-40B4-BE49-F238E27FC236}">
                <a16:creationId xmlns="" xmlns:a16="http://schemas.microsoft.com/office/drawing/2014/main" id="{8E29AAEA-B73F-4527-9EFD-8E3030424B13}"/>
              </a:ext>
            </a:extLst>
          </p:cNvPr>
          <p:cNvGrpSpPr/>
          <p:nvPr/>
        </p:nvGrpSpPr>
        <p:grpSpPr>
          <a:xfrm>
            <a:off x="3351744" y="2832311"/>
            <a:ext cx="1770197" cy="1967593"/>
            <a:chOff x="3926659" y="1585685"/>
            <a:chExt cx="1770197" cy="1967593"/>
          </a:xfrm>
        </p:grpSpPr>
        <p:cxnSp>
          <p:nvCxnSpPr>
            <p:cNvPr id="119" name="Straight Connector 118">
              <a:extLst>
                <a:ext uri="{FF2B5EF4-FFF2-40B4-BE49-F238E27FC236}">
                  <a16:creationId xmlns="" xmlns:a16="http://schemas.microsoft.com/office/drawing/2014/main" id="{3533C164-3FAF-4CEB-9135-B11DAE6E3BF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2359C387-1219-40E0-BB49-A54A87556DD9}"/>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a:extLst>
              <a:ext uri="{FF2B5EF4-FFF2-40B4-BE49-F238E27FC236}">
                <a16:creationId xmlns="" xmlns:a16="http://schemas.microsoft.com/office/drawing/2014/main" id="{52E3607D-7D53-4208-8295-2D8B1E83E728}"/>
              </a:ext>
            </a:extLst>
          </p:cNvPr>
          <p:cNvCxnSpPr>
            <a:cxnSpLocks/>
          </p:cNvCxnSpPr>
          <p:nvPr/>
        </p:nvCxnSpPr>
        <p:spPr>
          <a:xfrm>
            <a:off x="2768409" y="3474265"/>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 xmlns:a16="http://schemas.microsoft.com/office/drawing/2014/main" id="{34C27EB2-EA3B-460B-8CBB-F2D88EC8C7E3}"/>
              </a:ext>
            </a:extLst>
          </p:cNvPr>
          <p:cNvCxnSpPr>
            <a:cxnSpLocks/>
          </p:cNvCxnSpPr>
          <p:nvPr/>
        </p:nvCxnSpPr>
        <p:spPr>
          <a:xfrm>
            <a:off x="3957051" y="3417113"/>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3" name="Straight Connector 122">
            <a:extLst>
              <a:ext uri="{FF2B5EF4-FFF2-40B4-BE49-F238E27FC236}">
                <a16:creationId xmlns="" xmlns:a16="http://schemas.microsoft.com/office/drawing/2014/main" id="{40BA7D51-AF8D-48B8-B235-130E9322B076}"/>
              </a:ext>
            </a:extLst>
          </p:cNvPr>
          <p:cNvCxnSpPr>
            <a:cxnSpLocks/>
          </p:cNvCxnSpPr>
          <p:nvPr/>
        </p:nvCxnSpPr>
        <p:spPr>
          <a:xfrm flipH="1">
            <a:off x="3958567" y="2652091"/>
            <a:ext cx="349956" cy="878450"/>
          </a:xfrm>
          <a:prstGeom prst="line">
            <a:avLst/>
          </a:prstGeom>
          <a:ln w="381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C5FBCD6A-B5A4-4217-B01C-8DEFCCFFAB78}"/>
              </a:ext>
            </a:extLst>
          </p:cNvPr>
          <p:cNvCxnSpPr/>
          <p:nvPr/>
        </p:nvCxnSpPr>
        <p:spPr>
          <a:xfrm flipH="1">
            <a:off x="2758425" y="2709241"/>
            <a:ext cx="349956" cy="914400"/>
          </a:xfrm>
          <a:prstGeom prst="line">
            <a:avLst/>
          </a:prstGeom>
          <a:ln w="38100"/>
        </p:spPr>
        <p:style>
          <a:lnRef idx="1">
            <a:schemeClr val="dk1"/>
          </a:lnRef>
          <a:fillRef idx="0">
            <a:schemeClr val="dk1"/>
          </a:fillRef>
          <a:effectRef idx="0">
            <a:schemeClr val="dk1"/>
          </a:effectRef>
          <a:fontRef idx="minor">
            <a:schemeClr val="tx1"/>
          </a:fontRef>
        </p:style>
      </p:cxnSp>
      <p:sp>
        <p:nvSpPr>
          <p:cNvPr id="125" name="!!TextBox 78">
            <a:extLst>
              <a:ext uri="{FF2B5EF4-FFF2-40B4-BE49-F238E27FC236}">
                <a16:creationId xmlns="" xmlns:a16="http://schemas.microsoft.com/office/drawing/2014/main" id="{F098D0F7-D74A-44F7-B7B9-EC10F3B5A531}"/>
              </a:ext>
            </a:extLst>
          </p:cNvPr>
          <p:cNvSpPr txBox="1"/>
          <p:nvPr/>
        </p:nvSpPr>
        <p:spPr>
          <a:xfrm>
            <a:off x="2629617" y="3665996"/>
            <a:ext cx="68074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6" name="!!TextBox 78">
            <a:extLst>
              <a:ext uri="{FF2B5EF4-FFF2-40B4-BE49-F238E27FC236}">
                <a16:creationId xmlns="" xmlns:a16="http://schemas.microsoft.com/office/drawing/2014/main" id="{CC9428E7-AA76-4D7A-B656-7055EEC151CF}"/>
              </a:ext>
            </a:extLst>
          </p:cNvPr>
          <p:cNvSpPr txBox="1"/>
          <p:nvPr/>
        </p:nvSpPr>
        <p:spPr>
          <a:xfrm>
            <a:off x="3637565" y="3671833"/>
            <a:ext cx="102249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7</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7" name="!!TextBox 78">
            <a:extLst>
              <a:ext uri="{FF2B5EF4-FFF2-40B4-BE49-F238E27FC236}">
                <a16:creationId xmlns="" xmlns:a16="http://schemas.microsoft.com/office/drawing/2014/main" id="{8E143A7C-FB62-4E77-917F-306D34D604E4}"/>
              </a:ext>
            </a:extLst>
          </p:cNvPr>
          <p:cNvSpPr txBox="1"/>
          <p:nvPr/>
        </p:nvSpPr>
        <p:spPr>
          <a:xfrm>
            <a:off x="1960883" y="1687125"/>
            <a:ext cx="2917371" cy="830997"/>
          </a:xfrm>
          <a:prstGeom prst="rect">
            <a:avLst/>
          </a:prstGeom>
          <a:noFill/>
        </p:spPr>
        <p:txBody>
          <a:bodyPr wrap="square" rtlCol="0">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420 : 60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78">
            <a:extLst>
              <a:ext uri="{FF2B5EF4-FFF2-40B4-BE49-F238E27FC236}">
                <a16:creationId xmlns="" xmlns:a16="http://schemas.microsoft.com/office/drawing/2014/main" id="{8E143A7C-FB62-4E77-917F-306D34D604E4}"/>
              </a:ext>
            </a:extLst>
          </p:cNvPr>
          <p:cNvSpPr txBox="1"/>
          <p:nvPr/>
        </p:nvSpPr>
        <p:spPr>
          <a:xfrm>
            <a:off x="2420300" y="5241306"/>
            <a:ext cx="6527354" cy="769441"/>
          </a:xfrm>
          <a:prstGeom prst="rect">
            <a:avLst/>
          </a:prstGeom>
          <a:noFill/>
        </p:spPr>
        <p:txBody>
          <a:bodyPr wrap="square" rtlCol="0">
            <a:spAutoFit/>
          </a:bodyPr>
          <a:lstStyle/>
          <a:p>
            <a:r>
              <a:rPr lang="en-US" sz="4400" dirty="0" smtClean="0">
                <a:latin typeface="Tahoma" panose="020B0604030504040204" pitchFamily="34" charset="0"/>
                <a:ea typeface="Tahoma" panose="020B0604030504040204" pitchFamily="34" charset="0"/>
                <a:cs typeface="Tahoma" panose="020B0604030504040204" pitchFamily="34" charset="0"/>
              </a:rPr>
              <a:t>85000 </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smtClean="0">
                <a:latin typeface="Tahoma" panose="020B0604030504040204" pitchFamily="34" charset="0"/>
                <a:ea typeface="Tahoma" panose="020B0604030504040204" pitchFamily="34" charset="0"/>
                <a:cs typeface="Tahoma" panose="020B0604030504040204" pitchFamily="34" charset="0"/>
              </a:rPr>
              <a:t>500 = 170</a:t>
            </a:r>
            <a:endParaRPr lang="id-ID" sz="4400" dirty="0">
              <a:latin typeface="Tahoma" panose="020B0604030504040204" pitchFamily="34" charset="0"/>
              <a:ea typeface="Tahoma" panose="020B0604030504040204" pitchFamily="34" charset="0"/>
              <a:cs typeface="Tahoma" panose="020B0604030504040204" pitchFamily="34" charset="0"/>
            </a:endParaRPr>
          </a:p>
        </p:txBody>
      </p:sp>
      <p:sp>
        <p:nvSpPr>
          <p:cNvPr id="50" name="!!TextBox 78">
            <a:extLst>
              <a:ext uri="{FF2B5EF4-FFF2-40B4-BE49-F238E27FC236}">
                <a16:creationId xmlns="" xmlns:a16="http://schemas.microsoft.com/office/drawing/2014/main" id="{69918D95-70DA-4D77-ADE6-5355698EAAF2}"/>
              </a:ext>
            </a:extLst>
          </p:cNvPr>
          <p:cNvSpPr txBox="1"/>
          <p:nvPr/>
        </p:nvSpPr>
        <p:spPr>
          <a:xfrm>
            <a:off x="2420300" y="6010747"/>
            <a:ext cx="6302564" cy="769441"/>
          </a:xfrm>
          <a:prstGeom prst="rect">
            <a:avLst/>
          </a:prstGeom>
          <a:noFill/>
        </p:spPr>
        <p:txBody>
          <a:bodyPr wrap="square" rtlCol="0">
            <a:spAutoFit/>
          </a:bodyPr>
          <a:lstStyle/>
          <a:p>
            <a:r>
              <a:rPr lang="en-US" sz="4400" dirty="0" smtClean="0">
                <a:latin typeface="Tahoma" panose="020B0604030504040204" pitchFamily="34" charset="0"/>
                <a:ea typeface="Tahoma" panose="020B0604030504040204" pitchFamily="34" charset="0"/>
                <a:cs typeface="Tahoma" panose="020B0604030504040204" pitchFamily="34" charset="0"/>
              </a:rPr>
              <a:t>92000 </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smtClean="0">
                <a:latin typeface="Tahoma" panose="020B0604030504040204" pitchFamily="34" charset="0"/>
                <a:ea typeface="Tahoma" panose="020B0604030504040204" pitchFamily="34" charset="0"/>
                <a:cs typeface="Tahoma" panose="020B0604030504040204" pitchFamily="34" charset="0"/>
              </a:rPr>
              <a:t>400 = 230</a:t>
            </a:r>
            <a:endParaRPr lang="id-ID"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9043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left)">
                                      <p:cBhvr>
                                        <p:cTn id="15" dur="500"/>
                                        <p:tgtEl>
                                          <p:spTgt spid="117"/>
                                        </p:tgtEl>
                                      </p:cBhvr>
                                    </p:animEffect>
                                  </p:childTnLst>
                                </p:cTn>
                              </p:par>
                            </p:childTnLst>
                          </p:cTn>
                        </p:par>
                        <p:par>
                          <p:cTn id="16" fill="hold">
                            <p:stCondLst>
                              <p:cond delay="1500"/>
                            </p:stCondLst>
                            <p:childTnLst>
                              <p:par>
                                <p:cTn id="17" presetID="22" presetClass="entr" presetSubtype="4" repeatCount="500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down)">
                                      <p:cBhvr>
                                        <p:cTn id="19" dur="500"/>
                                        <p:tgtEl>
                                          <p:spTgt spid="12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wipe(down)">
                                      <p:cBhvr>
                                        <p:cTn id="22" dur="500"/>
                                        <p:tgtEl>
                                          <p:spTgt spid="122"/>
                                        </p:tgtEl>
                                      </p:cBhvr>
                                    </p:animEffect>
                                  </p:childTnLst>
                                </p:cTn>
                              </p:par>
                            </p:childTnLst>
                          </p:cTn>
                        </p:par>
                        <p:par>
                          <p:cTn id="23" fill="hold">
                            <p:stCondLst>
                              <p:cond delay="4000"/>
                            </p:stCondLst>
                            <p:childTnLst>
                              <p:par>
                                <p:cTn id="24" presetID="10" presetClass="exit" presetSubtype="0" fill="hold" nodeType="afterEffect">
                                  <p:stCondLst>
                                    <p:cond delay="0"/>
                                  </p:stCondLst>
                                  <p:childTnLst>
                                    <p:animEffect transition="out" filter="fade">
                                      <p:cBhvr>
                                        <p:cTn id="25" dur="500"/>
                                        <p:tgtEl>
                                          <p:spTgt spid="121"/>
                                        </p:tgtEl>
                                      </p:cBhvr>
                                    </p:animEffect>
                                    <p:set>
                                      <p:cBhvr>
                                        <p:cTn id="26" dur="1" fill="hold">
                                          <p:stCondLst>
                                            <p:cond delay="499"/>
                                          </p:stCondLst>
                                        </p:cTn>
                                        <p:tgtEl>
                                          <p:spTgt spid="12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2"/>
                                        </p:tgtEl>
                                      </p:cBhvr>
                                    </p:animEffect>
                                    <p:set>
                                      <p:cBhvr>
                                        <p:cTn id="29" dur="1" fill="hold">
                                          <p:stCondLst>
                                            <p:cond delay="499"/>
                                          </p:stCondLst>
                                        </p:cTn>
                                        <p:tgtEl>
                                          <p:spTgt spid="122"/>
                                        </p:tgtEl>
                                        <p:attrNameLst>
                                          <p:attrName>style.visibility</p:attrName>
                                        </p:attrNameLst>
                                      </p:cBhvr>
                                      <p:to>
                                        <p:strVal val="hidden"/>
                                      </p:to>
                                    </p:set>
                                  </p:childTnLst>
                                </p:cTn>
                              </p:par>
                            </p:childTnLst>
                          </p:cTn>
                        </p:par>
                        <p:par>
                          <p:cTn id="30" fill="hold">
                            <p:stCondLst>
                              <p:cond delay="4500"/>
                            </p:stCondLst>
                            <p:childTnLst>
                              <p:par>
                                <p:cTn id="31" presetID="22" presetClass="entr" presetSubtype="1" fill="hold"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up)">
                                      <p:cBhvr>
                                        <p:cTn id="33" dur="500"/>
                                        <p:tgtEl>
                                          <p:spTgt spid="123"/>
                                        </p:tgtEl>
                                      </p:cBhvr>
                                    </p:animEffect>
                                  </p:childTnLst>
                                </p:cTn>
                              </p:par>
                            </p:childTnLst>
                          </p:cTn>
                        </p:par>
                        <p:par>
                          <p:cTn id="34" fill="hold">
                            <p:stCondLst>
                              <p:cond delay="5000"/>
                            </p:stCondLst>
                            <p:childTnLst>
                              <p:par>
                                <p:cTn id="35" presetID="22" presetClass="entr" presetSubtype="1" fill="hold" nodeType="after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wipe(up)">
                                      <p:cBhvr>
                                        <p:cTn id="37" dur="500"/>
                                        <p:tgtEl>
                                          <p:spTgt spid="12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wipe(left)">
                                      <p:cBhvr>
                                        <p:cTn id="41" dur="500"/>
                                        <p:tgtEl>
                                          <p:spTgt spid="126"/>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wipe(left)">
                                      <p:cBhvr>
                                        <p:cTn id="45" dur="500"/>
                                        <p:tgtEl>
                                          <p:spTgt spid="1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500"/>
                                        <p:tgtEl>
                                          <p:spTgt spid="7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left)">
                                      <p:cBhvr>
                                        <p:cTn id="54" dur="500"/>
                                        <p:tgtEl>
                                          <p:spTgt spid="7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1000"/>
                                        <p:tgtEl>
                                          <p:spTgt spid="77"/>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1000"/>
                                        <p:tgtEl>
                                          <p:spTgt spid="82"/>
                                        </p:tgtEl>
                                      </p:cBhvr>
                                    </p:animEffect>
                                  </p:childTnLst>
                                </p:cTn>
                              </p:par>
                            </p:childTnLst>
                          </p:cTn>
                        </p:par>
                        <p:par>
                          <p:cTn id="67" fill="hold">
                            <p:stCondLst>
                              <p:cond delay="3500"/>
                            </p:stCondLst>
                            <p:childTnLst>
                              <p:par>
                                <p:cTn id="68" presetID="10" presetClass="entr" presetSubtype="0"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childTnLst>
                                </p:cTn>
                              </p:par>
                            </p:childTnLst>
                          </p:cTn>
                        </p:par>
                        <p:par>
                          <p:cTn id="71" fill="hold">
                            <p:stCondLst>
                              <p:cond delay="4500"/>
                            </p:stCondLst>
                            <p:childTnLst>
                              <p:par>
                                <p:cTn id="72" presetID="10" presetClass="entr" presetSubtype="0"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1000"/>
                                        <p:tgtEl>
                                          <p:spTgt spid="84"/>
                                        </p:tgtEl>
                                      </p:cBhvr>
                                    </p:animEffect>
                                  </p:childTnLst>
                                </p:cTn>
                              </p:par>
                            </p:childTnLst>
                          </p:cTn>
                        </p:par>
                        <p:par>
                          <p:cTn id="75" fill="hold">
                            <p:stCondLst>
                              <p:cond delay="5500"/>
                            </p:stCondLst>
                            <p:childTnLst>
                              <p:par>
                                <p:cTn id="76" presetID="22" presetClass="entr" presetSubtype="4" repeatCount="500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down)">
                                      <p:cBhvr>
                                        <p:cTn id="78" dur="500"/>
                                        <p:tgtEl>
                                          <p:spTgt spid="76"/>
                                        </p:tgtEl>
                                      </p:cBhvr>
                                    </p:animEffect>
                                  </p:childTnLst>
                                </p:cTn>
                              </p:par>
                              <p:par>
                                <p:cTn id="79" presetID="22" presetClass="entr" presetSubtype="4" repeatCount="500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down)">
                                      <p:cBhvr>
                                        <p:cTn id="81" dur="500"/>
                                        <p:tgtEl>
                                          <p:spTgt spid="77"/>
                                        </p:tgtEl>
                                      </p:cBhvr>
                                    </p:animEffect>
                                  </p:childTnLst>
                                </p:cTn>
                              </p:par>
                              <p:par>
                                <p:cTn id="82" presetID="22" presetClass="entr" presetSubtype="4" repeatCount="5000" fill="hold"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wipe(down)">
                                      <p:cBhvr>
                                        <p:cTn id="84" dur="500"/>
                                        <p:tgtEl>
                                          <p:spTgt spid="82"/>
                                        </p:tgtEl>
                                      </p:cBhvr>
                                    </p:animEffect>
                                  </p:childTnLst>
                                </p:cTn>
                              </p:par>
                              <p:par>
                                <p:cTn id="85" presetID="22" presetClass="entr" presetSubtype="4" repeatCount="500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wipe(down)">
                                      <p:cBhvr>
                                        <p:cTn id="87" dur="500"/>
                                        <p:tgtEl>
                                          <p:spTgt spid="84"/>
                                        </p:tgtEl>
                                      </p:cBhvr>
                                    </p:animEffect>
                                  </p:childTnLst>
                                </p:cTn>
                              </p:par>
                            </p:childTnLst>
                          </p:cTn>
                        </p:par>
                        <p:par>
                          <p:cTn id="88" fill="hold">
                            <p:stCondLst>
                              <p:cond delay="8000"/>
                            </p:stCondLst>
                            <p:childTnLst>
                              <p:par>
                                <p:cTn id="89" presetID="10" presetClass="exit" presetSubtype="0" fill="hold" nodeType="afterEffect">
                                  <p:stCondLst>
                                    <p:cond delay="0"/>
                                  </p:stCondLst>
                                  <p:childTnLst>
                                    <p:animEffect transition="out" filter="fade">
                                      <p:cBhvr>
                                        <p:cTn id="90" dur="500"/>
                                        <p:tgtEl>
                                          <p:spTgt spid="76"/>
                                        </p:tgtEl>
                                      </p:cBhvr>
                                    </p:animEffect>
                                    <p:set>
                                      <p:cBhvr>
                                        <p:cTn id="91" dur="1" fill="hold">
                                          <p:stCondLst>
                                            <p:cond delay="499"/>
                                          </p:stCondLst>
                                        </p:cTn>
                                        <p:tgtEl>
                                          <p:spTgt spid="7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77"/>
                                        </p:tgtEl>
                                      </p:cBhvr>
                                    </p:animEffect>
                                    <p:set>
                                      <p:cBhvr>
                                        <p:cTn id="94" dur="1" fill="hold">
                                          <p:stCondLst>
                                            <p:cond delay="499"/>
                                          </p:stCondLst>
                                        </p:cTn>
                                        <p:tgtEl>
                                          <p:spTgt spid="7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4"/>
                                        </p:tgtEl>
                                      </p:cBhvr>
                                    </p:animEffect>
                                    <p:set>
                                      <p:cBhvr>
                                        <p:cTn id="97" dur="1" fill="hold">
                                          <p:stCondLst>
                                            <p:cond delay="499"/>
                                          </p:stCondLst>
                                        </p:cTn>
                                        <p:tgtEl>
                                          <p:spTgt spid="8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82"/>
                                        </p:tgtEl>
                                      </p:cBhvr>
                                    </p:animEffect>
                                    <p:set>
                                      <p:cBhvr>
                                        <p:cTn id="100" dur="1" fill="hold">
                                          <p:stCondLst>
                                            <p:cond delay="499"/>
                                          </p:stCondLst>
                                        </p:cTn>
                                        <p:tgtEl>
                                          <p:spTgt spid="82"/>
                                        </p:tgtEl>
                                        <p:attrNameLst>
                                          <p:attrName>style.visibility</p:attrName>
                                        </p:attrNameLst>
                                      </p:cBhvr>
                                      <p:to>
                                        <p:strVal val="hidden"/>
                                      </p:to>
                                    </p:set>
                                  </p:childTnLst>
                                </p:cTn>
                              </p:par>
                            </p:childTnLst>
                          </p:cTn>
                        </p:par>
                        <p:par>
                          <p:cTn id="101" fill="hold">
                            <p:stCondLst>
                              <p:cond delay="8500"/>
                            </p:stCondLst>
                            <p:childTnLst>
                              <p:par>
                                <p:cTn id="102" presetID="22" presetClass="entr" presetSubtype="1"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up)">
                                      <p:cBhvr>
                                        <p:cTn id="104" dur="500"/>
                                        <p:tgtEl>
                                          <p:spTgt spid="78"/>
                                        </p:tgtEl>
                                      </p:cBhvr>
                                    </p:animEffect>
                                  </p:childTnLst>
                                </p:cTn>
                              </p:par>
                            </p:childTnLst>
                          </p:cTn>
                        </p:par>
                        <p:par>
                          <p:cTn id="105" fill="hold">
                            <p:stCondLst>
                              <p:cond delay="9000"/>
                            </p:stCondLst>
                            <p:childTnLst>
                              <p:par>
                                <p:cTn id="106" presetID="22" presetClass="entr" presetSubtype="1" fill="hold" nodeType="afterEffect">
                                  <p:stCondLst>
                                    <p:cond delay="0"/>
                                  </p:stCondLst>
                                  <p:childTnLst>
                                    <p:set>
                                      <p:cBhvr>
                                        <p:cTn id="107" dur="1" fill="hold">
                                          <p:stCondLst>
                                            <p:cond delay="0"/>
                                          </p:stCondLst>
                                        </p:cTn>
                                        <p:tgtEl>
                                          <p:spTgt spid="89"/>
                                        </p:tgtEl>
                                        <p:attrNameLst>
                                          <p:attrName>style.visibility</p:attrName>
                                        </p:attrNameLst>
                                      </p:cBhvr>
                                      <p:to>
                                        <p:strVal val="visible"/>
                                      </p:to>
                                    </p:set>
                                    <p:animEffect transition="in" filter="wipe(up)">
                                      <p:cBhvr>
                                        <p:cTn id="108" dur="500"/>
                                        <p:tgtEl>
                                          <p:spTgt spid="89"/>
                                        </p:tgtEl>
                                      </p:cBhvr>
                                    </p:animEffect>
                                  </p:childTnLst>
                                </p:cTn>
                              </p:par>
                            </p:childTnLst>
                          </p:cTn>
                        </p:par>
                        <p:par>
                          <p:cTn id="109" fill="hold">
                            <p:stCondLst>
                              <p:cond delay="9500"/>
                            </p:stCondLst>
                            <p:childTnLst>
                              <p:par>
                                <p:cTn id="110" presetID="22" presetClass="entr" presetSubtype="1" fill="hold"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ipe(up)">
                                      <p:cBhvr>
                                        <p:cTn id="112" dur="500"/>
                                        <p:tgtEl>
                                          <p:spTgt spid="79"/>
                                        </p:tgtEl>
                                      </p:cBhvr>
                                    </p:animEffect>
                                  </p:childTnLst>
                                </p:cTn>
                              </p:par>
                            </p:childTnLst>
                          </p:cTn>
                        </p:par>
                        <p:par>
                          <p:cTn id="113" fill="hold">
                            <p:stCondLst>
                              <p:cond delay="10000"/>
                            </p:stCondLst>
                            <p:childTnLst>
                              <p:par>
                                <p:cTn id="114" presetID="22" presetClass="entr" presetSubtype="1" fill="hold"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up)">
                                      <p:cBhvr>
                                        <p:cTn id="116" dur="500"/>
                                        <p:tgtEl>
                                          <p:spTgt spid="90"/>
                                        </p:tgtEl>
                                      </p:cBhvr>
                                    </p:animEffect>
                                  </p:childTnLst>
                                </p:cTn>
                              </p:par>
                            </p:childTnLst>
                          </p:cTn>
                        </p:par>
                        <p:par>
                          <p:cTn id="117" fill="hold">
                            <p:stCondLst>
                              <p:cond delay="10500"/>
                            </p:stCondLst>
                            <p:childTnLst>
                              <p:par>
                                <p:cTn id="118" presetID="22" presetClass="entr" presetSubtype="8" fill="hold" grpId="0" nodeType="after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wipe(left)">
                                      <p:cBhvr>
                                        <p:cTn id="120" dur="500"/>
                                        <p:tgtEl>
                                          <p:spTgt spid="81"/>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wipe(left)">
                                      <p:cBhvr>
                                        <p:cTn id="124" dur="500"/>
                                        <p:tgtEl>
                                          <p:spTgt spid="80"/>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1000"/>
                                        <p:tgtEl>
                                          <p:spTgt spid="49"/>
                                        </p:tgtEl>
                                      </p:cBhvr>
                                    </p:animEffect>
                                    <p:anim calcmode="lin" valueType="num">
                                      <p:cBhvr>
                                        <p:cTn id="130" dur="1000" fill="hold"/>
                                        <p:tgtEl>
                                          <p:spTgt spid="49"/>
                                        </p:tgtEl>
                                        <p:attrNameLst>
                                          <p:attrName>ppt_x</p:attrName>
                                        </p:attrNameLst>
                                      </p:cBhvr>
                                      <p:tavLst>
                                        <p:tav tm="0">
                                          <p:val>
                                            <p:strVal val="#ppt_x"/>
                                          </p:val>
                                        </p:tav>
                                        <p:tav tm="100000">
                                          <p:val>
                                            <p:strVal val="#ppt_x"/>
                                          </p:val>
                                        </p:tav>
                                      </p:tavLst>
                                    </p:anim>
                                    <p:anim calcmode="lin" valueType="num">
                                      <p:cBhvr>
                                        <p:cTn id="13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1000"/>
                                        <p:tgtEl>
                                          <p:spTgt spid="50"/>
                                        </p:tgtEl>
                                      </p:cBhvr>
                                    </p:animEffect>
                                    <p:anim calcmode="lin" valueType="num">
                                      <p:cBhvr>
                                        <p:cTn id="137" dur="1000" fill="hold"/>
                                        <p:tgtEl>
                                          <p:spTgt spid="50"/>
                                        </p:tgtEl>
                                        <p:attrNameLst>
                                          <p:attrName>ppt_x</p:attrName>
                                        </p:attrNameLst>
                                      </p:cBhvr>
                                      <p:tavLst>
                                        <p:tav tm="0">
                                          <p:val>
                                            <p:strVal val="#ppt_x"/>
                                          </p:val>
                                        </p:tav>
                                        <p:tav tm="100000">
                                          <p:val>
                                            <p:strVal val="#ppt_x"/>
                                          </p:val>
                                        </p:tav>
                                      </p:tavLst>
                                    </p:anim>
                                    <p:anim calcmode="lin" valueType="num">
                                      <p:cBhvr>
                                        <p:cTn id="1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80" grpId="0"/>
      <p:bldP spid="81" grpId="0"/>
      <p:bldP spid="116" grpId="0"/>
      <p:bldP spid="117" grpId="0"/>
      <p:bldP spid="125" grpId="0"/>
      <p:bldP spid="126"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71" name="!!TextBox 63">
            <a:extLst>
              <a:ext uri="{FF2B5EF4-FFF2-40B4-BE49-F238E27FC236}">
                <a16:creationId xmlns="" xmlns:a16="http://schemas.microsoft.com/office/drawing/2014/main" id="{BBB592A3-8BE0-4DC1-8BCF-224D86C89BB0}"/>
              </a:ext>
            </a:extLst>
          </p:cNvPr>
          <p:cNvSpPr txBox="1"/>
          <p:nvPr/>
        </p:nvSpPr>
        <p:spPr>
          <a:xfrm>
            <a:off x="1399325" y="288653"/>
            <a:ext cx="4140621" cy="923330"/>
          </a:xfrm>
          <a:prstGeom prst="rect">
            <a:avLst/>
          </a:prstGeom>
          <a:noFill/>
        </p:spPr>
        <p:txBody>
          <a:bodyPr wrap="none" rtlCol="0">
            <a:spAutoFit/>
          </a:bodyPr>
          <a:lstStyle/>
          <a:p>
            <a:r>
              <a:rPr lang="en-US" sz="5400" b="1" u="sng">
                <a:solidFill>
                  <a:srgbClr val="253232"/>
                </a:solidFill>
                <a:latin typeface="UVN Bay Buom" panose="00000400000000000000" pitchFamily="2" charset="0"/>
              </a:rPr>
              <a:t>Bài 2</a:t>
            </a:r>
            <a:r>
              <a:rPr lang="en-US" sz="5400" b="1">
                <a:solidFill>
                  <a:srgbClr val="253232"/>
                </a:solidFill>
                <a:latin typeface="UVN Bay Buom" panose="00000400000000000000" pitchFamily="2" charset="0"/>
              </a:rPr>
              <a:t>: Tìm x</a:t>
            </a:r>
            <a:endParaRPr lang="id-ID" sz="5400" b="1" dirty="0">
              <a:solidFill>
                <a:srgbClr val="253232"/>
              </a:solidFill>
              <a:latin typeface="UVN Bay Buom" panose="00000400000000000000" pitchFamily="2" charset="0"/>
            </a:endParaRPr>
          </a:p>
        </p:txBody>
      </p:sp>
      <p:sp>
        <p:nvSpPr>
          <p:cNvPr id="69" name="!!TextBox 78">
            <a:extLst>
              <a:ext uri="{FF2B5EF4-FFF2-40B4-BE49-F238E27FC236}">
                <a16:creationId xmlns="" xmlns:a16="http://schemas.microsoft.com/office/drawing/2014/main" id="{69918D95-70DA-4D77-ADE6-5355698EAAF2}"/>
              </a:ext>
            </a:extLst>
          </p:cNvPr>
          <p:cNvSpPr txBox="1"/>
          <p:nvPr/>
        </p:nvSpPr>
        <p:spPr>
          <a:xfrm>
            <a:off x="2423286" y="1791851"/>
            <a:ext cx="5743885" cy="1015663"/>
          </a:xfrm>
          <a:prstGeom prst="rect">
            <a:avLst/>
          </a:prstGeom>
          <a:noFill/>
        </p:spPr>
        <p:txBody>
          <a:bodyPr wrap="square" rtlCol="0">
            <a:spAutoFit/>
          </a:bodyPr>
          <a:lstStyle/>
          <a:p>
            <a:r>
              <a:rPr lang="en-US" sz="6000">
                <a:latin typeface="Cursif" panose="020B0603050302020204" pitchFamily="34" charset="0"/>
                <a:ea typeface="Tahoma" panose="020B0604030504040204" pitchFamily="34" charset="0"/>
                <a:cs typeface="Times New Roman" panose="02020603050405020304" pitchFamily="18" charset="0"/>
              </a:rPr>
              <a:t>x</a:t>
            </a:r>
            <a:r>
              <a:rPr lang="en-US" sz="5400">
                <a:latin typeface="Tahoma" panose="020B0604030504040204" pitchFamily="34" charset="0"/>
                <a:ea typeface="Tahoma" panose="020B0604030504040204" pitchFamily="34" charset="0"/>
                <a:cs typeface="Tahoma" panose="020B0604030504040204" pitchFamily="34" charset="0"/>
              </a:rPr>
              <a:t> x 40 = 25 600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1" name="!!TextBox 78">
            <a:extLst>
              <a:ext uri="{FF2B5EF4-FFF2-40B4-BE49-F238E27FC236}">
                <a16:creationId xmlns="" xmlns:a16="http://schemas.microsoft.com/office/drawing/2014/main" id="{B6AD2F86-5382-4C9D-AC1A-3D8623911618}"/>
              </a:ext>
            </a:extLst>
          </p:cNvPr>
          <p:cNvSpPr txBox="1"/>
          <p:nvPr/>
        </p:nvSpPr>
        <p:spPr>
          <a:xfrm>
            <a:off x="3937142" y="2706489"/>
            <a:ext cx="5743885" cy="1015663"/>
          </a:xfrm>
          <a:prstGeom prst="rect">
            <a:avLst/>
          </a:prstGeom>
          <a:noFill/>
        </p:spPr>
        <p:txBody>
          <a:bodyPr wrap="square" rtlCol="0">
            <a:spAutoFit/>
          </a:bodyPr>
          <a:lstStyle/>
          <a:p>
            <a:r>
              <a:rPr lang="en-US" sz="600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 = 25 600 : 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2" name="!!TextBox 78">
            <a:extLst>
              <a:ext uri="{FF2B5EF4-FFF2-40B4-BE49-F238E27FC236}">
                <a16:creationId xmlns="" xmlns:a16="http://schemas.microsoft.com/office/drawing/2014/main" id="{0C123C5C-36D4-4F64-99C9-B2C54A4C9A18}"/>
              </a:ext>
            </a:extLst>
          </p:cNvPr>
          <p:cNvSpPr txBox="1"/>
          <p:nvPr/>
        </p:nvSpPr>
        <p:spPr>
          <a:xfrm>
            <a:off x="3938850" y="3620616"/>
            <a:ext cx="5743885" cy="1015663"/>
          </a:xfrm>
          <a:prstGeom prst="rect">
            <a:avLst/>
          </a:prstGeom>
          <a:noFill/>
        </p:spPr>
        <p:txBody>
          <a:bodyPr wrap="square" rtlCol="0">
            <a:spAutoFit/>
          </a:bodyPr>
          <a:lstStyle/>
          <a:p>
            <a:r>
              <a:rPr lang="en-US" sz="6000" dirty="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dirty="0">
                <a:solidFill>
                  <a:srgbClr val="C00000"/>
                </a:solidFill>
                <a:latin typeface="Tahoma" panose="020B0604030504040204" pitchFamily="34" charset="0"/>
                <a:ea typeface="Tahoma" panose="020B0604030504040204" pitchFamily="34" charset="0"/>
                <a:cs typeface="Tahoma" panose="020B0604030504040204" pitchFamily="34" charset="0"/>
              </a:rPr>
              <a:t> = 640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36247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1000"/>
                                        <p:tgtEl>
                                          <p:spTgt spid="102"/>
                                        </p:tgtEl>
                                      </p:cBhvr>
                                    </p:animEffect>
                                    <p:anim calcmode="lin" valueType="num">
                                      <p:cBhvr>
                                        <p:cTn id="15" dur="1000" fill="hold"/>
                                        <p:tgtEl>
                                          <p:spTgt spid="102"/>
                                        </p:tgtEl>
                                        <p:attrNameLst>
                                          <p:attrName>ppt_x</p:attrName>
                                        </p:attrNameLst>
                                      </p:cBhvr>
                                      <p:tavLst>
                                        <p:tav tm="0">
                                          <p:val>
                                            <p:strVal val="#ppt_x"/>
                                          </p:val>
                                        </p:tav>
                                        <p:tav tm="100000">
                                          <p:val>
                                            <p:strVal val="#ppt_x"/>
                                          </p:val>
                                        </p:tav>
                                      </p:tavLst>
                                    </p:anim>
                                    <p:anim calcmode="lin" valueType="num">
                                      <p:cBhvr>
                                        <p:cTn id="16"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71" name="!!TextBox 63">
            <a:extLst>
              <a:ext uri="{FF2B5EF4-FFF2-40B4-BE49-F238E27FC236}">
                <a16:creationId xmlns="" xmlns:a16="http://schemas.microsoft.com/office/drawing/2014/main" id="{BBB592A3-8BE0-4DC1-8BCF-224D86C89BB0}"/>
              </a:ext>
            </a:extLst>
          </p:cNvPr>
          <p:cNvSpPr txBox="1"/>
          <p:nvPr/>
        </p:nvSpPr>
        <p:spPr>
          <a:xfrm>
            <a:off x="1399325" y="288653"/>
            <a:ext cx="4140621" cy="923330"/>
          </a:xfrm>
          <a:prstGeom prst="rect">
            <a:avLst/>
          </a:prstGeom>
          <a:noFill/>
        </p:spPr>
        <p:txBody>
          <a:bodyPr wrap="none" rtlCol="0">
            <a:spAutoFit/>
          </a:bodyPr>
          <a:lstStyle/>
          <a:p>
            <a:r>
              <a:rPr lang="en-US" sz="5400" b="1" u="sng">
                <a:solidFill>
                  <a:srgbClr val="253232"/>
                </a:solidFill>
                <a:latin typeface="UVN Bay Buom" panose="00000400000000000000" pitchFamily="2" charset="0"/>
              </a:rPr>
              <a:t>Bài 2</a:t>
            </a:r>
            <a:r>
              <a:rPr lang="en-US" sz="5400" b="1">
                <a:solidFill>
                  <a:srgbClr val="253232"/>
                </a:solidFill>
                <a:latin typeface="UVN Bay Buom" panose="00000400000000000000" pitchFamily="2" charset="0"/>
              </a:rPr>
              <a:t>: Tìm x</a:t>
            </a:r>
            <a:endParaRPr lang="id-ID" sz="5400" b="1" dirty="0">
              <a:solidFill>
                <a:srgbClr val="253232"/>
              </a:solidFill>
              <a:latin typeface="UVN Bay Buom" panose="00000400000000000000" pitchFamily="2" charset="0"/>
            </a:endParaRPr>
          </a:p>
        </p:txBody>
      </p:sp>
      <p:sp>
        <p:nvSpPr>
          <p:cNvPr id="69" name="!!TextBox 78">
            <a:extLst>
              <a:ext uri="{FF2B5EF4-FFF2-40B4-BE49-F238E27FC236}">
                <a16:creationId xmlns="" xmlns:a16="http://schemas.microsoft.com/office/drawing/2014/main" id="{69918D95-70DA-4D77-ADE6-5355698EAAF2}"/>
              </a:ext>
            </a:extLst>
          </p:cNvPr>
          <p:cNvSpPr txBox="1"/>
          <p:nvPr/>
        </p:nvSpPr>
        <p:spPr>
          <a:xfrm>
            <a:off x="2423286" y="1791851"/>
            <a:ext cx="5743885" cy="1015663"/>
          </a:xfrm>
          <a:prstGeom prst="rect">
            <a:avLst/>
          </a:prstGeom>
          <a:noFill/>
        </p:spPr>
        <p:txBody>
          <a:bodyPr wrap="square" rtlCol="0">
            <a:spAutoFit/>
          </a:bodyPr>
          <a:lstStyle/>
          <a:p>
            <a:r>
              <a:rPr lang="en-US" sz="6000" dirty="0">
                <a:latin typeface="Cursif" panose="020B0603050302020204" pitchFamily="34" charset="0"/>
                <a:ea typeface="Tahoma" panose="020B0604030504040204" pitchFamily="34" charset="0"/>
                <a:cs typeface="Times New Roman" panose="02020603050405020304" pitchFamily="18" charset="0"/>
              </a:rPr>
              <a:t>x</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x</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smtClean="0">
                <a:latin typeface="Tahoma" panose="020B0604030504040204" pitchFamily="34" charset="0"/>
                <a:ea typeface="Tahoma" panose="020B0604030504040204" pitchFamily="34" charset="0"/>
                <a:cs typeface="Tahoma" panose="020B0604030504040204" pitchFamily="34" charset="0"/>
              </a:rPr>
              <a:t>90 </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smtClean="0">
                <a:latin typeface="Tahoma" panose="020B0604030504040204" pitchFamily="34" charset="0"/>
                <a:ea typeface="Tahoma" panose="020B0604030504040204" pitchFamily="34" charset="0"/>
                <a:cs typeface="Tahoma" panose="020B0604030504040204" pitchFamily="34" charset="0"/>
              </a:rPr>
              <a:t>37 </a:t>
            </a:r>
            <a:r>
              <a:rPr lang="en-US" sz="5400" dirty="0">
                <a:latin typeface="Tahoma" panose="020B0604030504040204" pitchFamily="34" charset="0"/>
                <a:ea typeface="Tahoma" panose="020B0604030504040204" pitchFamily="34" charset="0"/>
                <a:cs typeface="Tahoma" panose="020B0604030504040204" pitchFamily="34" charset="0"/>
              </a:rPr>
              <a:t>8</a:t>
            </a:r>
            <a:r>
              <a:rPr lang="en-US" sz="5400" dirty="0" smtClean="0">
                <a:latin typeface="Tahoma" panose="020B0604030504040204" pitchFamily="34" charset="0"/>
                <a:ea typeface="Tahoma" panose="020B0604030504040204" pitchFamily="34" charset="0"/>
                <a:cs typeface="Tahoma" panose="020B0604030504040204" pitchFamily="34" charset="0"/>
              </a:rPr>
              <a:t>00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1" name="!!TextBox 78">
            <a:extLst>
              <a:ext uri="{FF2B5EF4-FFF2-40B4-BE49-F238E27FC236}">
                <a16:creationId xmlns="" xmlns:a16="http://schemas.microsoft.com/office/drawing/2014/main" id="{B6AD2F86-5382-4C9D-AC1A-3D8623911618}"/>
              </a:ext>
            </a:extLst>
          </p:cNvPr>
          <p:cNvSpPr txBox="1"/>
          <p:nvPr/>
        </p:nvSpPr>
        <p:spPr>
          <a:xfrm>
            <a:off x="3937142" y="2706489"/>
            <a:ext cx="5743885" cy="1015663"/>
          </a:xfrm>
          <a:prstGeom prst="rect">
            <a:avLst/>
          </a:prstGeom>
          <a:noFill/>
        </p:spPr>
        <p:txBody>
          <a:bodyPr wrap="square" rtlCol="0">
            <a:spAutoFit/>
          </a:bodyPr>
          <a:lstStyle/>
          <a:p>
            <a:r>
              <a:rPr lang="en-US" sz="6000" dirty="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5400" dirty="0" smtClean="0">
                <a:solidFill>
                  <a:srgbClr val="C00000"/>
                </a:solidFill>
                <a:latin typeface="Tahoma" panose="020B0604030504040204" pitchFamily="34" charset="0"/>
                <a:ea typeface="Tahoma" panose="020B0604030504040204" pitchFamily="34" charset="0"/>
                <a:cs typeface="Tahoma" panose="020B0604030504040204" pitchFamily="34" charset="0"/>
              </a:rPr>
              <a:t>37 800 </a:t>
            </a:r>
            <a:r>
              <a:rPr lang="en-US" sz="5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5400" dirty="0" smtClean="0">
                <a:solidFill>
                  <a:srgbClr val="C00000"/>
                </a:solidFill>
                <a:latin typeface="Tahoma" panose="020B0604030504040204" pitchFamily="34" charset="0"/>
                <a:ea typeface="Tahoma" panose="020B0604030504040204" pitchFamily="34" charset="0"/>
                <a:cs typeface="Tahoma" panose="020B0604030504040204" pitchFamily="34" charset="0"/>
              </a:rPr>
              <a:t>90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2" name="!!TextBox 78">
            <a:extLst>
              <a:ext uri="{FF2B5EF4-FFF2-40B4-BE49-F238E27FC236}">
                <a16:creationId xmlns="" xmlns:a16="http://schemas.microsoft.com/office/drawing/2014/main" id="{0C123C5C-36D4-4F64-99C9-B2C54A4C9A18}"/>
              </a:ext>
            </a:extLst>
          </p:cNvPr>
          <p:cNvSpPr txBox="1"/>
          <p:nvPr/>
        </p:nvSpPr>
        <p:spPr>
          <a:xfrm>
            <a:off x="3938850" y="3620616"/>
            <a:ext cx="5743885" cy="1015663"/>
          </a:xfrm>
          <a:prstGeom prst="rect">
            <a:avLst/>
          </a:prstGeom>
          <a:noFill/>
        </p:spPr>
        <p:txBody>
          <a:bodyPr wrap="square" rtlCol="0">
            <a:spAutoFit/>
          </a:bodyPr>
          <a:lstStyle/>
          <a:p>
            <a:r>
              <a:rPr lang="en-US" sz="6000" dirty="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en-US" sz="5400" dirty="0" smtClean="0">
                <a:solidFill>
                  <a:srgbClr val="C00000"/>
                </a:solidFill>
                <a:latin typeface="Tahoma" panose="020B0604030504040204" pitchFamily="34" charset="0"/>
                <a:ea typeface="Tahoma" panose="020B0604030504040204" pitchFamily="34" charset="0"/>
                <a:cs typeface="Tahoma" panose="020B0604030504040204" pitchFamily="34" charset="0"/>
              </a:rPr>
              <a:t>420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3145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1000"/>
                                        <p:tgtEl>
                                          <p:spTgt spid="102"/>
                                        </p:tgtEl>
                                      </p:cBhvr>
                                    </p:animEffect>
                                    <p:anim calcmode="lin" valueType="num">
                                      <p:cBhvr>
                                        <p:cTn id="15" dur="1000" fill="hold"/>
                                        <p:tgtEl>
                                          <p:spTgt spid="102"/>
                                        </p:tgtEl>
                                        <p:attrNameLst>
                                          <p:attrName>ppt_x</p:attrName>
                                        </p:attrNameLst>
                                      </p:cBhvr>
                                      <p:tavLst>
                                        <p:tav tm="0">
                                          <p:val>
                                            <p:strVal val="#ppt_x"/>
                                          </p:val>
                                        </p:tav>
                                        <p:tav tm="100000">
                                          <p:val>
                                            <p:strVal val="#ppt_x"/>
                                          </p:val>
                                        </p:tav>
                                      </p:tavLst>
                                    </p:anim>
                                    <p:anim calcmode="lin" valueType="num">
                                      <p:cBhvr>
                                        <p:cTn id="16"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sp>
        <p:nvSpPr>
          <p:cNvPr id="2" name="Rounded Rectangle 1"/>
          <p:cNvSpPr/>
          <p:nvPr/>
        </p:nvSpPr>
        <p:spPr>
          <a:xfrm>
            <a:off x="-133618" y="355988"/>
            <a:ext cx="11224653" cy="6202653"/>
          </a:xfrm>
          <a:prstGeom prst="roundRect">
            <a:avLst>
              <a:gd name="adj" fmla="val 7459"/>
            </a:avLst>
          </a:prstGeom>
          <a:noFill/>
          <a:ln w="38100">
            <a:solidFill>
              <a:srgbClr val="A2B9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TextBox 2"/>
          <p:cNvSpPr txBox="1"/>
          <p:nvPr/>
        </p:nvSpPr>
        <p:spPr>
          <a:xfrm>
            <a:off x="4133619" y="582891"/>
            <a:ext cx="3982180" cy="1015663"/>
          </a:xfrm>
          <a:prstGeom prst="rect">
            <a:avLst/>
          </a:prstGeom>
          <a:noFill/>
        </p:spPr>
        <p:txBody>
          <a:bodyPr wrap="none" rtlCol="0">
            <a:spAutoFit/>
          </a:bodyPr>
          <a:lstStyle/>
          <a:p>
            <a:r>
              <a:rPr lang="en-US" sz="6000" b="1">
                <a:solidFill>
                  <a:schemeClr val="bg1"/>
                </a:solidFill>
                <a:latin typeface="UVN Bay Buom" panose="00000400000000000000" pitchFamily="2" charset="0"/>
              </a:rPr>
              <a:t>Khởi động</a:t>
            </a:r>
            <a:endParaRPr lang="id-ID" sz="6000" b="1" dirty="0">
              <a:solidFill>
                <a:schemeClr val="bg1"/>
              </a:solidFill>
              <a:latin typeface="UVN Bay Buom" panose="00000400000000000000" pitchFamily="2" charset="0"/>
            </a:endParaRPr>
          </a:p>
        </p:txBody>
      </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33445">
            <a:off x="3195923" y="589789"/>
            <a:ext cx="1042759" cy="1042759"/>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66555" flipH="1">
            <a:off x="7968400" y="551712"/>
            <a:ext cx="1042759" cy="1042759"/>
          </a:xfrm>
          <a:prstGeom prst="rect">
            <a:avLst/>
          </a:prstGeom>
        </p:spPr>
      </p:pic>
      <p:sp>
        <p:nvSpPr>
          <p:cNvPr id="53" name="TextBox 52"/>
          <p:cNvSpPr txBox="1"/>
          <p:nvPr/>
        </p:nvSpPr>
        <p:spPr>
          <a:xfrm>
            <a:off x="2421220" y="1806297"/>
            <a:ext cx="2040508"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Tính:</a:t>
            </a:r>
            <a:endParaRPr lang="id-ID" sz="4800" dirty="0">
              <a:solidFill>
                <a:schemeClr val="bg1"/>
              </a:solidFill>
              <a:latin typeface="Times New Roman" panose="02020603050405020304" pitchFamily="18" charset="0"/>
            </a:endParaRPr>
          </a:p>
        </p:txBody>
      </p:sp>
      <p:sp>
        <p:nvSpPr>
          <p:cNvPr id="69" name="TextBox 68">
            <a:extLst>
              <a:ext uri="{FF2B5EF4-FFF2-40B4-BE49-F238E27FC236}">
                <a16:creationId xmlns="" xmlns:a16="http://schemas.microsoft.com/office/drawing/2014/main" id="{3F952FD5-46F2-45B8-BD1A-841E52914197}"/>
              </a:ext>
            </a:extLst>
          </p:cNvPr>
          <p:cNvSpPr txBox="1"/>
          <p:nvPr/>
        </p:nvSpPr>
        <p:spPr>
          <a:xfrm>
            <a:off x="3787824" y="2340952"/>
            <a:ext cx="4475433"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320 : 10 = </a:t>
            </a:r>
            <a:endParaRPr lang="id-ID" sz="4800" dirty="0">
              <a:solidFill>
                <a:schemeClr val="bg1"/>
              </a:solidFill>
              <a:latin typeface="Times New Roman" panose="02020603050405020304" pitchFamily="18" charset="0"/>
            </a:endParaRPr>
          </a:p>
        </p:txBody>
      </p:sp>
      <p:sp>
        <p:nvSpPr>
          <p:cNvPr id="70" name="TextBox 69">
            <a:extLst>
              <a:ext uri="{FF2B5EF4-FFF2-40B4-BE49-F238E27FC236}">
                <a16:creationId xmlns="" xmlns:a16="http://schemas.microsoft.com/office/drawing/2014/main" id="{CCCFB207-DB4B-4454-989A-1623C79CBCF7}"/>
              </a:ext>
            </a:extLst>
          </p:cNvPr>
          <p:cNvSpPr txBox="1"/>
          <p:nvPr/>
        </p:nvSpPr>
        <p:spPr>
          <a:xfrm>
            <a:off x="6546695" y="2358341"/>
            <a:ext cx="1302965" cy="830997"/>
          </a:xfrm>
          <a:prstGeom prst="rect">
            <a:avLst/>
          </a:prstGeom>
          <a:noFill/>
        </p:spPr>
        <p:txBody>
          <a:bodyPr wrap="square" rtlCol="0">
            <a:spAutoFit/>
          </a:bodyPr>
          <a:lstStyle/>
          <a:p>
            <a:r>
              <a:rPr lang="en-US" sz="4800" b="1">
                <a:solidFill>
                  <a:srgbClr val="FFFF00"/>
                </a:solidFill>
                <a:latin typeface="Times New Roman" panose="02020603050405020304" pitchFamily="18" charset="0"/>
              </a:rPr>
              <a:t>32</a:t>
            </a:r>
            <a:endParaRPr lang="id-ID" sz="4800" b="1" dirty="0">
              <a:solidFill>
                <a:srgbClr val="FFFF00"/>
              </a:solidFill>
              <a:latin typeface="Times New Roman" panose="02020603050405020304" pitchFamily="18" charset="0"/>
            </a:endParaRPr>
          </a:p>
        </p:txBody>
      </p:sp>
      <p:sp>
        <p:nvSpPr>
          <p:cNvPr id="71" name="TextBox 70">
            <a:extLst>
              <a:ext uri="{FF2B5EF4-FFF2-40B4-BE49-F238E27FC236}">
                <a16:creationId xmlns="" xmlns:a16="http://schemas.microsoft.com/office/drawing/2014/main" id="{768D1304-B86B-4A6E-A3D8-69665C256D83}"/>
              </a:ext>
            </a:extLst>
          </p:cNvPr>
          <p:cNvSpPr txBox="1"/>
          <p:nvPr/>
        </p:nvSpPr>
        <p:spPr>
          <a:xfrm>
            <a:off x="3804120" y="3159125"/>
            <a:ext cx="5339549"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32 000 : 100 = </a:t>
            </a:r>
            <a:endParaRPr lang="id-ID" sz="4800" dirty="0">
              <a:solidFill>
                <a:schemeClr val="bg1"/>
              </a:solidFill>
              <a:latin typeface="Times New Roman" panose="02020603050405020304" pitchFamily="18" charset="0"/>
            </a:endParaRPr>
          </a:p>
        </p:txBody>
      </p:sp>
      <p:sp>
        <p:nvSpPr>
          <p:cNvPr id="72" name="TextBox 71">
            <a:extLst>
              <a:ext uri="{FF2B5EF4-FFF2-40B4-BE49-F238E27FC236}">
                <a16:creationId xmlns="" xmlns:a16="http://schemas.microsoft.com/office/drawing/2014/main" id="{2A263B82-A6A0-4EB9-9564-0EF9F844679A}"/>
              </a:ext>
            </a:extLst>
          </p:cNvPr>
          <p:cNvSpPr txBox="1"/>
          <p:nvPr/>
        </p:nvSpPr>
        <p:spPr>
          <a:xfrm>
            <a:off x="7572218" y="3159124"/>
            <a:ext cx="1626019" cy="830997"/>
          </a:xfrm>
          <a:prstGeom prst="rect">
            <a:avLst/>
          </a:prstGeom>
          <a:noFill/>
        </p:spPr>
        <p:txBody>
          <a:bodyPr wrap="square" rtlCol="0">
            <a:spAutoFit/>
          </a:bodyPr>
          <a:lstStyle/>
          <a:p>
            <a:r>
              <a:rPr lang="en-US" sz="4800" b="1">
                <a:solidFill>
                  <a:srgbClr val="FFFF00"/>
                </a:solidFill>
                <a:latin typeface="Times New Roman" panose="02020603050405020304" pitchFamily="18" charset="0"/>
              </a:rPr>
              <a:t>320</a:t>
            </a:r>
            <a:endParaRPr lang="id-ID" sz="4800" b="1" dirty="0">
              <a:solidFill>
                <a:srgbClr val="FFFF00"/>
              </a:solidFill>
              <a:latin typeface="Times New Roman" panose="02020603050405020304" pitchFamily="18" charset="0"/>
            </a:endParaRPr>
          </a:p>
        </p:txBody>
      </p:sp>
      <p:pic>
        <p:nvPicPr>
          <p:cNvPr id="54" name="Picture 53">
            <a:extLst>
              <a:ext uri="{FF2B5EF4-FFF2-40B4-BE49-F238E27FC236}">
                <a16:creationId xmlns="" xmlns:a16="http://schemas.microsoft.com/office/drawing/2014/main" id="{E41C60AA-9E0A-4C61-AD1E-CAE9C5D9002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362124">
            <a:off x="7230153" y="2763315"/>
            <a:ext cx="4292600" cy="4292600"/>
          </a:xfrm>
          <a:prstGeom prst="rect">
            <a:avLst/>
          </a:prstGeom>
        </p:spPr>
      </p:pic>
    </p:spTree>
    <p:extLst>
      <p:ext uri="{BB962C8B-B14F-4D97-AF65-F5344CB8AC3E}">
        <p14:creationId xmlns:p14="http://schemas.microsoft.com/office/powerpoint/2010/main" val="294255862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14:bounceEnd="60000">
                                          <p:cBhvr additive="base">
                                            <p:cTn id="7" dur="500" fill="hold"/>
                                            <p:tgtEl>
                                              <p:spTgt spid="5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14:bounceEnd="60000">
                                          <p:cBhvr additive="base">
                                            <p:cTn id="15" dur="5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14:presetBounceEnd="60000">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14:bounceEnd="60000">
                                          <p:cBhvr additive="base">
                                            <p:cTn id="20" dur="5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69" grpId="0"/>
          <p:bldP spid="70" grpId="0"/>
          <p:bldP spid="71" grpId="0"/>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0-#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69" grpId="0"/>
          <p:bldP spid="70" grpId="0"/>
          <p:bldP spid="71" grpId="0"/>
          <p:bldP spid="7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 xmlns:a16="http://schemas.microsoft.com/office/drawing/2014/main" id="{FFC125C2-B636-47F8-8CE2-927C108239B3}"/>
              </a:ext>
            </a:extLst>
          </p:cNvPr>
          <p:cNvSpPr/>
          <p:nvPr/>
        </p:nvSpPr>
        <p:spPr>
          <a:xfrm>
            <a:off x="1545781" y="1099515"/>
            <a:ext cx="3304412" cy="473106"/>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 xmlns:a16="http://schemas.microsoft.com/office/drawing/2014/main" id="{3FC28B6A-8009-44CC-B67C-16EFE755E60D}"/>
              </a:ext>
            </a:extLst>
          </p:cNvPr>
          <p:cNvSpPr/>
          <p:nvPr/>
        </p:nvSpPr>
        <p:spPr>
          <a:xfrm>
            <a:off x="2829632" y="1723065"/>
            <a:ext cx="6566106" cy="473099"/>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 xmlns:a16="http://schemas.microsoft.com/office/drawing/2014/main" id="{456B3DF8-D4F0-4C99-AE12-75607E31AEEB}"/>
              </a:ext>
            </a:extLst>
          </p:cNvPr>
          <p:cNvSpPr/>
          <p:nvPr/>
        </p:nvSpPr>
        <p:spPr>
          <a:xfrm>
            <a:off x="1515269" y="2353494"/>
            <a:ext cx="1358018" cy="459328"/>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 xmlns:a16="http://schemas.microsoft.com/office/drawing/2014/main" id="{89177EB2-8A19-40EE-BAF8-456636357E99}"/>
              </a:ext>
            </a:extLst>
          </p:cNvPr>
          <p:cNvSpPr/>
          <p:nvPr/>
        </p:nvSpPr>
        <p:spPr>
          <a:xfrm>
            <a:off x="3730171" y="2333478"/>
            <a:ext cx="5899971" cy="459329"/>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 xmlns:a16="http://schemas.microsoft.com/office/drawing/2014/main" id="{39553E31-5F89-4A59-A874-3FCB8ABD41CC}"/>
              </a:ext>
            </a:extLst>
          </p:cNvPr>
          <p:cNvSpPr/>
          <p:nvPr/>
        </p:nvSpPr>
        <p:spPr>
          <a:xfrm>
            <a:off x="1594794" y="3163871"/>
            <a:ext cx="8231867" cy="3280470"/>
          </a:xfrm>
          <a:prstGeom prst="roundRect">
            <a:avLst>
              <a:gd name="adj" fmla="val 10314"/>
            </a:avLst>
          </a:prstGeom>
          <a:solidFill>
            <a:srgbClr val="C7DDF1">
              <a:alpha val="80000"/>
            </a:srgbClr>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 xmlns:a16="http://schemas.microsoft.com/office/drawing/2014/main" id="{776CD6D3-9F46-4C21-A4EF-65ACB408C6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105" name="!!TextBox 78">
            <a:extLst>
              <a:ext uri="{FF2B5EF4-FFF2-40B4-BE49-F238E27FC236}">
                <a16:creationId xmlns="" xmlns:a16="http://schemas.microsoft.com/office/drawing/2014/main" id="{895651C5-42CA-4A58-9524-5959BE535A2B}"/>
              </a:ext>
            </a:extLst>
          </p:cNvPr>
          <p:cNvSpPr txBox="1"/>
          <p:nvPr/>
        </p:nvSpPr>
        <p:spPr>
          <a:xfrm>
            <a:off x="1715223" y="3486247"/>
            <a:ext cx="8091753" cy="1323439"/>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Nếu mỗi toa xe chở được 20 tấn hàng thì cần số toa xe là:</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Box 63">
            <a:extLst>
              <a:ext uri="{FF2B5EF4-FFF2-40B4-BE49-F238E27FC236}">
                <a16:creationId xmlns="" xmlns:a16="http://schemas.microsoft.com/office/drawing/2014/main" id="{BBB592A3-8BE0-4DC1-8BCF-224D86C89BB0}"/>
              </a:ext>
            </a:extLst>
          </p:cNvPr>
          <p:cNvSpPr txBox="1"/>
          <p:nvPr/>
        </p:nvSpPr>
        <p:spPr>
          <a:xfrm>
            <a:off x="1561862" y="156959"/>
            <a:ext cx="8605480" cy="2769989"/>
          </a:xfrm>
          <a:prstGeom prst="rect">
            <a:avLst/>
          </a:prstGeom>
          <a:noFill/>
        </p:spPr>
        <p:txBody>
          <a:bodyPr wrap="square" rtlCol="0">
            <a:spAutoFit/>
          </a:bodyPr>
          <a:lstStyle/>
          <a:p>
            <a:r>
              <a:rPr lang="en-US" sz="5400" b="1" u="sng">
                <a:solidFill>
                  <a:srgbClr val="253232"/>
                </a:solidFill>
                <a:latin typeface="UVN Bay Buom" panose="00000400000000000000" pitchFamily="2" charset="0"/>
              </a:rPr>
              <a:t>Bài 3</a:t>
            </a:r>
            <a:r>
              <a:rPr lang="en-US" sz="5400" b="1">
                <a:solidFill>
                  <a:srgbClr val="253232"/>
                </a:solidFill>
                <a:latin typeface="UVN Bay Buom" panose="00000400000000000000" pitchFamily="2" charset="0"/>
              </a:rPr>
              <a:t>: </a:t>
            </a:r>
            <a:r>
              <a:rPr lang="en-US" sz="4000" b="1">
                <a:solidFill>
                  <a:srgbClr val="253232"/>
                </a:solidFill>
                <a:latin typeface="UVN Bay Buom" panose="00000400000000000000" pitchFamily="2" charset="0"/>
              </a:rPr>
              <a:t>Người ta dự định xếp </a:t>
            </a:r>
          </a:p>
          <a:p>
            <a:r>
              <a:rPr lang="en-US" sz="4000" b="1">
                <a:solidFill>
                  <a:srgbClr val="253232"/>
                </a:solidFill>
                <a:latin typeface="UVN Bay Buom" panose="00000400000000000000" pitchFamily="2" charset="0"/>
              </a:rPr>
              <a:t>180 tấn hàng lên các toa xe lửa. Nếu mỗi toa xe chở được 20 tấn hàng thì cần mấy toa xe loại đó?</a:t>
            </a:r>
            <a:endParaRPr lang="id-ID" sz="5400" b="1" dirty="0">
              <a:solidFill>
                <a:srgbClr val="253232"/>
              </a:solidFill>
              <a:latin typeface="UVN Bay Buom" panose="00000400000000000000" pitchFamily="2" charset="0"/>
            </a:endParaRPr>
          </a:p>
        </p:txBody>
      </p:sp>
      <p:sp>
        <p:nvSpPr>
          <p:cNvPr id="106" name="!!TextBox 78">
            <a:extLst>
              <a:ext uri="{FF2B5EF4-FFF2-40B4-BE49-F238E27FC236}">
                <a16:creationId xmlns="" xmlns:a16="http://schemas.microsoft.com/office/drawing/2014/main" id="{A697FC76-CE6E-4054-893C-6C51D8FB7BC3}"/>
              </a:ext>
            </a:extLst>
          </p:cNvPr>
          <p:cNvSpPr txBox="1"/>
          <p:nvPr/>
        </p:nvSpPr>
        <p:spPr>
          <a:xfrm>
            <a:off x="2571526" y="4763072"/>
            <a:ext cx="5646000" cy="707886"/>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180 : 20 = 9 (toa xe)</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 xmlns:a16="http://schemas.microsoft.com/office/drawing/2014/main" id="{02F43131-3D39-440B-B28F-2897DF82D2B0}"/>
              </a:ext>
            </a:extLst>
          </p:cNvPr>
          <p:cNvSpPr txBox="1"/>
          <p:nvPr/>
        </p:nvSpPr>
        <p:spPr>
          <a:xfrm>
            <a:off x="2995892" y="5449609"/>
            <a:ext cx="4534526" cy="707886"/>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Đáp số: 9 toa xe</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7983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left)">
                                      <p:cBhvr>
                                        <p:cTn id="10" dur="500"/>
                                        <p:tgtEl>
                                          <p:spTgt spid="10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left)">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1000"/>
                                        <p:tgtEl>
                                          <p:spTgt spid="105"/>
                                        </p:tgtEl>
                                      </p:cBhvr>
                                    </p:animEffect>
                                    <p:anim calcmode="lin" valueType="num">
                                      <p:cBhvr>
                                        <p:cTn id="31" dur="1000" fill="hold"/>
                                        <p:tgtEl>
                                          <p:spTgt spid="105"/>
                                        </p:tgtEl>
                                        <p:attrNameLst>
                                          <p:attrName>ppt_x</p:attrName>
                                        </p:attrNameLst>
                                      </p:cBhvr>
                                      <p:tavLst>
                                        <p:tav tm="0">
                                          <p:val>
                                            <p:strVal val="#ppt_x"/>
                                          </p:val>
                                        </p:tav>
                                        <p:tav tm="100000">
                                          <p:val>
                                            <p:strVal val="#ppt_x"/>
                                          </p:val>
                                        </p:tav>
                                      </p:tavLst>
                                    </p:anim>
                                    <p:anim calcmode="lin" valueType="num">
                                      <p:cBhvr>
                                        <p:cTn id="32" dur="1000" fill="hold"/>
                                        <p:tgtEl>
                                          <p:spTgt spid="10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fade">
                                      <p:cBhvr>
                                        <p:cTn id="40" dur="1000"/>
                                        <p:tgtEl>
                                          <p:spTgt spid="109"/>
                                        </p:tgtEl>
                                      </p:cBhvr>
                                    </p:animEffect>
                                    <p:anim calcmode="lin" valueType="num">
                                      <p:cBhvr>
                                        <p:cTn id="41" dur="1000" fill="hold"/>
                                        <p:tgtEl>
                                          <p:spTgt spid="109"/>
                                        </p:tgtEl>
                                        <p:attrNameLst>
                                          <p:attrName>ppt_x</p:attrName>
                                        </p:attrNameLst>
                                      </p:cBhvr>
                                      <p:tavLst>
                                        <p:tav tm="0">
                                          <p:val>
                                            <p:strVal val="#ppt_x"/>
                                          </p:val>
                                        </p:tav>
                                        <p:tav tm="100000">
                                          <p:val>
                                            <p:strVal val="#ppt_x"/>
                                          </p:val>
                                        </p:tav>
                                      </p:tavLst>
                                    </p:anim>
                                    <p:anim calcmode="lin" valueType="num">
                                      <p:cBhvr>
                                        <p:cTn id="42"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1" grpId="0" animBg="1"/>
      <p:bldP spid="102" grpId="0" animBg="1"/>
      <p:bldP spid="103" grpId="0" animBg="1"/>
      <p:bldP spid="104" grpId="0" animBg="1"/>
      <p:bldP spid="105" grpId="0"/>
      <p:bldP spid="106"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 xmlns:a16="http://schemas.microsoft.com/office/drawing/2014/main" id="{FFC125C2-B636-47F8-8CE2-927C108239B3}"/>
              </a:ext>
            </a:extLst>
          </p:cNvPr>
          <p:cNvSpPr/>
          <p:nvPr/>
        </p:nvSpPr>
        <p:spPr>
          <a:xfrm>
            <a:off x="1545781" y="1099515"/>
            <a:ext cx="3304412" cy="473106"/>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 xmlns:a16="http://schemas.microsoft.com/office/drawing/2014/main" id="{3FC28B6A-8009-44CC-B67C-16EFE755E60D}"/>
              </a:ext>
            </a:extLst>
          </p:cNvPr>
          <p:cNvSpPr/>
          <p:nvPr/>
        </p:nvSpPr>
        <p:spPr>
          <a:xfrm>
            <a:off x="2829632" y="1723065"/>
            <a:ext cx="6566106" cy="473099"/>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 xmlns:a16="http://schemas.microsoft.com/office/drawing/2014/main" id="{456B3DF8-D4F0-4C99-AE12-75607E31AEEB}"/>
              </a:ext>
            </a:extLst>
          </p:cNvPr>
          <p:cNvSpPr/>
          <p:nvPr/>
        </p:nvSpPr>
        <p:spPr>
          <a:xfrm>
            <a:off x="1515269" y="2353494"/>
            <a:ext cx="1358018" cy="459328"/>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 xmlns:a16="http://schemas.microsoft.com/office/drawing/2014/main" id="{89177EB2-8A19-40EE-BAF8-456636357E99}"/>
              </a:ext>
            </a:extLst>
          </p:cNvPr>
          <p:cNvSpPr/>
          <p:nvPr/>
        </p:nvSpPr>
        <p:spPr>
          <a:xfrm>
            <a:off x="3730171" y="2333478"/>
            <a:ext cx="5899971" cy="459329"/>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 xmlns:a16="http://schemas.microsoft.com/office/drawing/2014/main" id="{39553E31-5F89-4A59-A874-3FCB8ABD41CC}"/>
              </a:ext>
            </a:extLst>
          </p:cNvPr>
          <p:cNvSpPr/>
          <p:nvPr/>
        </p:nvSpPr>
        <p:spPr>
          <a:xfrm>
            <a:off x="1594794" y="3163871"/>
            <a:ext cx="8231867" cy="3280470"/>
          </a:xfrm>
          <a:prstGeom prst="roundRect">
            <a:avLst>
              <a:gd name="adj" fmla="val 10314"/>
            </a:avLst>
          </a:prstGeom>
          <a:solidFill>
            <a:srgbClr val="C7DDF1">
              <a:alpha val="80000"/>
            </a:srgbClr>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 xmlns:a16="http://schemas.microsoft.com/office/drawing/2014/main" id="{776CD6D3-9F46-4C21-A4EF-65ACB408C6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105" name="!!TextBox 78">
            <a:extLst>
              <a:ext uri="{FF2B5EF4-FFF2-40B4-BE49-F238E27FC236}">
                <a16:creationId xmlns="" xmlns:a16="http://schemas.microsoft.com/office/drawing/2014/main" id="{895651C5-42CA-4A58-9524-5959BE535A2B}"/>
              </a:ext>
            </a:extLst>
          </p:cNvPr>
          <p:cNvSpPr txBox="1"/>
          <p:nvPr/>
        </p:nvSpPr>
        <p:spPr>
          <a:xfrm>
            <a:off x="1715223" y="3486247"/>
            <a:ext cx="8091753" cy="1323439"/>
          </a:xfrm>
          <a:prstGeom prst="rect">
            <a:avLst/>
          </a:prstGeom>
          <a:noFill/>
        </p:spPr>
        <p:txBody>
          <a:bodyPr wrap="square" rtlCol="0">
            <a:spAutoFit/>
          </a:bodyPr>
          <a:lstStyle/>
          <a:p>
            <a:pPr indent="465138"/>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Nếu</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mỗi</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toa</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xe</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chở</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được</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30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tấn</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hàng</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thì</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cần</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số</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toa</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xe</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là:</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Box 63">
            <a:extLst>
              <a:ext uri="{FF2B5EF4-FFF2-40B4-BE49-F238E27FC236}">
                <a16:creationId xmlns="" xmlns:a16="http://schemas.microsoft.com/office/drawing/2014/main" id="{BBB592A3-8BE0-4DC1-8BCF-224D86C89BB0}"/>
              </a:ext>
            </a:extLst>
          </p:cNvPr>
          <p:cNvSpPr txBox="1"/>
          <p:nvPr/>
        </p:nvSpPr>
        <p:spPr>
          <a:xfrm>
            <a:off x="1561862" y="156959"/>
            <a:ext cx="8605480" cy="2769989"/>
          </a:xfrm>
          <a:prstGeom prst="rect">
            <a:avLst/>
          </a:prstGeom>
          <a:noFill/>
        </p:spPr>
        <p:txBody>
          <a:bodyPr wrap="square" rtlCol="0">
            <a:spAutoFit/>
          </a:bodyPr>
          <a:lstStyle/>
          <a:p>
            <a:r>
              <a:rPr lang="en-US" sz="5400" b="1" u="sng" dirty="0" err="1">
                <a:solidFill>
                  <a:srgbClr val="253232"/>
                </a:solidFill>
                <a:latin typeface="UVN Bay Buom" panose="00000400000000000000" pitchFamily="2" charset="0"/>
              </a:rPr>
              <a:t>Bài</a:t>
            </a:r>
            <a:r>
              <a:rPr lang="en-US" sz="5400" b="1" u="sng" dirty="0">
                <a:solidFill>
                  <a:srgbClr val="253232"/>
                </a:solidFill>
                <a:latin typeface="UVN Bay Buom" panose="00000400000000000000" pitchFamily="2" charset="0"/>
              </a:rPr>
              <a:t> 3</a:t>
            </a:r>
            <a:r>
              <a:rPr lang="en-US" sz="54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Người</a:t>
            </a:r>
            <a:r>
              <a:rPr lang="en-US" sz="4000" b="1" dirty="0">
                <a:solidFill>
                  <a:srgbClr val="253232"/>
                </a:solidFill>
                <a:latin typeface="UVN Bay Buom" panose="00000400000000000000" pitchFamily="2" charset="0"/>
              </a:rPr>
              <a:t> ta </a:t>
            </a:r>
            <a:r>
              <a:rPr lang="en-US" sz="4000" b="1" dirty="0" err="1">
                <a:solidFill>
                  <a:srgbClr val="253232"/>
                </a:solidFill>
                <a:latin typeface="UVN Bay Buom" panose="00000400000000000000" pitchFamily="2" charset="0"/>
              </a:rPr>
              <a:t>dự</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định</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xếp</a:t>
            </a:r>
            <a:r>
              <a:rPr lang="en-US" sz="4000" b="1" dirty="0">
                <a:solidFill>
                  <a:srgbClr val="253232"/>
                </a:solidFill>
                <a:latin typeface="UVN Bay Buom" panose="00000400000000000000" pitchFamily="2" charset="0"/>
              </a:rPr>
              <a:t> </a:t>
            </a:r>
          </a:p>
          <a:p>
            <a:r>
              <a:rPr lang="en-US" sz="4000" b="1" dirty="0">
                <a:solidFill>
                  <a:srgbClr val="253232"/>
                </a:solidFill>
                <a:latin typeface="UVN Bay Buom" panose="00000400000000000000" pitchFamily="2" charset="0"/>
              </a:rPr>
              <a:t>180 </a:t>
            </a:r>
            <a:r>
              <a:rPr lang="en-US" sz="4000" b="1" dirty="0" err="1">
                <a:solidFill>
                  <a:srgbClr val="253232"/>
                </a:solidFill>
                <a:latin typeface="UVN Bay Buom" panose="00000400000000000000" pitchFamily="2" charset="0"/>
              </a:rPr>
              <a:t>tấn</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hàng</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lên</a:t>
            </a:r>
            <a:r>
              <a:rPr lang="en-US" sz="4000" b="1" dirty="0">
                <a:solidFill>
                  <a:srgbClr val="253232"/>
                </a:solidFill>
                <a:latin typeface="UVN Bay Buom" panose="00000400000000000000" pitchFamily="2" charset="0"/>
              </a:rPr>
              <a:t> các </a:t>
            </a:r>
            <a:r>
              <a:rPr lang="en-US" sz="4000" b="1" dirty="0" err="1">
                <a:solidFill>
                  <a:srgbClr val="253232"/>
                </a:solidFill>
                <a:latin typeface="UVN Bay Buom" panose="00000400000000000000" pitchFamily="2" charset="0"/>
              </a:rPr>
              <a:t>toa</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xe</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lửa</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Nếu</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mỗi</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toa</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xe</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chở</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được</a:t>
            </a:r>
            <a:r>
              <a:rPr lang="en-US" sz="4000" b="1">
                <a:solidFill>
                  <a:srgbClr val="253232"/>
                </a:solidFill>
                <a:latin typeface="UVN Bay Buom" panose="00000400000000000000" pitchFamily="2" charset="0"/>
              </a:rPr>
              <a:t> </a:t>
            </a:r>
            <a:r>
              <a:rPr lang="en-US" sz="4000" b="1" smtClean="0">
                <a:solidFill>
                  <a:srgbClr val="253232"/>
                </a:solidFill>
                <a:latin typeface="UVN Bay Buom" panose="00000400000000000000" pitchFamily="2" charset="0"/>
              </a:rPr>
              <a:t>30 </a:t>
            </a:r>
            <a:r>
              <a:rPr lang="en-US" sz="4000" b="1" dirty="0" err="1">
                <a:solidFill>
                  <a:srgbClr val="253232"/>
                </a:solidFill>
                <a:latin typeface="UVN Bay Buom" panose="00000400000000000000" pitchFamily="2" charset="0"/>
              </a:rPr>
              <a:t>tấn</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hàng</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thì</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cần</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mấy</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toa</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xe</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loại</a:t>
            </a:r>
            <a:r>
              <a:rPr lang="en-US" sz="4000" b="1" dirty="0">
                <a:solidFill>
                  <a:srgbClr val="253232"/>
                </a:solidFill>
                <a:latin typeface="UVN Bay Buom" panose="00000400000000000000" pitchFamily="2" charset="0"/>
              </a:rPr>
              <a:t> </a:t>
            </a:r>
            <a:r>
              <a:rPr lang="en-US" sz="4000" b="1" dirty="0" err="1">
                <a:solidFill>
                  <a:srgbClr val="253232"/>
                </a:solidFill>
                <a:latin typeface="UVN Bay Buom" panose="00000400000000000000" pitchFamily="2" charset="0"/>
              </a:rPr>
              <a:t>đó</a:t>
            </a:r>
            <a:r>
              <a:rPr lang="en-US" sz="4000" b="1" dirty="0">
                <a:solidFill>
                  <a:srgbClr val="253232"/>
                </a:solidFill>
                <a:latin typeface="UVN Bay Buom" panose="00000400000000000000" pitchFamily="2" charset="0"/>
              </a:rPr>
              <a:t>?</a:t>
            </a:r>
            <a:endParaRPr lang="id-ID" sz="5400" b="1" dirty="0">
              <a:solidFill>
                <a:srgbClr val="253232"/>
              </a:solidFill>
              <a:latin typeface="UVN Bay Buom" panose="00000400000000000000" pitchFamily="2" charset="0"/>
            </a:endParaRPr>
          </a:p>
        </p:txBody>
      </p:sp>
      <p:sp>
        <p:nvSpPr>
          <p:cNvPr id="106" name="!!TextBox 78">
            <a:extLst>
              <a:ext uri="{FF2B5EF4-FFF2-40B4-BE49-F238E27FC236}">
                <a16:creationId xmlns="" xmlns:a16="http://schemas.microsoft.com/office/drawing/2014/main" id="{A697FC76-CE6E-4054-893C-6C51D8FB7BC3}"/>
              </a:ext>
            </a:extLst>
          </p:cNvPr>
          <p:cNvSpPr txBox="1"/>
          <p:nvPr/>
        </p:nvSpPr>
        <p:spPr>
          <a:xfrm>
            <a:off x="2571526" y="4763072"/>
            <a:ext cx="5646000" cy="707886"/>
          </a:xfrm>
          <a:prstGeom prst="rect">
            <a:avLst/>
          </a:prstGeom>
          <a:noFill/>
        </p:spPr>
        <p:txBody>
          <a:bodyPr wrap="square" rtlCol="0">
            <a:spAutoFit/>
          </a:bodyPr>
          <a:lstStyle/>
          <a:p>
            <a:pPr indent="465138"/>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180 : </a:t>
            </a:r>
            <a:r>
              <a:rPr lang="en-US"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30 </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6 </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toa</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xe</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 xmlns:a16="http://schemas.microsoft.com/office/drawing/2014/main" id="{02F43131-3D39-440B-B28F-2897DF82D2B0}"/>
              </a:ext>
            </a:extLst>
          </p:cNvPr>
          <p:cNvSpPr txBox="1"/>
          <p:nvPr/>
        </p:nvSpPr>
        <p:spPr>
          <a:xfrm>
            <a:off x="2995892" y="5449609"/>
            <a:ext cx="4534526" cy="707886"/>
          </a:xfrm>
          <a:prstGeom prst="rect">
            <a:avLst/>
          </a:prstGeom>
          <a:noFill/>
        </p:spPr>
        <p:txBody>
          <a:bodyPr wrap="square" rtlCol="0">
            <a:spAutoFit/>
          </a:bodyPr>
          <a:lstStyle/>
          <a:p>
            <a:pPr indent="465138"/>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Đáp</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số</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smtClean="0">
                <a:solidFill>
                  <a:srgbClr val="C00000"/>
                </a:solidFill>
                <a:latin typeface="Tahoma" panose="020B0604030504040204" pitchFamily="34" charset="0"/>
                <a:ea typeface="Tahoma" panose="020B0604030504040204" pitchFamily="34" charset="0"/>
                <a:cs typeface="Tahoma" panose="020B0604030504040204" pitchFamily="34" charset="0"/>
              </a:rPr>
              <a:t>6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toa</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xe</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9786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left)">
                                      <p:cBhvr>
                                        <p:cTn id="10" dur="500"/>
                                        <p:tgtEl>
                                          <p:spTgt spid="10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p:cTn id="18" dur="500" fill="hold"/>
                                        <p:tgtEl>
                                          <p:spTgt spid="104"/>
                                        </p:tgtEl>
                                        <p:attrNameLst>
                                          <p:attrName>ppt_w</p:attrName>
                                        </p:attrNameLst>
                                      </p:cBhvr>
                                      <p:tavLst>
                                        <p:tav tm="0">
                                          <p:val>
                                            <p:fltVal val="0"/>
                                          </p:val>
                                        </p:tav>
                                        <p:tav tm="100000">
                                          <p:val>
                                            <p:strVal val="#ppt_w"/>
                                          </p:val>
                                        </p:tav>
                                      </p:tavLst>
                                    </p:anim>
                                    <p:anim calcmode="lin" valueType="num">
                                      <p:cBhvr>
                                        <p:cTn id="19" dur="500" fill="hold"/>
                                        <p:tgtEl>
                                          <p:spTgt spid="104"/>
                                        </p:tgtEl>
                                        <p:attrNameLst>
                                          <p:attrName>ppt_h</p:attrName>
                                        </p:attrNameLst>
                                      </p:cBhvr>
                                      <p:tavLst>
                                        <p:tav tm="0">
                                          <p:val>
                                            <p:fltVal val="0"/>
                                          </p:val>
                                        </p:tav>
                                        <p:tav tm="100000">
                                          <p:val>
                                            <p:strVal val="#ppt_h"/>
                                          </p:val>
                                        </p:tav>
                                      </p:tavLst>
                                    </p:anim>
                                    <p:animEffect transition="in" filter="fade">
                                      <p:cBhvr>
                                        <p:cTn id="20" dur="500"/>
                                        <p:tgtEl>
                                          <p:spTgt spid="10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1000"/>
                                        <p:tgtEl>
                                          <p:spTgt spid="105"/>
                                        </p:tgtEl>
                                      </p:cBhvr>
                                    </p:animEffect>
                                    <p:anim calcmode="lin" valueType="num">
                                      <p:cBhvr>
                                        <p:cTn id="26" dur="1000" fill="hold"/>
                                        <p:tgtEl>
                                          <p:spTgt spid="105"/>
                                        </p:tgtEl>
                                        <p:attrNameLst>
                                          <p:attrName>ppt_x</p:attrName>
                                        </p:attrNameLst>
                                      </p:cBhvr>
                                      <p:tavLst>
                                        <p:tav tm="0">
                                          <p:val>
                                            <p:strVal val="#ppt_x"/>
                                          </p:val>
                                        </p:tav>
                                        <p:tav tm="100000">
                                          <p:val>
                                            <p:strVal val="#ppt_x"/>
                                          </p:val>
                                        </p:tav>
                                      </p:tavLst>
                                    </p:anim>
                                    <p:anim calcmode="lin" valueType="num">
                                      <p:cBhvr>
                                        <p:cTn id="27" dur="1000" fill="hold"/>
                                        <p:tgtEl>
                                          <p:spTgt spid="10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anim calcmode="lin" valueType="num">
                                      <p:cBhvr>
                                        <p:cTn id="31" dur="1000" fill="hold"/>
                                        <p:tgtEl>
                                          <p:spTgt spid="106"/>
                                        </p:tgtEl>
                                        <p:attrNameLst>
                                          <p:attrName>ppt_x</p:attrName>
                                        </p:attrNameLst>
                                      </p:cBhvr>
                                      <p:tavLst>
                                        <p:tav tm="0">
                                          <p:val>
                                            <p:strVal val="#ppt_x"/>
                                          </p:val>
                                        </p:tav>
                                        <p:tav tm="100000">
                                          <p:val>
                                            <p:strVal val="#ppt_x"/>
                                          </p:val>
                                        </p:tav>
                                      </p:tavLst>
                                    </p:anim>
                                    <p:anim calcmode="lin" valueType="num">
                                      <p:cBhvr>
                                        <p:cTn id="32" dur="1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1000"/>
                                        <p:tgtEl>
                                          <p:spTgt spid="109"/>
                                        </p:tgtEl>
                                      </p:cBhvr>
                                    </p:animEffect>
                                    <p:anim calcmode="lin" valueType="num">
                                      <p:cBhvr>
                                        <p:cTn id="36" dur="1000" fill="hold"/>
                                        <p:tgtEl>
                                          <p:spTgt spid="109"/>
                                        </p:tgtEl>
                                        <p:attrNameLst>
                                          <p:attrName>ppt_x</p:attrName>
                                        </p:attrNameLst>
                                      </p:cBhvr>
                                      <p:tavLst>
                                        <p:tav tm="0">
                                          <p:val>
                                            <p:strVal val="#ppt_x"/>
                                          </p:val>
                                        </p:tav>
                                        <p:tav tm="100000">
                                          <p:val>
                                            <p:strVal val="#ppt_x"/>
                                          </p:val>
                                        </p:tav>
                                      </p:tavLst>
                                    </p:anim>
                                    <p:anim calcmode="lin" valueType="num">
                                      <p:cBhvr>
                                        <p:cTn id="3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1" grpId="0" animBg="1"/>
      <p:bldP spid="102" grpId="0" animBg="1"/>
      <p:bldP spid="104" grpId="0" animBg="1"/>
      <p:bldP spid="105" grpId="0"/>
      <p:bldP spid="106" grpId="0"/>
      <p:bldP spid="10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454634"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53" name="TextBox 52"/>
          <p:cNvSpPr txBox="1"/>
          <p:nvPr/>
        </p:nvSpPr>
        <p:spPr>
          <a:xfrm>
            <a:off x="2902856" y="-1413164"/>
            <a:ext cx="184731" cy="369332"/>
          </a:xfrm>
          <a:prstGeom prst="rect">
            <a:avLst/>
          </a:prstGeom>
          <a:noFill/>
        </p:spPr>
        <p:txBody>
          <a:bodyPr wrap="none" rtlCol="0">
            <a:spAutoFit/>
          </a:bodyPr>
          <a:lstStyle/>
          <a:p>
            <a:endParaRPr lang="id-ID" dirty="0"/>
          </a:p>
        </p:txBody>
      </p:sp>
      <p:sp>
        <p:nvSpPr>
          <p:cNvPr id="74" name="TextBox 73"/>
          <p:cNvSpPr txBox="1"/>
          <p:nvPr/>
        </p:nvSpPr>
        <p:spPr>
          <a:xfrm>
            <a:off x="2346545" y="2062473"/>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sp>
        <p:nvSpPr>
          <p:cNvPr id="75" name="TextBox 74"/>
          <p:cNvSpPr txBox="1"/>
          <p:nvPr/>
        </p:nvSpPr>
        <p:spPr>
          <a:xfrm>
            <a:off x="4939227" y="2062473"/>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sp>
        <p:nvSpPr>
          <p:cNvPr id="76" name="TextBox 75"/>
          <p:cNvSpPr txBox="1"/>
          <p:nvPr/>
        </p:nvSpPr>
        <p:spPr>
          <a:xfrm>
            <a:off x="7468861" y="2030599"/>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75332">
            <a:off x="8206770" y="309987"/>
            <a:ext cx="845959" cy="845959"/>
          </a:xfrm>
          <a:prstGeom prst="rect">
            <a:avLst/>
          </a:prstGeom>
        </p:spPr>
      </p:pic>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446781">
            <a:off x="8468387" y="828695"/>
            <a:ext cx="630952" cy="630952"/>
          </a:xfrm>
          <a:prstGeom prst="rect">
            <a:avLst/>
          </a:prstGeom>
        </p:spPr>
      </p:pic>
      <p:pic>
        <p:nvPicPr>
          <p:cNvPr id="78" name="Picture 77">
            <a:extLst>
              <a:ext uri="{FF2B5EF4-FFF2-40B4-BE49-F238E27FC236}">
                <a16:creationId xmlns="" xmlns:a16="http://schemas.microsoft.com/office/drawing/2014/main" id="{2246A1C5-0014-41D7-BEB8-84D145F764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03614">
            <a:off x="1556238" y="1560657"/>
            <a:ext cx="845959" cy="845959"/>
          </a:xfrm>
          <a:prstGeom prst="rect">
            <a:avLst/>
          </a:prstGeom>
        </p:spPr>
      </p:pic>
      <p:pic>
        <p:nvPicPr>
          <p:cNvPr id="80" name="Picture 79">
            <a:extLst>
              <a:ext uri="{FF2B5EF4-FFF2-40B4-BE49-F238E27FC236}">
                <a16:creationId xmlns="" xmlns:a16="http://schemas.microsoft.com/office/drawing/2014/main" id="{949A31B1-55E3-4FE1-AE6A-ED599D5DDC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670143">
            <a:off x="1832379" y="2100180"/>
            <a:ext cx="630952" cy="630952"/>
          </a:xfrm>
          <a:prstGeom prst="rect">
            <a:avLst/>
          </a:prstGeom>
        </p:spPr>
      </p:pic>
      <p:sp>
        <p:nvSpPr>
          <p:cNvPr id="81" name="!!TextBox 63">
            <a:extLst>
              <a:ext uri="{FF2B5EF4-FFF2-40B4-BE49-F238E27FC236}">
                <a16:creationId xmlns="" xmlns:a16="http://schemas.microsoft.com/office/drawing/2014/main" id="{3B6469E8-C5E7-4683-A58E-034905B0689E}"/>
              </a:ext>
            </a:extLst>
          </p:cNvPr>
          <p:cNvSpPr txBox="1"/>
          <p:nvPr/>
        </p:nvSpPr>
        <p:spPr>
          <a:xfrm>
            <a:off x="2371502" y="613214"/>
            <a:ext cx="6139822" cy="1862048"/>
          </a:xfrm>
          <a:prstGeom prst="rect">
            <a:avLst/>
          </a:prstGeom>
          <a:noFill/>
        </p:spPr>
        <p:txBody>
          <a:bodyPr wrap="none" rtlCol="0">
            <a:spAutoFit/>
          </a:bodyPr>
          <a:lstStyle/>
          <a:p>
            <a:r>
              <a:rPr lang="en-US" sz="11500" b="1" dirty="0" err="1">
                <a:solidFill>
                  <a:srgbClr val="E0C9A8"/>
                </a:solidFill>
                <a:latin typeface="UVN Bay Buom" panose="00000400000000000000" pitchFamily="2" charset="0"/>
              </a:rPr>
              <a:t>Củng</a:t>
            </a:r>
            <a:r>
              <a:rPr lang="en-US" sz="11500" b="1" dirty="0">
                <a:solidFill>
                  <a:srgbClr val="E0C9A8"/>
                </a:solidFill>
                <a:latin typeface="UVN Bay Buom" panose="00000400000000000000" pitchFamily="2" charset="0"/>
              </a:rPr>
              <a:t> </a:t>
            </a:r>
            <a:r>
              <a:rPr lang="en-US" sz="11500" b="1" dirty="0" err="1">
                <a:solidFill>
                  <a:srgbClr val="E0C9A8"/>
                </a:solidFill>
                <a:latin typeface="UVN Bay Buom" panose="00000400000000000000" pitchFamily="2" charset="0"/>
              </a:rPr>
              <a:t>cố</a:t>
            </a:r>
            <a:endParaRPr lang="id-ID" sz="11500" b="1" dirty="0">
              <a:solidFill>
                <a:srgbClr val="E0C9A8"/>
              </a:solidFill>
              <a:latin typeface="UVN Bay Buom" panose="00000400000000000000" pitchFamily="2" charset="0"/>
            </a:endParaRPr>
          </a:p>
        </p:txBody>
      </p:sp>
      <p:pic>
        <p:nvPicPr>
          <p:cNvPr id="60" name="Picture 59">
            <a:extLst>
              <a:ext uri="{FF2B5EF4-FFF2-40B4-BE49-F238E27FC236}">
                <a16:creationId xmlns="" xmlns:a16="http://schemas.microsoft.com/office/drawing/2014/main" id="{C4DAF913-32C5-43FF-A2AA-F6E56AA681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6415" y="2601624"/>
            <a:ext cx="4292063" cy="4292063"/>
          </a:xfrm>
          <a:prstGeom prst="rect">
            <a:avLst/>
          </a:prstGeom>
        </p:spPr>
      </p:pic>
    </p:spTree>
    <p:extLst>
      <p:ext uri="{BB962C8B-B14F-4D97-AF65-F5344CB8AC3E}">
        <p14:creationId xmlns:p14="http://schemas.microsoft.com/office/powerpoint/2010/main" val="242476821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454634"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630023"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ounded Rectangle 2"/>
          <p:cNvSpPr/>
          <p:nvPr/>
        </p:nvSpPr>
        <p:spPr>
          <a:xfrm>
            <a:off x="-347016" y="274878"/>
            <a:ext cx="9778036" cy="6376292"/>
          </a:xfrm>
          <a:prstGeom prst="roundRect">
            <a:avLst>
              <a:gd name="adj" fmla="val 5084"/>
            </a:avLst>
          </a:prstGeom>
          <a:noFill/>
          <a:ln w="28575">
            <a:solidFill>
              <a:srgbClr val="7C5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33094" y="2919300"/>
            <a:ext cx="4016969" cy="4016969"/>
          </a:xfrm>
          <a:prstGeom prst="rect">
            <a:avLst/>
          </a:prstGeom>
        </p:spPr>
      </p:pic>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24101">
            <a:off x="7719827" y="4498478"/>
            <a:ext cx="1673782" cy="2398255"/>
          </a:xfrm>
          <a:prstGeom prst="rect">
            <a:avLst/>
          </a:prstGeom>
        </p:spPr>
      </p:pic>
      <p:sp>
        <p:nvSpPr>
          <p:cNvPr id="69" name="!!TextBox 63">
            <a:extLst>
              <a:ext uri="{FF2B5EF4-FFF2-40B4-BE49-F238E27FC236}">
                <a16:creationId xmlns="" xmlns:a16="http://schemas.microsoft.com/office/drawing/2014/main" id="{2E1C0307-3412-4AAD-8DD9-2057ECF75E51}"/>
              </a:ext>
            </a:extLst>
          </p:cNvPr>
          <p:cNvSpPr txBox="1"/>
          <p:nvPr/>
        </p:nvSpPr>
        <p:spPr>
          <a:xfrm>
            <a:off x="3562680" y="225683"/>
            <a:ext cx="2759089" cy="1015663"/>
          </a:xfrm>
          <a:prstGeom prst="rect">
            <a:avLst/>
          </a:prstGeom>
          <a:noFill/>
        </p:spPr>
        <p:txBody>
          <a:bodyPr wrap="none" rtlCol="0">
            <a:spAutoFit/>
          </a:bodyPr>
          <a:lstStyle/>
          <a:p>
            <a:r>
              <a:rPr lang="en-US" sz="6000" b="1" dirty="0" err="1">
                <a:solidFill>
                  <a:srgbClr val="253232"/>
                </a:solidFill>
                <a:latin typeface="UVN Bay Buom" panose="00000400000000000000" pitchFamily="2" charset="0"/>
              </a:rPr>
              <a:t>Dặn</a:t>
            </a:r>
            <a:r>
              <a:rPr lang="en-US" sz="6000" b="1" dirty="0">
                <a:solidFill>
                  <a:srgbClr val="253232"/>
                </a:solidFill>
                <a:latin typeface="UVN Bay Buom" panose="00000400000000000000" pitchFamily="2" charset="0"/>
              </a:rPr>
              <a:t> </a:t>
            </a:r>
            <a:r>
              <a:rPr lang="en-US" sz="6000" b="1" dirty="0" err="1">
                <a:solidFill>
                  <a:srgbClr val="253232"/>
                </a:solidFill>
                <a:latin typeface="UVN Bay Buom" panose="00000400000000000000" pitchFamily="2" charset="0"/>
              </a:rPr>
              <a:t>dò</a:t>
            </a:r>
            <a:endParaRPr lang="id-ID" sz="6000" b="1" dirty="0">
              <a:solidFill>
                <a:srgbClr val="253232"/>
              </a:solidFill>
              <a:latin typeface="UVN Bay Buom" panose="00000400000000000000" pitchFamily="2" charset="0"/>
            </a:endParaRPr>
          </a:p>
        </p:txBody>
      </p:sp>
      <p:pic>
        <p:nvPicPr>
          <p:cNvPr id="53" name="Picture 52">
            <a:extLst>
              <a:ext uri="{FF2B5EF4-FFF2-40B4-BE49-F238E27FC236}">
                <a16:creationId xmlns="" xmlns:a16="http://schemas.microsoft.com/office/drawing/2014/main" id="{F9499FC1-2483-463F-8F06-3FDBE3ED66A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9602" y="0"/>
            <a:ext cx="2711669" cy="2711669"/>
          </a:xfrm>
          <a:prstGeom prst="rect">
            <a:avLst/>
          </a:prstGeom>
        </p:spPr>
      </p:pic>
      <p:sp>
        <p:nvSpPr>
          <p:cNvPr id="22" name="!!TextBox 63">
            <a:extLst>
              <a:ext uri="{FF2B5EF4-FFF2-40B4-BE49-F238E27FC236}">
                <a16:creationId xmlns="" xmlns:a16="http://schemas.microsoft.com/office/drawing/2014/main" id="{3B6469E8-C5E7-4683-A58E-034905B0689E}"/>
              </a:ext>
            </a:extLst>
          </p:cNvPr>
          <p:cNvSpPr txBox="1"/>
          <p:nvPr/>
        </p:nvSpPr>
        <p:spPr>
          <a:xfrm>
            <a:off x="962797" y="1231105"/>
            <a:ext cx="8685695" cy="3477875"/>
          </a:xfrm>
          <a:prstGeom prst="rect">
            <a:avLst/>
          </a:prstGeom>
          <a:noFill/>
        </p:spPr>
        <p:txBody>
          <a:bodyPr wrap="square" rtlCol="0">
            <a:spAutoFit/>
          </a:bodyPr>
          <a:lstStyle/>
          <a:p>
            <a:r>
              <a:rPr lang="en-US" sz="4400" b="1" dirty="0" err="1" smtClean="0">
                <a:solidFill>
                  <a:srgbClr val="C00000"/>
                </a:solidFill>
                <a:latin typeface="UVN Bay Buom" panose="00000400000000000000" pitchFamily="2" charset="0"/>
              </a:rPr>
              <a:t>Ca</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lớp</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hoàn</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thành</a:t>
            </a:r>
            <a:r>
              <a:rPr lang="en-US" sz="4400" b="1" dirty="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viết</a:t>
            </a:r>
            <a:r>
              <a:rPr lang="en-US" sz="4400" b="1" dirty="0" smtClean="0">
                <a:solidFill>
                  <a:srgbClr val="C00000"/>
                </a:solidFill>
                <a:latin typeface="UVN Bay Buom" panose="00000400000000000000" pitchFamily="2" charset="0"/>
              </a:rPr>
              <a:t> 1 </a:t>
            </a:r>
            <a:r>
              <a:rPr lang="en-US" sz="4400" b="1" dirty="0" err="1" smtClean="0">
                <a:solidFill>
                  <a:srgbClr val="C00000"/>
                </a:solidFill>
                <a:latin typeface="UVN Bay Buom" panose="00000400000000000000" pitchFamily="2" charset="0"/>
              </a:rPr>
              <a:t>bài</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văn</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miêu</a:t>
            </a:r>
            <a:r>
              <a:rPr lang="en-US" sz="4400" b="1" dirty="0" smtClean="0">
                <a:solidFill>
                  <a:srgbClr val="C00000"/>
                </a:solidFill>
                <a:latin typeface="UVN Bay Buom" panose="00000400000000000000" pitchFamily="2" charset="0"/>
              </a:rPr>
              <a:t> tả  </a:t>
            </a:r>
            <a:r>
              <a:rPr lang="en-US" sz="4400" b="1" dirty="0" err="1" smtClean="0">
                <a:solidFill>
                  <a:srgbClr val="C00000"/>
                </a:solidFill>
                <a:latin typeface="UVN Bay Buom" panose="00000400000000000000" pitchFamily="2" charset="0"/>
              </a:rPr>
              <a:t>vê</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đô</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dùng</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học</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tập</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em</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y</a:t>
            </a:r>
            <a:r>
              <a:rPr lang="en-US" sz="4400" b="1" dirty="0" err="1" smtClean="0">
                <a:solidFill>
                  <a:srgbClr val="C00000"/>
                </a:solidFill>
                <a:latin typeface="UVN Bay Buom" panose="00000400000000000000" pitchFamily="2" charset="0"/>
              </a:rPr>
              <a:t>êu</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thích</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nhất</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vào</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vơ</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Hướng</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dẫn</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học</a:t>
            </a:r>
            <a:r>
              <a:rPr lang="en-US" sz="4400" b="1" dirty="0" smtClean="0">
                <a:solidFill>
                  <a:srgbClr val="C00000"/>
                </a:solidFill>
                <a:latin typeface="UVN Bay Buom" panose="00000400000000000000" pitchFamily="2" charset="0"/>
              </a:rPr>
              <a:t>-&gt;</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gửi</a:t>
            </a:r>
            <a:r>
              <a:rPr lang="en-US" sz="4400" b="1" dirty="0" smtClean="0">
                <a:solidFill>
                  <a:srgbClr val="C00000"/>
                </a:solidFill>
                <a:latin typeface="UVN Bay Buom" panose="00000400000000000000" pitchFamily="2" charset="0"/>
              </a:rPr>
              <a:t> qua </a:t>
            </a:r>
            <a:r>
              <a:rPr lang="en-US" sz="4400" b="1" dirty="0" err="1" smtClean="0">
                <a:solidFill>
                  <a:srgbClr val="C00000"/>
                </a:solidFill>
                <a:latin typeface="UVN Bay Buom" panose="00000400000000000000" pitchFamily="2" charset="0"/>
              </a:rPr>
              <a:t>Azota</a:t>
            </a:r>
            <a:r>
              <a:rPr lang="en-US" sz="4400" b="1" dirty="0" smtClean="0">
                <a:solidFill>
                  <a:srgbClr val="C00000"/>
                </a:solidFill>
                <a:latin typeface="UVN Bay Buom" panose="00000400000000000000" pitchFamily="2" charset="0"/>
              </a:rPr>
              <a:t>.</a:t>
            </a:r>
          </a:p>
          <a:p>
            <a:r>
              <a:rPr lang="en-US" sz="4400" b="1" dirty="0" err="1" smtClean="0">
                <a:solidFill>
                  <a:srgbClr val="C00000"/>
                </a:solidFill>
                <a:latin typeface="UVN Bay Buom" panose="00000400000000000000" pitchFamily="2" charset="0"/>
              </a:rPr>
              <a:t>Thời</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gian</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trước</a:t>
            </a:r>
            <a:r>
              <a:rPr lang="en-US" sz="4400" b="1" dirty="0" smtClean="0">
                <a:solidFill>
                  <a:srgbClr val="C00000"/>
                </a:solidFill>
                <a:latin typeface="UVN Bay Buom" panose="00000400000000000000" pitchFamily="2" charset="0"/>
              </a:rPr>
              <a:t> </a:t>
            </a:r>
            <a:r>
              <a:rPr lang="en-US" sz="4400" b="1" dirty="0" err="1" smtClean="0">
                <a:solidFill>
                  <a:srgbClr val="C00000"/>
                </a:solidFill>
                <a:latin typeface="UVN Bay Buom" panose="00000400000000000000" pitchFamily="2" charset="0"/>
              </a:rPr>
              <a:t>thư</a:t>
            </a:r>
            <a:r>
              <a:rPr lang="en-US" sz="4400" b="1" dirty="0" smtClean="0">
                <a:solidFill>
                  <a:srgbClr val="C00000"/>
                </a:solidFill>
                <a:latin typeface="UVN Bay Buom" panose="00000400000000000000" pitchFamily="2" charset="0"/>
              </a:rPr>
              <a:t>́ 4 ( 15/12)</a:t>
            </a:r>
            <a:endParaRPr lang="id-ID" sz="4400" b="1" dirty="0">
              <a:solidFill>
                <a:srgbClr val="C00000"/>
              </a:solidFill>
              <a:latin typeface="UVN Bay Buom" panose="00000400000000000000" pitchFamily="2" charset="0"/>
            </a:endParaRPr>
          </a:p>
        </p:txBody>
      </p:sp>
      <p:sp>
        <p:nvSpPr>
          <p:cNvPr id="23" name="!!TextBox 63">
            <a:extLst>
              <a:ext uri="{FF2B5EF4-FFF2-40B4-BE49-F238E27FC236}">
                <a16:creationId xmlns="" xmlns:a16="http://schemas.microsoft.com/office/drawing/2014/main" id="{2E1C0307-3412-4AAD-8DD9-2057ECF75E51}"/>
              </a:ext>
            </a:extLst>
          </p:cNvPr>
          <p:cNvSpPr txBox="1"/>
          <p:nvPr/>
        </p:nvSpPr>
        <p:spPr>
          <a:xfrm>
            <a:off x="1968156" y="4769545"/>
            <a:ext cx="6141425" cy="1200329"/>
          </a:xfrm>
          <a:prstGeom prst="rect">
            <a:avLst/>
          </a:prstGeom>
          <a:noFill/>
        </p:spPr>
        <p:txBody>
          <a:bodyPr wrap="none" rtlCol="0">
            <a:spAutoFit/>
          </a:bodyPr>
          <a:lstStyle/>
          <a:p>
            <a:pPr algn="ctr"/>
            <a:r>
              <a:rPr lang="en-US" sz="3600" i="1" dirty="0" err="1" smtClean="0">
                <a:solidFill>
                  <a:srgbClr val="002060"/>
                </a:solidFill>
                <a:latin typeface="Times New Roman" pitchFamily="18" charset="0"/>
                <a:cs typeface="Times New Roman" pitchFamily="18" charset="0"/>
              </a:rPr>
              <a:t>Dựa</a:t>
            </a:r>
            <a:r>
              <a:rPr lang="en-US" sz="3600" i="1" dirty="0" smtClean="0">
                <a:solidFill>
                  <a:srgbClr val="002060"/>
                </a:solidFill>
                <a:latin typeface="Times New Roman" pitchFamily="18" charset="0"/>
                <a:cs typeface="Times New Roman" pitchFamily="18" charset="0"/>
              </a:rPr>
              <a:t> </a:t>
            </a:r>
            <a:r>
              <a:rPr lang="en-US" sz="3600" i="1" dirty="0" err="1" smtClean="0">
                <a:solidFill>
                  <a:srgbClr val="002060"/>
                </a:solidFill>
                <a:latin typeface="Times New Roman" pitchFamily="18" charset="0"/>
                <a:cs typeface="Times New Roman" pitchFamily="18" charset="0"/>
              </a:rPr>
              <a:t>vào</a:t>
            </a:r>
            <a:r>
              <a:rPr lang="en-US" sz="3600" i="1" dirty="0" smtClean="0">
                <a:solidFill>
                  <a:srgbClr val="002060"/>
                </a:solidFill>
                <a:latin typeface="Times New Roman" pitchFamily="18" charset="0"/>
                <a:cs typeface="Times New Roman" pitchFamily="18" charset="0"/>
              </a:rPr>
              <a:t> </a:t>
            </a:r>
            <a:r>
              <a:rPr lang="en-US" sz="3600" i="1" dirty="0" err="1" smtClean="0">
                <a:solidFill>
                  <a:srgbClr val="002060"/>
                </a:solidFill>
                <a:latin typeface="Times New Roman" pitchFamily="18" charset="0"/>
                <a:cs typeface="Times New Roman" pitchFamily="18" charset="0"/>
              </a:rPr>
              <a:t>dàn</a:t>
            </a:r>
            <a:r>
              <a:rPr lang="en-US" sz="3600" i="1" dirty="0" smtClean="0">
                <a:solidFill>
                  <a:srgbClr val="002060"/>
                </a:solidFill>
                <a:latin typeface="Times New Roman" pitchFamily="18" charset="0"/>
                <a:cs typeface="Times New Roman" pitchFamily="18" charset="0"/>
              </a:rPr>
              <a:t> ý </a:t>
            </a:r>
            <a:r>
              <a:rPr lang="en-US" sz="3600" i="1" dirty="0" err="1" smtClean="0">
                <a:solidFill>
                  <a:srgbClr val="002060"/>
                </a:solidFill>
                <a:latin typeface="Times New Roman" pitchFamily="18" charset="0"/>
                <a:cs typeface="Times New Roman" pitchFamily="18" charset="0"/>
              </a:rPr>
              <a:t>cô</a:t>
            </a:r>
            <a:r>
              <a:rPr lang="en-US" sz="3600" i="1" dirty="0" smtClean="0">
                <a:solidFill>
                  <a:srgbClr val="002060"/>
                </a:solidFill>
                <a:latin typeface="Times New Roman" pitchFamily="18" charset="0"/>
                <a:cs typeface="Times New Roman" pitchFamily="18" charset="0"/>
              </a:rPr>
              <a:t> </a:t>
            </a:r>
            <a:r>
              <a:rPr lang="en-US" sz="3600" i="1" dirty="0" err="1" smtClean="0">
                <a:solidFill>
                  <a:srgbClr val="002060"/>
                </a:solidFill>
                <a:latin typeface="Times New Roman" pitchFamily="18" charset="0"/>
                <a:cs typeface="Times New Roman" pitchFamily="18" charset="0"/>
              </a:rPr>
              <a:t>gửi</a:t>
            </a:r>
            <a:r>
              <a:rPr lang="en-US" sz="3600" i="1" dirty="0" smtClean="0">
                <a:solidFill>
                  <a:srgbClr val="002060"/>
                </a:solidFill>
                <a:latin typeface="Times New Roman" pitchFamily="18" charset="0"/>
                <a:cs typeface="Times New Roman" pitchFamily="18" charset="0"/>
              </a:rPr>
              <a:t> + </a:t>
            </a:r>
            <a:r>
              <a:rPr lang="en-US" sz="3600" i="1" dirty="0" err="1" smtClean="0">
                <a:solidFill>
                  <a:srgbClr val="002060"/>
                </a:solidFill>
                <a:latin typeface="Times New Roman" pitchFamily="18" charset="0"/>
                <a:cs typeface="Times New Roman" pitchFamily="18" charset="0"/>
              </a:rPr>
              <a:t>tài</a:t>
            </a:r>
            <a:r>
              <a:rPr lang="en-US" sz="3600" i="1" dirty="0" smtClean="0">
                <a:solidFill>
                  <a:srgbClr val="002060"/>
                </a:solidFill>
                <a:latin typeface="Times New Roman" pitchFamily="18" charset="0"/>
                <a:cs typeface="Times New Roman" pitchFamily="18" charset="0"/>
              </a:rPr>
              <a:t> </a:t>
            </a:r>
            <a:r>
              <a:rPr lang="en-US" sz="3600" i="1" dirty="0" err="1" smtClean="0">
                <a:solidFill>
                  <a:srgbClr val="002060"/>
                </a:solidFill>
                <a:latin typeface="Times New Roman" pitchFamily="18" charset="0"/>
                <a:cs typeface="Times New Roman" pitchFamily="18" charset="0"/>
              </a:rPr>
              <a:t>liệu</a:t>
            </a:r>
            <a:r>
              <a:rPr lang="en-US" sz="3600" i="1" dirty="0" smtClean="0">
                <a:solidFill>
                  <a:srgbClr val="002060"/>
                </a:solidFill>
                <a:latin typeface="Times New Roman" pitchFamily="18" charset="0"/>
                <a:cs typeface="Times New Roman" pitchFamily="18" charset="0"/>
              </a:rPr>
              <a:t> </a:t>
            </a:r>
          </a:p>
          <a:p>
            <a:pPr algn="ctr"/>
            <a:r>
              <a:rPr lang="en-US" sz="3600" i="1" dirty="0" err="1" smtClean="0">
                <a:solidFill>
                  <a:srgbClr val="002060"/>
                </a:solidFill>
                <a:latin typeface="Times New Roman" pitchFamily="18" charset="0"/>
                <a:cs typeface="Times New Roman" pitchFamily="18" charset="0"/>
              </a:rPr>
              <a:t>tham</a:t>
            </a:r>
            <a:r>
              <a:rPr lang="en-US" sz="3600" i="1" dirty="0" smtClean="0">
                <a:solidFill>
                  <a:srgbClr val="002060"/>
                </a:solidFill>
                <a:latin typeface="Times New Roman" pitchFamily="18" charset="0"/>
                <a:cs typeface="Times New Roman" pitchFamily="18" charset="0"/>
              </a:rPr>
              <a:t> </a:t>
            </a:r>
            <a:r>
              <a:rPr lang="en-US" sz="3600" i="1" dirty="0" err="1" smtClean="0">
                <a:solidFill>
                  <a:srgbClr val="002060"/>
                </a:solidFill>
                <a:latin typeface="Times New Roman" pitchFamily="18" charset="0"/>
                <a:cs typeface="Times New Roman" pitchFamily="18" charset="0"/>
              </a:rPr>
              <a:t>khảo</a:t>
            </a:r>
            <a:endParaRPr lang="id-ID" sz="36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5894208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9297598"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9362078"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49960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621715"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97104"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pic>
        <p:nvPicPr>
          <p:cNvPr id="64" name="Picture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499177" y="2191839"/>
            <a:ext cx="4967533" cy="4967533"/>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10692" y="4170664"/>
            <a:ext cx="2838022" cy="2838022"/>
          </a:xfrm>
          <a:prstGeom prst="rect">
            <a:avLst/>
          </a:prstGeom>
        </p:spPr>
      </p:pic>
      <p:pic>
        <p:nvPicPr>
          <p:cNvPr id="66" name="Picture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3832" y="2854205"/>
            <a:ext cx="2383972" cy="2383972"/>
          </a:xfrm>
          <a:prstGeom prst="rect">
            <a:avLst/>
          </a:prstGeom>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586902">
            <a:off x="8727956" y="4949466"/>
            <a:ext cx="1579626" cy="1579626"/>
          </a:xfrm>
          <a:prstGeom prst="rect">
            <a:avLst/>
          </a:prstGeom>
        </p:spPr>
      </p:pic>
      <p:sp>
        <p:nvSpPr>
          <p:cNvPr id="68" name="TextBox 67"/>
          <p:cNvSpPr txBox="1"/>
          <p:nvPr/>
        </p:nvSpPr>
        <p:spPr>
          <a:xfrm>
            <a:off x="2819052" y="1723335"/>
            <a:ext cx="8228535" cy="2554545"/>
          </a:xfrm>
          <a:prstGeom prst="rect">
            <a:avLst/>
          </a:prstGeom>
          <a:noFill/>
        </p:spPr>
        <p:txBody>
          <a:bodyPr wrap="none" rtlCol="0">
            <a:spAutoFit/>
          </a:bodyPr>
          <a:lstStyle/>
          <a:p>
            <a:pPr algn="ctr"/>
            <a:r>
              <a:rPr lang="en-US" sz="8000">
                <a:solidFill>
                  <a:srgbClr val="573427"/>
                </a:solidFill>
                <a:latin typeface="Autumn in November" pitchFamily="2" charset="0"/>
              </a:rPr>
              <a:t>Chúc các em luôn</a:t>
            </a:r>
          </a:p>
          <a:p>
            <a:pPr algn="ctr"/>
            <a:r>
              <a:rPr lang="en-US" sz="8000">
                <a:solidFill>
                  <a:srgbClr val="573427"/>
                </a:solidFill>
                <a:latin typeface="Autumn in November" pitchFamily="2" charset="0"/>
              </a:rPr>
              <a:t> chăm ngoan</a:t>
            </a:r>
            <a:endParaRPr lang="id-ID" sz="8000" dirty="0">
              <a:solidFill>
                <a:srgbClr val="573427"/>
              </a:solidFill>
              <a:latin typeface="Autumn in November" pitchFamily="2" charset="0"/>
            </a:endParaRPr>
          </a:p>
        </p:txBody>
      </p:sp>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7212" y="261557"/>
            <a:ext cx="2010230" cy="2010230"/>
          </a:xfrm>
          <a:prstGeom prst="rect">
            <a:avLst/>
          </a:prstGeom>
        </p:spPr>
      </p:pic>
      <p:pic>
        <p:nvPicPr>
          <p:cNvPr id="52" name="Picture 5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7107" y="1106714"/>
            <a:ext cx="963593" cy="2301118"/>
          </a:xfrm>
          <a:prstGeom prst="rect">
            <a:avLst/>
          </a:prstGeom>
        </p:spPr>
      </p:pic>
      <p:pic>
        <p:nvPicPr>
          <p:cNvPr id="75" name="Picture 7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6200000">
            <a:off x="7483801" y="5431717"/>
            <a:ext cx="963593" cy="2301118"/>
          </a:xfrm>
          <a:prstGeom prst="rect">
            <a:avLst/>
          </a:prstGeom>
        </p:spPr>
      </p:pic>
      <p:sp>
        <p:nvSpPr>
          <p:cNvPr id="72" name="TextBox 71">
            <a:extLst>
              <a:ext uri="{FF2B5EF4-FFF2-40B4-BE49-F238E27FC236}">
                <a16:creationId xmlns="" xmlns:a16="http://schemas.microsoft.com/office/drawing/2014/main" id="{8BD1A47D-2253-4E90-8216-76303927F456}"/>
              </a:ext>
            </a:extLst>
          </p:cNvPr>
          <p:cNvSpPr txBox="1"/>
          <p:nvPr/>
        </p:nvSpPr>
        <p:spPr>
          <a:xfrm>
            <a:off x="11305461" y="6496732"/>
            <a:ext cx="933461" cy="369332"/>
          </a:xfrm>
          <a:prstGeom prst="rect">
            <a:avLst/>
          </a:prstGeom>
          <a:noFill/>
        </p:spPr>
        <p:txBody>
          <a:bodyPr wrap="none" rtlCol="0">
            <a:spAutoFit/>
            <a:scene3d>
              <a:camera prst="perspectiveFront"/>
              <a:lightRig rig="threePt" dir="t"/>
            </a:scene3d>
          </a:bodyPr>
          <a:lstStyle/>
          <a:p>
            <a:r>
              <a:rPr lang="en-US" b="1" spc="50" dirty="0">
                <a:ln w="0"/>
                <a:solidFill>
                  <a:srgbClr val="BAA494"/>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78434316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sp>
        <p:nvSpPr>
          <p:cNvPr id="2" name="Rounded Rectangle 1"/>
          <p:cNvSpPr/>
          <p:nvPr/>
        </p:nvSpPr>
        <p:spPr>
          <a:xfrm>
            <a:off x="-133618" y="355988"/>
            <a:ext cx="11224653" cy="6202653"/>
          </a:xfrm>
          <a:prstGeom prst="roundRect">
            <a:avLst>
              <a:gd name="adj" fmla="val 7459"/>
            </a:avLst>
          </a:prstGeom>
          <a:noFill/>
          <a:ln w="38100">
            <a:solidFill>
              <a:srgbClr val="A2B9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TextBox 2"/>
          <p:cNvSpPr txBox="1"/>
          <p:nvPr/>
        </p:nvSpPr>
        <p:spPr>
          <a:xfrm>
            <a:off x="4133619" y="582891"/>
            <a:ext cx="3982180" cy="1015663"/>
          </a:xfrm>
          <a:prstGeom prst="rect">
            <a:avLst/>
          </a:prstGeom>
          <a:noFill/>
        </p:spPr>
        <p:txBody>
          <a:bodyPr wrap="none" rtlCol="0">
            <a:spAutoFit/>
          </a:bodyPr>
          <a:lstStyle/>
          <a:p>
            <a:r>
              <a:rPr lang="en-US" sz="6000" b="1">
                <a:solidFill>
                  <a:schemeClr val="bg1"/>
                </a:solidFill>
                <a:latin typeface="UVN Bay Buom" panose="00000400000000000000" pitchFamily="2" charset="0"/>
              </a:rPr>
              <a:t>Khởi động</a:t>
            </a:r>
            <a:endParaRPr lang="id-ID" sz="6000" b="1" dirty="0">
              <a:solidFill>
                <a:schemeClr val="bg1"/>
              </a:solidFill>
              <a:latin typeface="UVN Bay Buom" panose="00000400000000000000" pitchFamily="2" charset="0"/>
            </a:endParaRPr>
          </a:p>
        </p:txBody>
      </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33445">
            <a:off x="3195923" y="589789"/>
            <a:ext cx="1042759" cy="1042759"/>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66555" flipH="1">
            <a:off x="7968400" y="551712"/>
            <a:ext cx="1042759" cy="1042759"/>
          </a:xfrm>
          <a:prstGeom prst="rect">
            <a:avLst/>
          </a:prstGeom>
        </p:spPr>
      </p:pic>
      <p:sp>
        <p:nvSpPr>
          <p:cNvPr id="53" name="TextBox 52"/>
          <p:cNvSpPr txBox="1"/>
          <p:nvPr/>
        </p:nvSpPr>
        <p:spPr>
          <a:xfrm>
            <a:off x="2191548" y="1769517"/>
            <a:ext cx="8508035" cy="1569660"/>
          </a:xfrm>
          <a:prstGeom prst="rect">
            <a:avLst/>
          </a:prstGeom>
          <a:noFill/>
        </p:spPr>
        <p:txBody>
          <a:bodyPr wrap="square" rtlCol="0">
            <a:spAutoFit/>
          </a:bodyPr>
          <a:lstStyle/>
          <a:p>
            <a:r>
              <a:rPr lang="en-US" sz="4800">
                <a:solidFill>
                  <a:schemeClr val="bg1"/>
                </a:solidFill>
                <a:latin typeface="Times New Roman" panose="02020603050405020304" pitchFamily="18" charset="0"/>
              </a:rPr>
              <a:t>      Khi chia một số cho một tích ta làm như thế nào?</a:t>
            </a:r>
            <a:endParaRPr lang="id-ID" sz="4800" dirty="0">
              <a:solidFill>
                <a:schemeClr val="bg1"/>
              </a:solidFill>
              <a:latin typeface="Times New Roman" panose="02020603050405020304" pitchFamily="18" charset="0"/>
            </a:endParaRPr>
          </a:p>
        </p:txBody>
      </p:sp>
      <p:sp>
        <p:nvSpPr>
          <p:cNvPr id="73" name="TextBox 72">
            <a:extLst>
              <a:ext uri="{FF2B5EF4-FFF2-40B4-BE49-F238E27FC236}">
                <a16:creationId xmlns="" xmlns:a16="http://schemas.microsoft.com/office/drawing/2014/main" id="{AC3E53B0-D342-4E7A-B409-FB15400149CF}"/>
              </a:ext>
            </a:extLst>
          </p:cNvPr>
          <p:cNvSpPr txBox="1"/>
          <p:nvPr/>
        </p:nvSpPr>
        <p:spPr>
          <a:xfrm>
            <a:off x="1966789" y="2018883"/>
            <a:ext cx="9165051" cy="3046988"/>
          </a:xfrm>
          <a:prstGeom prst="rect">
            <a:avLst/>
          </a:prstGeom>
          <a:noFill/>
        </p:spPr>
        <p:txBody>
          <a:bodyPr wrap="square" rtlCol="0">
            <a:spAutoFit/>
          </a:bodyPr>
          <a:lstStyle/>
          <a:p>
            <a:r>
              <a:rPr lang="en-US" sz="4800">
                <a:solidFill>
                  <a:srgbClr val="FFFF5B"/>
                </a:solidFill>
                <a:latin typeface="Times New Roman" panose="02020603050405020304" pitchFamily="18" charset="0"/>
              </a:rPr>
              <a:t>      </a:t>
            </a:r>
            <a:r>
              <a:rPr lang="vi-VN" sz="4800">
                <a:solidFill>
                  <a:srgbClr val="FFFF5B"/>
                </a:solidFill>
                <a:latin typeface="Times New Roman" panose="02020603050405020304" pitchFamily="18" charset="0"/>
              </a:rPr>
              <a:t>Khi chia một số cho một tích hai thừa số, ta có thể chia số đó cho một thừa số, rồi lấy kết quả tìm được chia tiếp cho thừa số kia.</a:t>
            </a:r>
          </a:p>
        </p:txBody>
      </p:sp>
      <p:pic>
        <p:nvPicPr>
          <p:cNvPr id="76" name="Picture 75">
            <a:extLst>
              <a:ext uri="{FF2B5EF4-FFF2-40B4-BE49-F238E27FC236}">
                <a16:creationId xmlns="" xmlns:a16="http://schemas.microsoft.com/office/drawing/2014/main" id="{A1135B8C-4FED-4414-A483-DAB5B639750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347772">
            <a:off x="9086305" y="4565101"/>
            <a:ext cx="2363758" cy="2363758"/>
          </a:xfrm>
          <a:prstGeom prst="rect">
            <a:avLst/>
          </a:prstGeom>
        </p:spPr>
      </p:pic>
    </p:spTree>
    <p:extLst>
      <p:ext uri="{BB962C8B-B14F-4D97-AF65-F5344CB8AC3E}">
        <p14:creationId xmlns:p14="http://schemas.microsoft.com/office/powerpoint/2010/main" val="2029355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right)">
                                      <p:cBhvr>
                                        <p:cTn id="1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9" name="TextBox 88">
            <a:extLst>
              <a:ext uri="{FF2B5EF4-FFF2-40B4-BE49-F238E27FC236}">
                <a16:creationId xmlns="" xmlns:a16="http://schemas.microsoft.com/office/drawing/2014/main" id="{4B7D0B1A-2B9A-44B5-9882-A58F68EE01BC}"/>
              </a:ext>
            </a:extLst>
          </p:cNvPr>
          <p:cNvSpPr txBox="1"/>
          <p:nvPr/>
        </p:nvSpPr>
        <p:spPr>
          <a:xfrm>
            <a:off x="2730927" y="2051909"/>
            <a:ext cx="6809878" cy="4154984"/>
          </a:xfrm>
          <a:prstGeom prst="rect">
            <a:avLst/>
          </a:prstGeom>
          <a:noFill/>
        </p:spPr>
        <p:txBody>
          <a:bodyPr wrap="none" rtlCol="0">
            <a:spAutoFit/>
          </a:bodyPr>
          <a:lstStyle/>
          <a:p>
            <a:pPr algn="ctr"/>
            <a:r>
              <a:rPr lang="en-US" sz="8800" b="1">
                <a:solidFill>
                  <a:srgbClr val="573427"/>
                </a:solidFill>
                <a:latin typeface="UVN Bay Buom" panose="00000400000000000000" pitchFamily="2" charset="0"/>
              </a:rPr>
              <a:t>Chia hai số </a:t>
            </a:r>
          </a:p>
          <a:p>
            <a:pPr algn="ctr"/>
            <a:r>
              <a:rPr lang="en-US" sz="8800" b="1">
                <a:solidFill>
                  <a:srgbClr val="573427"/>
                </a:solidFill>
                <a:latin typeface="UVN Bay Buom" panose="00000400000000000000" pitchFamily="2" charset="0"/>
              </a:rPr>
              <a:t>có tận cùng </a:t>
            </a:r>
          </a:p>
          <a:p>
            <a:pPr algn="ctr"/>
            <a:r>
              <a:rPr lang="en-US" sz="8800" b="1">
                <a:solidFill>
                  <a:srgbClr val="573427"/>
                </a:solidFill>
                <a:latin typeface="UVN Bay Buom" panose="00000400000000000000" pitchFamily="2" charset="0"/>
              </a:rPr>
              <a:t>là chữ số 0</a:t>
            </a:r>
            <a:endParaRPr lang="id-ID" sz="8800" b="1" dirty="0">
              <a:solidFill>
                <a:srgbClr val="573427"/>
              </a:solidFill>
              <a:latin typeface="UVN Bay Buom" panose="00000400000000000000" pitchFamily="2" charset="0"/>
            </a:endParaRPr>
          </a:p>
        </p:txBody>
      </p:sp>
      <p:sp>
        <p:nvSpPr>
          <p:cNvPr id="90" name="TextBox 89">
            <a:extLst>
              <a:ext uri="{FF2B5EF4-FFF2-40B4-BE49-F238E27FC236}">
                <a16:creationId xmlns="" xmlns:a16="http://schemas.microsoft.com/office/drawing/2014/main" id="{D65F5772-48EF-4876-9283-2F0483C51B92}"/>
              </a:ext>
            </a:extLst>
          </p:cNvPr>
          <p:cNvSpPr txBox="1"/>
          <p:nvPr/>
        </p:nvSpPr>
        <p:spPr>
          <a:xfrm>
            <a:off x="4931161" y="270871"/>
            <a:ext cx="2505814" cy="1446550"/>
          </a:xfrm>
          <a:prstGeom prst="rect">
            <a:avLst/>
          </a:prstGeom>
          <a:noFill/>
        </p:spPr>
        <p:txBody>
          <a:bodyPr wrap="none" rtlCol="0">
            <a:spAutoFit/>
          </a:bodyPr>
          <a:lstStyle/>
          <a:p>
            <a:r>
              <a:rPr lang="en-US" sz="8800" b="1" spc="600">
                <a:solidFill>
                  <a:schemeClr val="accent2">
                    <a:lumMod val="50000"/>
                  </a:schemeClr>
                </a:solidFill>
                <a:latin typeface="Amatic" panose="02000803000000000000" pitchFamily="2" charset="0"/>
              </a:rPr>
              <a:t>Toán 4</a:t>
            </a:r>
            <a:endParaRPr lang="id-ID" sz="8800" b="1" spc="600" dirty="0">
              <a:solidFill>
                <a:schemeClr val="accent2">
                  <a:lumMod val="50000"/>
                </a:schemeClr>
              </a:solidFill>
              <a:latin typeface="Amatic" panose="02000803000000000000" pitchFamily="2" charset="0"/>
            </a:endParaRPr>
          </a:p>
        </p:txBody>
      </p:sp>
      <p:sp>
        <p:nvSpPr>
          <p:cNvPr id="101" name="TextBox 100">
            <a:extLst>
              <a:ext uri="{FF2B5EF4-FFF2-40B4-BE49-F238E27FC236}">
                <a16:creationId xmlns="" xmlns:a16="http://schemas.microsoft.com/office/drawing/2014/main" id="{86A0ADCE-DC79-45E5-8719-7CEA988ED9EC}"/>
              </a:ext>
            </a:extLst>
          </p:cNvPr>
          <p:cNvSpPr txBox="1"/>
          <p:nvPr/>
        </p:nvSpPr>
        <p:spPr>
          <a:xfrm>
            <a:off x="2824204" y="2073632"/>
            <a:ext cx="6809878" cy="4154984"/>
          </a:xfrm>
          <a:prstGeom prst="rect">
            <a:avLst/>
          </a:prstGeom>
          <a:noFill/>
        </p:spPr>
        <p:txBody>
          <a:bodyPr wrap="none" rtlCol="0">
            <a:spAutoFit/>
          </a:bodyPr>
          <a:lstStyle/>
          <a:p>
            <a:pPr algn="ctr"/>
            <a:r>
              <a:rPr lang="en-US" sz="8800" b="1">
                <a:solidFill>
                  <a:srgbClr val="FFFF5B"/>
                </a:solidFill>
                <a:latin typeface="UVN Bay Buom" panose="00000400000000000000" pitchFamily="2" charset="0"/>
              </a:rPr>
              <a:t>Chia hai số </a:t>
            </a:r>
          </a:p>
          <a:p>
            <a:pPr algn="ctr"/>
            <a:r>
              <a:rPr lang="en-US" sz="8800" b="1">
                <a:solidFill>
                  <a:srgbClr val="FFFF5B"/>
                </a:solidFill>
                <a:latin typeface="UVN Bay Buom" panose="00000400000000000000" pitchFamily="2" charset="0"/>
              </a:rPr>
              <a:t>có tận cùng </a:t>
            </a:r>
          </a:p>
          <a:p>
            <a:pPr algn="ctr"/>
            <a:r>
              <a:rPr lang="en-US" sz="8800" b="1">
                <a:solidFill>
                  <a:srgbClr val="FFFF5B"/>
                </a:solidFill>
                <a:latin typeface="UVN Bay Buom" panose="00000400000000000000" pitchFamily="2" charset="0"/>
              </a:rPr>
              <a:t>là chữ số 0</a:t>
            </a:r>
            <a:endParaRPr lang="id-ID" sz="8800" b="1" dirty="0">
              <a:solidFill>
                <a:srgbClr val="FFFF5B"/>
              </a:solidFill>
              <a:latin typeface="UVN Bay Buom" panose="00000400000000000000" pitchFamily="2" charset="0"/>
            </a:endParaRPr>
          </a:p>
        </p:txBody>
      </p:sp>
      <p:pic>
        <p:nvPicPr>
          <p:cNvPr id="51" name="Picture 50">
            <a:extLst>
              <a:ext uri="{FF2B5EF4-FFF2-40B4-BE49-F238E27FC236}">
                <a16:creationId xmlns="" xmlns:a16="http://schemas.microsoft.com/office/drawing/2014/main" id="{84E957CB-58BA-4F63-BCA8-510075FECD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19149" y1="22163" x2="19149" y2="22163"/>
                        <a14:foregroundMark x1="14362" y1="27482" x2="14362" y2="27482"/>
                        <a14:foregroundMark x1="78901" y1="27305" x2="78901" y2="27305"/>
                        <a14:foregroundMark x1="83333" y1="32270" x2="83333" y2="32270"/>
                        <a14:foregroundMark x1="14184" y1="28546" x2="14184" y2="28546"/>
                        <a14:foregroundMark x1="21631" y1="73936" x2="21631" y2="73936"/>
                        <a14:foregroundMark x1="25355" y1="79433" x2="25355" y2="79433"/>
                        <a14:foregroundMark x1="77305" y1="77837" x2="77305" y2="77837"/>
                      </a14:backgroundRemoval>
                    </a14:imgEffect>
                  </a14:imgLayer>
                </a14:imgProps>
              </a:ext>
              <a:ext uri="{28A0092B-C50C-407E-A947-70E740481C1C}">
                <a14:useLocalDpi xmlns:a14="http://schemas.microsoft.com/office/drawing/2010/main" val="0"/>
              </a:ext>
            </a:extLst>
          </a:blip>
          <a:stretch>
            <a:fillRect/>
          </a:stretch>
        </p:blipFill>
        <p:spPr>
          <a:xfrm>
            <a:off x="2380318" y="125949"/>
            <a:ext cx="2528589" cy="2528589"/>
          </a:xfrm>
          <a:prstGeom prst="rect">
            <a:avLst/>
          </a:prstGeom>
        </p:spPr>
      </p:pic>
    </p:spTree>
    <p:extLst>
      <p:ext uri="{BB962C8B-B14F-4D97-AF65-F5344CB8AC3E}">
        <p14:creationId xmlns:p14="http://schemas.microsoft.com/office/powerpoint/2010/main" val="3635131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 calcmode="lin" valueType="num">
                                      <p:cBhvr>
                                        <p:cTn id="9" dur="1000" fill="hold"/>
                                        <p:tgtEl>
                                          <p:spTgt spid="89"/>
                                        </p:tgtEl>
                                        <p:attrNameLst>
                                          <p:attrName>style.rotation</p:attrName>
                                        </p:attrNameLst>
                                      </p:cBhvr>
                                      <p:tavLst>
                                        <p:tav tm="0">
                                          <p:val>
                                            <p:fltVal val="90"/>
                                          </p:val>
                                        </p:tav>
                                        <p:tav tm="100000">
                                          <p:val>
                                            <p:fltVal val="0"/>
                                          </p:val>
                                        </p:tav>
                                      </p:tavLst>
                                    </p:anim>
                                    <p:animEffect transition="in" filter="fade">
                                      <p:cBhvr>
                                        <p:cTn id="10" dur="1000"/>
                                        <p:tgtEl>
                                          <p:spTgt spid="89"/>
                                        </p:tgtEl>
                                      </p:cBhvr>
                                    </p:animEffect>
                                  </p:childTnLst>
                                </p:cTn>
                              </p:par>
                              <p:par>
                                <p:cTn id="11" presetID="31" presetClass="entr" presetSubtype="0" fill="hold" grpId="0" nodeType="withEffect">
                                  <p:stCondLst>
                                    <p:cond delay="0"/>
                                  </p:stCondLst>
                                  <p:iterate type="wd">
                                    <p:tmPct val="10000"/>
                                  </p:iterate>
                                  <p:childTnLst>
                                    <p:set>
                                      <p:cBhvr>
                                        <p:cTn id="12" dur="1" fill="hold">
                                          <p:stCondLst>
                                            <p:cond delay="0"/>
                                          </p:stCondLst>
                                        </p:cTn>
                                        <p:tgtEl>
                                          <p:spTgt spid="101"/>
                                        </p:tgtEl>
                                        <p:attrNameLst>
                                          <p:attrName>style.visibility</p:attrName>
                                        </p:attrNameLst>
                                      </p:cBhvr>
                                      <p:to>
                                        <p:strVal val="visible"/>
                                      </p:to>
                                    </p:set>
                                    <p:anim calcmode="lin" valueType="num">
                                      <p:cBhvr>
                                        <p:cTn id="13" dur="1000" fill="hold"/>
                                        <p:tgtEl>
                                          <p:spTgt spid="101"/>
                                        </p:tgtEl>
                                        <p:attrNameLst>
                                          <p:attrName>ppt_w</p:attrName>
                                        </p:attrNameLst>
                                      </p:cBhvr>
                                      <p:tavLst>
                                        <p:tav tm="0">
                                          <p:val>
                                            <p:fltVal val="0"/>
                                          </p:val>
                                        </p:tav>
                                        <p:tav tm="100000">
                                          <p:val>
                                            <p:strVal val="#ppt_w"/>
                                          </p:val>
                                        </p:tav>
                                      </p:tavLst>
                                    </p:anim>
                                    <p:anim calcmode="lin" valueType="num">
                                      <p:cBhvr>
                                        <p:cTn id="14" dur="1000" fill="hold"/>
                                        <p:tgtEl>
                                          <p:spTgt spid="101"/>
                                        </p:tgtEl>
                                        <p:attrNameLst>
                                          <p:attrName>ppt_h</p:attrName>
                                        </p:attrNameLst>
                                      </p:cBhvr>
                                      <p:tavLst>
                                        <p:tav tm="0">
                                          <p:val>
                                            <p:fltVal val="0"/>
                                          </p:val>
                                        </p:tav>
                                        <p:tav tm="100000">
                                          <p:val>
                                            <p:strVal val="#ppt_h"/>
                                          </p:val>
                                        </p:tav>
                                      </p:tavLst>
                                    </p:anim>
                                    <p:anim calcmode="lin" valueType="num">
                                      <p:cBhvr>
                                        <p:cTn id="15" dur="1000" fill="hold"/>
                                        <p:tgtEl>
                                          <p:spTgt spid="101"/>
                                        </p:tgtEl>
                                        <p:attrNameLst>
                                          <p:attrName>style.rotation</p:attrName>
                                        </p:attrNameLst>
                                      </p:cBhvr>
                                      <p:tavLst>
                                        <p:tav tm="0">
                                          <p:val>
                                            <p:fltVal val="90"/>
                                          </p:val>
                                        </p:tav>
                                        <p:tav tm="100000">
                                          <p:val>
                                            <p:fltVal val="0"/>
                                          </p:val>
                                        </p:tav>
                                      </p:tavLst>
                                    </p:anim>
                                    <p:animEffect transition="in" filter="fade">
                                      <p:cBhvr>
                                        <p:cTn id="16"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64" name="!!TextBox 63"/>
          <p:cNvSpPr txBox="1"/>
          <p:nvPr/>
        </p:nvSpPr>
        <p:spPr>
          <a:xfrm>
            <a:off x="2284443" y="1987564"/>
            <a:ext cx="7422225"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Khám phá</a:t>
            </a:r>
            <a:endParaRPr lang="id-ID" sz="11500" b="1" dirty="0">
              <a:solidFill>
                <a:srgbClr val="253232"/>
              </a:solidFill>
              <a:latin typeface="UVN Bay Buom" panose="00000400000000000000" pitchFamily="2" charset="0"/>
            </a:endParaRPr>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372140" y="40840"/>
            <a:ext cx="2780213" cy="2780213"/>
          </a:xfrm>
          <a:prstGeom prst="rect">
            <a:avLst/>
          </a:prstGeom>
        </p:spPr>
      </p:pic>
      <p:pic>
        <p:nvPicPr>
          <p:cNvPr id="57" name="Picture 56">
            <a:extLst>
              <a:ext uri="{FF2B5EF4-FFF2-40B4-BE49-F238E27FC236}">
                <a16:creationId xmlns="" xmlns:a16="http://schemas.microsoft.com/office/drawing/2014/main" id="{97B29A2B-8564-494E-BFF0-268E8C6B39B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606" b="89409" l="9043" r="93617">
                        <a14:foregroundMark x1="9043" y1="61084" x2="9043" y2="61084"/>
                        <a14:foregroundMark x1="9574" y1="69212" x2="9574" y2="69212"/>
                        <a14:foregroundMark x1="39362" y1="80788" x2="39362" y2="80788"/>
                        <a14:foregroundMark x1="50355" y1="81034" x2="50355" y2="75123"/>
                        <a14:foregroundMark x1="37589" y1="59360" x2="54965" y2="52217"/>
                        <a14:foregroundMark x1="54965" y1="52217" x2="54965" y2="52217"/>
                        <a14:foregroundMark x1="48681" y1="72090" x2="53721" y2="70690"/>
                        <a14:foregroundMark x1="19149" y1="80296" x2="43361" y2="73569"/>
                        <a14:foregroundMark x1="25355" y1="81034" x2="50355" y2="86946"/>
                        <a14:foregroundMark x1="83061" y1="79024" x2="84929" y2="78571"/>
                        <a14:foregroundMark x1="50355" y1="86946" x2="81304" y2="79449"/>
                        <a14:foregroundMark x1="92553" y1="60099" x2="92553" y2="60099"/>
                        <a14:foregroundMark x1="93617" y1="72167" x2="93617" y2="72167"/>
                        <a14:foregroundMark x1="78014" y1="73399" x2="80851" y2="73399"/>
                        <a14:foregroundMark x1="84043" y1="78818" x2="88652" y2="79310"/>
                        <a14:foregroundMark x1="89184" y1="79310" x2="92021" y2="78818"/>
                        <a14:foregroundMark x1="13121" y1="80296" x2="25000" y2="80296"/>
                        <a14:foregroundMark x1="11170" y1="79557" x2="18085" y2="80296"/>
                        <a14:foregroundMark x1="9397" y1="80788" x2="17908" y2="80788"/>
                        <a14:foregroundMark x1="25532" y1="75123" x2="28191" y2="75862"/>
                        <a14:foregroundMark x1="23936" y1="74877" x2="26064" y2="75616"/>
                        <a14:backgroundMark x1="45213" y1="72167" x2="45213" y2="72167"/>
                        <a14:backgroundMark x1="44681" y1="70690" x2="46631" y2="70690"/>
                        <a14:backgroundMark x1="59397" y1="71429" x2="63652" y2="71429"/>
                        <a14:backgroundMark x1="81383" y1="67488" x2="81915" y2="70690"/>
                        <a14:backgroundMark x1="77482" y1="68227" x2="77482" y2="69951"/>
                        <a14:backgroundMark x1="82447" y1="75862" x2="84397" y2="76601"/>
                        <a14:backgroundMark x1="72163" y1="68227" x2="72163" y2="68227"/>
                        <a14:backgroundMark x1="56383" y1="70690" x2="58511" y2="70690"/>
                        <a14:backgroundMark x1="51596" y1="70690" x2="51596" y2="70690"/>
                        <a14:backgroundMark x1="54787" y1="71182" x2="56915" y2="71182"/>
                        <a14:backgroundMark x1="54255" y1="70443" x2="54610" y2="70443"/>
                        <a14:backgroundMark x1="54610" y1="70443" x2="54255" y2="71182"/>
                        <a14:backgroundMark x1="46809" y1="71921" x2="48759" y2="71921"/>
                        <a14:backgroundMark x1="45035" y1="72167" x2="47695" y2="72167"/>
                        <a14:backgroundMark x1="26950" y1="68473" x2="26596" y2="72167"/>
                      </a14:backgroundRemoval>
                    </a14:imgEffect>
                  </a14:imgLayer>
                </a14:imgProps>
              </a:ext>
              <a:ext uri="{28A0092B-C50C-407E-A947-70E740481C1C}">
                <a14:useLocalDpi xmlns:a14="http://schemas.microsoft.com/office/drawing/2010/main" val="0"/>
              </a:ext>
            </a:extLst>
          </a:blip>
          <a:stretch>
            <a:fillRect/>
          </a:stretch>
        </p:blipFill>
        <p:spPr>
          <a:xfrm>
            <a:off x="6812641" y="3983779"/>
            <a:ext cx="3799116" cy="2734825"/>
          </a:xfrm>
          <a:prstGeom prst="rect">
            <a:avLst/>
          </a:prstGeom>
        </p:spPr>
      </p:pic>
    </p:spTree>
    <p:extLst>
      <p:ext uri="{BB962C8B-B14F-4D97-AF65-F5344CB8AC3E}">
        <p14:creationId xmlns:p14="http://schemas.microsoft.com/office/powerpoint/2010/main" val="163188826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 xmlns:a16="http://schemas.microsoft.com/office/drawing/2014/main" id="{96EC3CC2-044C-4ABD-8ED8-3070BE2331DC}"/>
              </a:ext>
            </a:extLst>
          </p:cNvPr>
          <p:cNvSpPr txBox="1"/>
          <p:nvPr/>
        </p:nvSpPr>
        <p:spPr>
          <a:xfrm>
            <a:off x="2735179" y="2907005"/>
            <a:ext cx="4734053" cy="1107996"/>
          </a:xfrm>
          <a:prstGeom prst="rect">
            <a:avLst/>
          </a:prstGeom>
          <a:noFill/>
        </p:spPr>
        <p:txBody>
          <a:bodyPr wrap="square" rtlCol="0">
            <a:spAutoFit/>
          </a:bodyPr>
          <a:lstStyle/>
          <a:p>
            <a:r>
              <a:rPr lang="en-US" sz="6600">
                <a:latin typeface="Tahoma" panose="020B0604030504040204" pitchFamily="34" charset="0"/>
                <a:ea typeface="Tahoma" panose="020B0604030504040204" pitchFamily="34" charset="0"/>
                <a:cs typeface="Tahoma" panose="020B0604030504040204" pitchFamily="34" charset="0"/>
              </a:rPr>
              <a:t>320 : 40 =</a:t>
            </a:r>
            <a:endParaRPr lang="id-ID" sz="6600" dirty="0">
              <a:latin typeface="Tahoma" panose="020B0604030504040204" pitchFamily="34" charset="0"/>
              <a:ea typeface="Tahoma" panose="020B0604030504040204" pitchFamily="34" charset="0"/>
              <a:cs typeface="Tahoma" panose="020B0604030504040204" pitchFamily="34" charset="0"/>
            </a:endParaRPr>
          </a:p>
        </p:txBody>
      </p:sp>
      <p:pic>
        <p:nvPicPr>
          <p:cNvPr id="61" name="Picture 60">
            <a:extLst>
              <a:ext uri="{FF2B5EF4-FFF2-40B4-BE49-F238E27FC236}">
                <a16:creationId xmlns="" xmlns:a16="http://schemas.microsoft.com/office/drawing/2014/main" id="{5A616427-66E8-4EDA-9FB1-691AC6F03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746" y="1634887"/>
            <a:ext cx="2813418" cy="3298491"/>
          </a:xfrm>
          <a:prstGeom prst="rect">
            <a:avLst/>
          </a:prstGeom>
        </p:spPr>
      </p:pic>
      <p:grpSp>
        <p:nvGrpSpPr>
          <p:cNvPr id="63" name="Group 62">
            <a:extLst>
              <a:ext uri="{FF2B5EF4-FFF2-40B4-BE49-F238E27FC236}">
                <a16:creationId xmlns="" xmlns:a16="http://schemas.microsoft.com/office/drawing/2014/main" id="{CD4EEB5B-E7F7-4905-BEC6-92485F13FD5B}"/>
              </a:ext>
            </a:extLst>
          </p:cNvPr>
          <p:cNvGrpSpPr/>
          <p:nvPr/>
        </p:nvGrpSpPr>
        <p:grpSpPr>
          <a:xfrm>
            <a:off x="1789447" y="358685"/>
            <a:ext cx="6313714" cy="878469"/>
            <a:chOff x="1752016" y="358517"/>
            <a:chExt cx="6313714" cy="878469"/>
          </a:xfrm>
        </p:grpSpPr>
        <p:sp>
          <p:nvSpPr>
            <p:cNvPr id="62" name="Rectangle: Rounded Corners 61">
              <a:extLst>
                <a:ext uri="{FF2B5EF4-FFF2-40B4-BE49-F238E27FC236}">
                  <a16:creationId xmlns="" xmlns:a16="http://schemas.microsoft.com/office/drawing/2014/main" id="{4D560673-D62B-4076-91F5-32D1E8C24C1E}"/>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 xmlns:a16="http://schemas.microsoft.com/office/drawing/2014/main" id="{350608E6-FE7A-454F-884F-7255C26A9D1B}"/>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63">
            <a:extLst>
              <a:ext uri="{FF2B5EF4-FFF2-40B4-BE49-F238E27FC236}">
                <a16:creationId xmlns="" xmlns:a16="http://schemas.microsoft.com/office/drawing/2014/main" id="{671204A7-1B9C-470B-995E-A02E1EB9E58A}"/>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1" name="!!TextBox 78">
            <a:extLst>
              <a:ext uri="{FF2B5EF4-FFF2-40B4-BE49-F238E27FC236}">
                <a16:creationId xmlns="" xmlns:a16="http://schemas.microsoft.com/office/drawing/2014/main" id="{A9F37330-193B-47F4-83AA-EB884C639A1E}"/>
              </a:ext>
            </a:extLst>
          </p:cNvPr>
          <p:cNvSpPr txBox="1"/>
          <p:nvPr/>
        </p:nvSpPr>
        <p:spPr>
          <a:xfrm>
            <a:off x="2246332" y="4801168"/>
            <a:ext cx="7924285" cy="1077218"/>
          </a:xfrm>
          <a:prstGeom prst="rect">
            <a:avLst/>
          </a:prstGeom>
          <a:noFill/>
        </p:spPr>
        <p:txBody>
          <a:bodyPr wrap="square" rtlCol="0">
            <a:spAutoFit/>
          </a:bodyPr>
          <a:lstStyle/>
          <a:p>
            <a:pPr algn="ctr"/>
            <a:r>
              <a:rPr lang="en-US" sz="3200">
                <a:solidFill>
                  <a:srgbClr val="C00000"/>
                </a:solidFill>
                <a:latin typeface="Tahoma" panose="020B0604030504040204" pitchFamily="34" charset="0"/>
                <a:ea typeface="Tahoma" panose="020B0604030504040204" pitchFamily="34" charset="0"/>
                <a:cs typeface="Tahoma" panose="020B0604030504040204" pitchFamily="34" charset="0"/>
              </a:rPr>
              <a:t>Số bị chia và số chia đều có một chữ số 0 ở tận cùng.</a:t>
            </a:r>
            <a:endParaRPr lang="id-ID"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3822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p:cTn id="18" dur="1000" fill="hold"/>
                                        <p:tgtEl>
                                          <p:spTgt spid="101"/>
                                        </p:tgtEl>
                                        <p:attrNameLst>
                                          <p:attrName>ppt_w</p:attrName>
                                        </p:attrNameLst>
                                      </p:cBhvr>
                                      <p:tavLst>
                                        <p:tav tm="0">
                                          <p:val>
                                            <p:fltVal val="0"/>
                                          </p:val>
                                        </p:tav>
                                        <p:tav tm="100000">
                                          <p:val>
                                            <p:strVal val="#ppt_w"/>
                                          </p:val>
                                        </p:tav>
                                      </p:tavLst>
                                    </p:anim>
                                    <p:anim calcmode="lin" valueType="num">
                                      <p:cBhvr>
                                        <p:cTn id="19" dur="1000" fill="hold"/>
                                        <p:tgtEl>
                                          <p:spTgt spid="101"/>
                                        </p:tgtEl>
                                        <p:attrNameLst>
                                          <p:attrName>ppt_h</p:attrName>
                                        </p:attrNameLst>
                                      </p:cBhvr>
                                      <p:tavLst>
                                        <p:tav tm="0">
                                          <p:val>
                                            <p:fltVal val="0"/>
                                          </p:val>
                                        </p:tav>
                                        <p:tav tm="100000">
                                          <p:val>
                                            <p:strVal val="#ppt_h"/>
                                          </p:val>
                                        </p:tav>
                                      </p:tavLst>
                                    </p:anim>
                                    <p:anim calcmode="lin" valueType="num">
                                      <p:cBhvr>
                                        <p:cTn id="20" dur="1000" fill="hold"/>
                                        <p:tgtEl>
                                          <p:spTgt spid="101"/>
                                        </p:tgtEl>
                                        <p:attrNameLst>
                                          <p:attrName>style.rotation</p:attrName>
                                        </p:attrNameLst>
                                      </p:cBhvr>
                                      <p:tavLst>
                                        <p:tav tm="0">
                                          <p:val>
                                            <p:fltVal val="90"/>
                                          </p:val>
                                        </p:tav>
                                        <p:tav tm="100000">
                                          <p:val>
                                            <p:fltVal val="0"/>
                                          </p:val>
                                        </p:tav>
                                      </p:tavLst>
                                    </p:anim>
                                    <p:animEffect transition="in" filter="fade">
                                      <p:cBhvr>
                                        <p:cTn id="2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 xmlns:a16="http://schemas.microsoft.com/office/drawing/2014/main" id="{96EC3CC2-044C-4ABD-8ED8-3070BE2331DC}"/>
              </a:ext>
            </a:extLst>
          </p:cNvPr>
          <p:cNvSpPr txBox="1"/>
          <p:nvPr/>
        </p:nvSpPr>
        <p:spPr>
          <a:xfrm>
            <a:off x="2222975" y="1438351"/>
            <a:ext cx="362628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a:extLst>
              <a:ext uri="{FF2B5EF4-FFF2-40B4-BE49-F238E27FC236}">
                <a16:creationId xmlns="" xmlns:a16="http://schemas.microsoft.com/office/drawing/2014/main" id="{37237A5B-EAAC-490B-BC8C-28C667696C50}"/>
              </a:ext>
            </a:extLst>
          </p:cNvPr>
          <p:cNvSpPr txBox="1"/>
          <p:nvPr/>
        </p:nvSpPr>
        <p:spPr>
          <a:xfrm>
            <a:off x="5729359" y="1417599"/>
            <a:ext cx="4850595"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(10 x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 xmlns:a16="http://schemas.microsoft.com/office/drawing/2014/main" id="{C629A741-7312-403B-A242-229642ECE627}"/>
              </a:ext>
            </a:extLst>
          </p:cNvPr>
          <p:cNvSpPr txBox="1"/>
          <p:nvPr/>
        </p:nvSpPr>
        <p:spPr>
          <a:xfrm>
            <a:off x="2248517" y="3909901"/>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Chia một số cho một tích</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4" name="Straight Connector 53">
            <a:extLst>
              <a:ext uri="{FF2B5EF4-FFF2-40B4-BE49-F238E27FC236}">
                <a16:creationId xmlns="" xmlns:a16="http://schemas.microsoft.com/office/drawing/2014/main" id="{43E90A42-CCCB-4892-9C78-D405D04AAE54}"/>
              </a:ext>
            </a:extLst>
          </p:cNvPr>
          <p:cNvCxnSpPr/>
          <p:nvPr/>
        </p:nvCxnSpPr>
        <p:spPr>
          <a:xfrm>
            <a:off x="4079421" y="2291587"/>
            <a:ext cx="87085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grpSp>
        <p:nvGrpSpPr>
          <p:cNvPr id="82" name="Group 81">
            <a:extLst>
              <a:ext uri="{FF2B5EF4-FFF2-40B4-BE49-F238E27FC236}">
                <a16:creationId xmlns="" xmlns:a16="http://schemas.microsoft.com/office/drawing/2014/main" id="{321D024B-2CC5-4C3E-B43D-5D5DA06C6CD5}"/>
              </a:ext>
            </a:extLst>
          </p:cNvPr>
          <p:cNvGrpSpPr/>
          <p:nvPr/>
        </p:nvGrpSpPr>
        <p:grpSpPr>
          <a:xfrm>
            <a:off x="1789447" y="358685"/>
            <a:ext cx="6313714" cy="878469"/>
            <a:chOff x="1752016" y="358517"/>
            <a:chExt cx="6313714" cy="878469"/>
          </a:xfrm>
        </p:grpSpPr>
        <p:sp>
          <p:nvSpPr>
            <p:cNvPr id="84" name="Rectangle: Rounded Corners 83">
              <a:extLst>
                <a:ext uri="{FF2B5EF4-FFF2-40B4-BE49-F238E27FC236}">
                  <a16:creationId xmlns="" xmlns:a16="http://schemas.microsoft.com/office/drawing/2014/main" id="{9893EB2B-9525-455E-B3B5-F5C593B34B0B}"/>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 xmlns:a16="http://schemas.microsoft.com/office/drawing/2014/main" id="{CD1C2DF3-B60A-4A94-A545-BE0C7FFC4A48}"/>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63">
            <a:extLst>
              <a:ext uri="{FF2B5EF4-FFF2-40B4-BE49-F238E27FC236}">
                <a16:creationId xmlns="" xmlns:a16="http://schemas.microsoft.com/office/drawing/2014/main" id="{16F96406-A542-40DF-B8B0-BD296E17BCCC}"/>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2" name="TextBox 101">
            <a:extLst>
              <a:ext uri="{FF2B5EF4-FFF2-40B4-BE49-F238E27FC236}">
                <a16:creationId xmlns="" xmlns:a16="http://schemas.microsoft.com/office/drawing/2014/main" id="{9C86FE37-F898-4389-A687-4ADAE72FED63}"/>
              </a:ext>
            </a:extLst>
          </p:cNvPr>
          <p:cNvSpPr txBox="1"/>
          <p:nvPr/>
        </p:nvSpPr>
        <p:spPr>
          <a:xfrm>
            <a:off x="3181373" y="2973383"/>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40 = 10 x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3" name="TextBox 102">
            <a:extLst>
              <a:ext uri="{FF2B5EF4-FFF2-40B4-BE49-F238E27FC236}">
                <a16:creationId xmlns="" xmlns:a16="http://schemas.microsoft.com/office/drawing/2014/main" id="{29B5BA1A-04E2-4A85-8E90-11288ED5AFB5}"/>
              </a:ext>
            </a:extLst>
          </p:cNvPr>
          <p:cNvSpPr txBox="1"/>
          <p:nvPr/>
        </p:nvSpPr>
        <p:spPr>
          <a:xfrm>
            <a:off x="5007427" y="2331510"/>
            <a:ext cx="557252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320 : 10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6" name="TextBox 105">
            <a:extLst>
              <a:ext uri="{FF2B5EF4-FFF2-40B4-BE49-F238E27FC236}">
                <a16:creationId xmlns="" xmlns:a16="http://schemas.microsoft.com/office/drawing/2014/main" id="{A8D1FCA6-55AE-4B8A-A549-329A94EC8DF3}"/>
              </a:ext>
            </a:extLst>
          </p:cNvPr>
          <p:cNvSpPr txBox="1"/>
          <p:nvPr/>
        </p:nvSpPr>
        <p:spPr>
          <a:xfrm>
            <a:off x="4985827" y="3149690"/>
            <a:ext cx="2821278"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32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7" name="TextBox 106">
            <a:extLst>
              <a:ext uri="{FF2B5EF4-FFF2-40B4-BE49-F238E27FC236}">
                <a16:creationId xmlns="" xmlns:a16="http://schemas.microsoft.com/office/drawing/2014/main" id="{49C63952-5CC4-494F-92E0-59F640F8DDC5}"/>
              </a:ext>
            </a:extLst>
          </p:cNvPr>
          <p:cNvSpPr txBox="1"/>
          <p:nvPr/>
        </p:nvSpPr>
        <p:spPr>
          <a:xfrm>
            <a:off x="4987378" y="3988920"/>
            <a:ext cx="557252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8" name="!!TextBox 78">
            <a:extLst>
              <a:ext uri="{FF2B5EF4-FFF2-40B4-BE49-F238E27FC236}">
                <a16:creationId xmlns="" xmlns:a16="http://schemas.microsoft.com/office/drawing/2014/main" id="{259E4D64-2945-4B9F-A706-D51C7ACDE36A}"/>
              </a:ext>
            </a:extLst>
          </p:cNvPr>
          <p:cNvSpPr txBox="1"/>
          <p:nvPr/>
        </p:nvSpPr>
        <p:spPr>
          <a:xfrm>
            <a:off x="3634262" y="4777965"/>
            <a:ext cx="5045936"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 xmlns:a16="http://schemas.microsoft.com/office/drawing/2014/main" id="{83EEA590-1571-430A-AC04-ACEB255EADC1}"/>
              </a:ext>
            </a:extLst>
          </p:cNvPr>
          <p:cNvSpPr txBox="1"/>
          <p:nvPr/>
        </p:nvSpPr>
        <p:spPr>
          <a:xfrm>
            <a:off x="3312727" y="5617786"/>
            <a:ext cx="6189283"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320 : 40 = 32 :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8" name="Graphic 57" descr="Arrow Slight curve">
            <a:extLst>
              <a:ext uri="{FF2B5EF4-FFF2-40B4-BE49-F238E27FC236}">
                <a16:creationId xmlns="" xmlns:a16="http://schemas.microsoft.com/office/drawing/2014/main" id="{F9508F7A-E2D2-4A8C-B2A1-59B96CDC493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547444" y="5656644"/>
            <a:ext cx="1461847" cy="914400"/>
          </a:xfrm>
          <a:prstGeom prst="rect">
            <a:avLst/>
          </a:prstGeom>
        </p:spPr>
      </p:pic>
    </p:spTree>
    <p:extLst>
      <p:ext uri="{BB962C8B-B14F-4D97-AF65-F5344CB8AC3E}">
        <p14:creationId xmlns:p14="http://schemas.microsoft.com/office/powerpoint/2010/main" val="731024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anim calcmode="lin" valueType="num">
                                      <p:cBhvr>
                                        <p:cTn id="13" dur="1000" fill="hold"/>
                                        <p:tgtEl>
                                          <p:spTgt spid="102"/>
                                        </p:tgtEl>
                                        <p:attrNameLst>
                                          <p:attrName>style.rotation</p:attrName>
                                        </p:attrNameLst>
                                      </p:cBhvr>
                                      <p:tavLst>
                                        <p:tav tm="0">
                                          <p:val>
                                            <p:fltVal val="90"/>
                                          </p:val>
                                        </p:tav>
                                        <p:tav tm="100000">
                                          <p:val>
                                            <p:fltVal val="0"/>
                                          </p:val>
                                        </p:tav>
                                      </p:tavLst>
                                    </p:anim>
                                    <p:animEffect transition="in" filter="fade">
                                      <p:cBhvr>
                                        <p:cTn id="14" dur="10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2"/>
                                        </p:tgtEl>
                                      </p:cBhvr>
                                    </p:animEffect>
                                    <p:set>
                                      <p:cBhvr>
                                        <p:cTn id="19" dur="1" fill="hold">
                                          <p:stCondLst>
                                            <p:cond delay="499"/>
                                          </p:stCondLst>
                                        </p:cTn>
                                        <p:tgtEl>
                                          <p:spTgt spid="10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1000" fill="hold"/>
                                        <p:tgtEl>
                                          <p:spTgt spid="81"/>
                                        </p:tgtEl>
                                        <p:attrNameLst>
                                          <p:attrName>ppt_w</p:attrName>
                                        </p:attrNameLst>
                                      </p:cBhvr>
                                      <p:tavLst>
                                        <p:tav tm="0">
                                          <p:val>
                                            <p:fltVal val="0"/>
                                          </p:val>
                                        </p:tav>
                                        <p:tav tm="100000">
                                          <p:val>
                                            <p:strVal val="#ppt_w"/>
                                          </p:val>
                                        </p:tav>
                                      </p:tavLst>
                                    </p:anim>
                                    <p:anim calcmode="lin" valueType="num">
                                      <p:cBhvr>
                                        <p:cTn id="28" dur="1000" fill="hold"/>
                                        <p:tgtEl>
                                          <p:spTgt spid="81"/>
                                        </p:tgtEl>
                                        <p:attrNameLst>
                                          <p:attrName>ppt_h</p:attrName>
                                        </p:attrNameLst>
                                      </p:cBhvr>
                                      <p:tavLst>
                                        <p:tav tm="0">
                                          <p:val>
                                            <p:fltVal val="0"/>
                                          </p:val>
                                        </p:tav>
                                        <p:tav tm="100000">
                                          <p:val>
                                            <p:strVal val="#ppt_h"/>
                                          </p:val>
                                        </p:tav>
                                      </p:tavLst>
                                    </p:anim>
                                    <p:anim calcmode="lin" valueType="num">
                                      <p:cBhvr>
                                        <p:cTn id="29" dur="1000" fill="hold"/>
                                        <p:tgtEl>
                                          <p:spTgt spid="81"/>
                                        </p:tgtEl>
                                        <p:attrNameLst>
                                          <p:attrName>style.rotation</p:attrName>
                                        </p:attrNameLst>
                                      </p:cBhvr>
                                      <p:tavLst>
                                        <p:tav tm="0">
                                          <p:val>
                                            <p:fltVal val="90"/>
                                          </p:val>
                                        </p:tav>
                                        <p:tav tm="100000">
                                          <p:val>
                                            <p:fltVal val="0"/>
                                          </p:val>
                                        </p:tav>
                                      </p:tavLst>
                                    </p:anim>
                                    <p:animEffect transition="in" filter="fade">
                                      <p:cBhvr>
                                        <p:cTn id="30" dur="10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1"/>
                                        </p:tgtEl>
                                      </p:cBhvr>
                                    </p:animEffect>
                                    <p:set>
                                      <p:cBhvr>
                                        <p:cTn id="35" dur="1" fill="hold">
                                          <p:stCondLst>
                                            <p:cond delay="499"/>
                                          </p:stCondLst>
                                        </p:cTn>
                                        <p:tgtEl>
                                          <p:spTgt spid="8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left)">
                                      <p:cBhvr>
                                        <p:cTn id="60" dur="500"/>
                                        <p:tgtEl>
                                          <p:spTgt spid="109"/>
                                        </p:tgtEl>
                                      </p:cBhvr>
                                    </p:animEffect>
                                  </p:childTnLst>
                                </p:cTn>
                              </p:par>
                              <p:par>
                                <p:cTn id="61" presetID="10" presetClass="entr" presetSubtype="0" repeatCount="indefinite"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1" grpId="1"/>
      <p:bldP spid="102" grpId="0"/>
      <p:bldP spid="102" grpId="1"/>
      <p:bldP spid="103" grpId="0"/>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205841" y="259233"/>
            <a:ext cx="1320927" cy="1320927"/>
          </a:xfrm>
          <a:prstGeom prst="rect">
            <a:avLst/>
          </a:prstGeom>
        </p:spPr>
      </p:pic>
      <p:sp>
        <p:nvSpPr>
          <p:cNvPr id="109" name="!!TextBox 78">
            <a:extLst>
              <a:ext uri="{FF2B5EF4-FFF2-40B4-BE49-F238E27FC236}">
                <a16:creationId xmlns="" xmlns:a16="http://schemas.microsoft.com/office/drawing/2014/main" id="{83EEA590-1571-430A-AC04-ACEB255EADC1}"/>
              </a:ext>
            </a:extLst>
          </p:cNvPr>
          <p:cNvSpPr txBox="1"/>
          <p:nvPr/>
        </p:nvSpPr>
        <p:spPr>
          <a:xfrm>
            <a:off x="2969058" y="1255699"/>
            <a:ext cx="6189283"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32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 xmlns:a16="http://schemas.microsoft.com/office/drawing/2014/main" id="{3196F8BE-7609-499E-A4C5-33B3E3A7B47D}"/>
              </a:ext>
            </a:extLst>
          </p:cNvPr>
          <p:cNvCxnSpPr>
            <a:cxnSpLocks/>
          </p:cNvCxnSpPr>
          <p:nvPr/>
        </p:nvCxnSpPr>
        <p:spPr>
          <a:xfrm>
            <a:off x="2969058" y="2072058"/>
            <a:ext cx="127092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 xmlns:a16="http://schemas.microsoft.com/office/drawing/2014/main" id="{76E8B7AC-F0C3-4177-ADD4-DA8EF5E2FB4B}"/>
              </a:ext>
            </a:extLst>
          </p:cNvPr>
          <p:cNvCxnSpPr>
            <a:cxnSpLocks/>
          </p:cNvCxnSpPr>
          <p:nvPr/>
        </p:nvCxnSpPr>
        <p:spPr>
          <a:xfrm>
            <a:off x="6502399" y="2072058"/>
            <a:ext cx="8128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 xmlns:a16="http://schemas.microsoft.com/office/drawing/2014/main" id="{8642FC1C-D2A0-4B73-A93B-19EFB4094E52}"/>
              </a:ext>
            </a:extLst>
          </p:cNvPr>
          <p:cNvCxnSpPr>
            <a:cxnSpLocks/>
          </p:cNvCxnSpPr>
          <p:nvPr/>
        </p:nvCxnSpPr>
        <p:spPr>
          <a:xfrm>
            <a:off x="4753998" y="2072058"/>
            <a:ext cx="97536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 xmlns:a16="http://schemas.microsoft.com/office/drawing/2014/main" id="{6B337CCE-F527-4F53-81CC-8A8CD05116A2}"/>
              </a:ext>
            </a:extLst>
          </p:cNvPr>
          <p:cNvCxnSpPr>
            <a:cxnSpLocks/>
          </p:cNvCxnSpPr>
          <p:nvPr/>
        </p:nvCxnSpPr>
        <p:spPr>
          <a:xfrm>
            <a:off x="7997428" y="2072058"/>
            <a:ext cx="5080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sp>
        <p:nvSpPr>
          <p:cNvPr id="117" name="!!TextBox 78">
            <a:extLst>
              <a:ext uri="{FF2B5EF4-FFF2-40B4-BE49-F238E27FC236}">
                <a16:creationId xmlns="" xmlns:a16="http://schemas.microsoft.com/office/drawing/2014/main" id="{F9F04ED1-D597-4805-802B-7B240EDD7D21}"/>
              </a:ext>
            </a:extLst>
          </p:cNvPr>
          <p:cNvSpPr txBox="1"/>
          <p:nvPr/>
        </p:nvSpPr>
        <p:spPr>
          <a:xfrm>
            <a:off x="2226314" y="2520941"/>
            <a:ext cx="8815628" cy="2308324"/>
          </a:xfrm>
          <a:prstGeom prst="rect">
            <a:avLst/>
          </a:prstGeom>
          <a:noFill/>
        </p:spPr>
        <p:txBody>
          <a:bodyPr wrap="square" rtlCol="0">
            <a:spAutoFit/>
          </a:bodyPr>
          <a:lstStyle/>
          <a:p>
            <a:pPr indent="400050"/>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Xóa một chữ số 0 ở tận cùng số chia và số bị chia, rồi chia như thường.</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19" name="Picture 118">
            <a:extLst>
              <a:ext uri="{FF2B5EF4-FFF2-40B4-BE49-F238E27FC236}">
                <a16:creationId xmlns="" xmlns:a16="http://schemas.microsoft.com/office/drawing/2014/main" id="{BEA1DCC7-DB5D-434E-B76E-E2F51D2171F6}"/>
              </a:ext>
            </a:extLst>
          </p:cNvPr>
          <p:cNvPicPr>
            <a:picLocks noChangeAspect="1"/>
          </p:cNvPicPr>
          <p:nvPr/>
        </p:nvPicPr>
        <p:blipFill rotWithShape="1">
          <a:blip r:embed="rId11">
            <a:extLst>
              <a:ext uri="{28A0092B-C50C-407E-A947-70E740481C1C}">
                <a14:useLocalDpi xmlns:a14="http://schemas.microsoft.com/office/drawing/2010/main" val="0"/>
              </a:ext>
            </a:extLst>
          </a:blip>
          <a:srcRect r="55755"/>
          <a:stretch/>
        </p:blipFill>
        <p:spPr>
          <a:xfrm>
            <a:off x="4881816" y="1378154"/>
            <a:ext cx="2376582" cy="5476190"/>
          </a:xfrm>
          <a:prstGeom prst="rect">
            <a:avLst/>
          </a:prstGeom>
        </p:spPr>
      </p:pic>
      <p:pic>
        <p:nvPicPr>
          <p:cNvPr id="120" name="Picture 119">
            <a:extLst>
              <a:ext uri="{FF2B5EF4-FFF2-40B4-BE49-F238E27FC236}">
                <a16:creationId xmlns="" xmlns:a16="http://schemas.microsoft.com/office/drawing/2014/main" id="{5B749BF8-33D3-49D1-9092-55467D8A73DC}"/>
              </a:ext>
            </a:extLst>
          </p:cNvPr>
          <p:cNvPicPr>
            <a:picLocks noChangeAspect="1"/>
          </p:cNvPicPr>
          <p:nvPr/>
        </p:nvPicPr>
        <p:blipFill rotWithShape="1">
          <a:blip r:embed="rId11">
            <a:extLst>
              <a:ext uri="{28A0092B-C50C-407E-A947-70E740481C1C}">
                <a14:useLocalDpi xmlns:a14="http://schemas.microsoft.com/office/drawing/2010/main" val="0"/>
              </a:ext>
            </a:extLst>
          </a:blip>
          <a:srcRect l="45881" r="3644"/>
          <a:stretch/>
        </p:blipFill>
        <p:spPr>
          <a:xfrm>
            <a:off x="9423870" y="2443642"/>
            <a:ext cx="2711203" cy="5476190"/>
          </a:xfrm>
          <a:prstGeom prst="rect">
            <a:avLst/>
          </a:prstGeom>
        </p:spPr>
      </p:pic>
    </p:spTree>
    <p:extLst>
      <p:ext uri="{BB962C8B-B14F-4D97-AF65-F5344CB8AC3E}">
        <p14:creationId xmlns:p14="http://schemas.microsoft.com/office/powerpoint/2010/main" val="13388384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par>
                                <p:cTn id="13" presetID="22" presetClass="entr" presetSubtype="4" repeatCount="500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childTnLst>
                          </p:cTn>
                        </p:par>
                        <p:par>
                          <p:cTn id="16" fill="hold">
                            <p:stCondLst>
                              <p:cond delay="2500"/>
                            </p:stCondLst>
                            <p:childTnLst>
                              <p:par>
                                <p:cTn id="17" presetID="22" presetClass="entr" presetSubtype="4" repeatCount="500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par>
                                <p:cTn id="23" presetID="10" presetClass="exit" presetSubtype="0" fill="hold" nodeType="withEffect">
                                  <p:stCondLst>
                                    <p:cond delay="0"/>
                                  </p:stCondLst>
                                  <p:childTnLst>
                                    <p:animEffect transition="out" filter="fade">
                                      <p:cBhvr>
                                        <p:cTn id="24" dur="500"/>
                                        <p:tgtEl>
                                          <p:spTgt spid="104"/>
                                        </p:tgtEl>
                                      </p:cBhvr>
                                    </p:animEffect>
                                    <p:set>
                                      <p:cBhvr>
                                        <p:cTn id="25" dur="1" fill="hold">
                                          <p:stCondLst>
                                            <p:cond delay="499"/>
                                          </p:stCondLst>
                                        </p:cTn>
                                        <p:tgtEl>
                                          <p:spTgt spid="10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5"/>
                                        </p:tgtEl>
                                      </p:cBhvr>
                                    </p:animEffect>
                                    <p:set>
                                      <p:cBhvr>
                                        <p:cTn id="28" dur="1" fill="hold">
                                          <p:stCondLst>
                                            <p:cond delay="499"/>
                                          </p:stCondLst>
                                        </p:cTn>
                                        <p:tgtEl>
                                          <p:spTgt spid="105"/>
                                        </p:tgtEl>
                                        <p:attrNameLst>
                                          <p:attrName>style.visibility</p:attrName>
                                        </p:attrNameLst>
                                      </p:cBhvr>
                                      <p:to>
                                        <p:strVal val="hidden"/>
                                      </p:to>
                                    </p:set>
                                  </p:childTnLst>
                                </p:cTn>
                              </p:par>
                            </p:childTnLst>
                          </p:cTn>
                        </p:par>
                        <p:par>
                          <p:cTn id="29" fill="hold">
                            <p:stCondLst>
                              <p:cond delay="5000"/>
                            </p:stCondLst>
                            <p:childTnLst>
                              <p:par>
                                <p:cTn id="30" presetID="10" presetClass="exit" presetSubtype="0" fill="hold" nodeType="afterEffect">
                                  <p:stCondLst>
                                    <p:cond delay="0"/>
                                  </p:stCondLst>
                                  <p:childTnLst>
                                    <p:animEffect transition="out" filter="fade">
                                      <p:cBhvr>
                                        <p:cTn id="31" dur="500"/>
                                        <p:tgtEl>
                                          <p:spTgt spid="111"/>
                                        </p:tgtEl>
                                      </p:cBhvr>
                                    </p:animEffect>
                                    <p:set>
                                      <p:cBhvr>
                                        <p:cTn id="32" dur="1" fill="hold">
                                          <p:stCondLst>
                                            <p:cond delay="499"/>
                                          </p:stCondLst>
                                        </p:cTn>
                                        <p:tgtEl>
                                          <p:spTgt spid="1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2"/>
                                        </p:tgtEl>
                                      </p:cBhvr>
                                    </p:animEffect>
                                    <p:set>
                                      <p:cBhvr>
                                        <p:cTn id="35" dur="1" fill="hold">
                                          <p:stCondLst>
                                            <p:cond delay="499"/>
                                          </p:stCondLst>
                                        </p:cTn>
                                        <p:tgtEl>
                                          <p:spTgt spid="1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9"/>
                                        </p:tgtEl>
                                      </p:cBhvr>
                                    </p:animEffect>
                                    <p:set>
                                      <p:cBhvr>
                                        <p:cTn id="38" dur="1" fill="hold">
                                          <p:stCondLst>
                                            <p:cond delay="499"/>
                                          </p:stCondLst>
                                        </p:cTn>
                                        <p:tgtEl>
                                          <p:spTgt spid="1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p:cTn id="43" dur="500" fill="hold"/>
                                        <p:tgtEl>
                                          <p:spTgt spid="117"/>
                                        </p:tgtEl>
                                        <p:attrNameLst>
                                          <p:attrName>ppt_w</p:attrName>
                                        </p:attrNameLst>
                                      </p:cBhvr>
                                      <p:tavLst>
                                        <p:tav tm="0">
                                          <p:val>
                                            <p:fltVal val="0"/>
                                          </p:val>
                                        </p:tav>
                                        <p:tav tm="100000">
                                          <p:val>
                                            <p:strVal val="#ppt_w"/>
                                          </p:val>
                                        </p:tav>
                                      </p:tavLst>
                                    </p:anim>
                                    <p:anim calcmode="lin" valueType="num">
                                      <p:cBhvr>
                                        <p:cTn id="44" dur="500" fill="hold"/>
                                        <p:tgtEl>
                                          <p:spTgt spid="117"/>
                                        </p:tgtEl>
                                        <p:attrNameLst>
                                          <p:attrName>ppt_h</p:attrName>
                                        </p:attrNameLst>
                                      </p:cBhvr>
                                      <p:tavLst>
                                        <p:tav tm="0">
                                          <p:val>
                                            <p:fltVal val="0"/>
                                          </p:val>
                                        </p:tav>
                                        <p:tav tm="100000">
                                          <p:val>
                                            <p:strVal val="#ppt_h"/>
                                          </p:val>
                                        </p:tav>
                                      </p:tavLst>
                                    </p:anim>
                                    <p:animEffect transition="in" filter="fade">
                                      <p:cBhvr>
                                        <p:cTn id="45" dur="500"/>
                                        <p:tgtEl>
                                          <p:spTgt spid="117"/>
                                        </p:tgtEl>
                                      </p:cBhvr>
                                    </p:animEffect>
                                  </p:childTnLst>
                                </p:cTn>
                              </p:par>
                              <p:par>
                                <p:cTn id="46" presetID="53" presetClass="entr" presetSubtype="16" fill="hold" nodeType="withEffect">
                                  <p:stCondLst>
                                    <p:cond delay="0"/>
                                  </p:stCondLst>
                                  <p:childTnLst>
                                    <p:set>
                                      <p:cBhvr>
                                        <p:cTn id="47" dur="1" fill="hold">
                                          <p:stCondLst>
                                            <p:cond delay="0"/>
                                          </p:stCondLst>
                                        </p:cTn>
                                        <p:tgtEl>
                                          <p:spTgt spid="120"/>
                                        </p:tgtEl>
                                        <p:attrNameLst>
                                          <p:attrName>style.visibility</p:attrName>
                                        </p:attrNameLst>
                                      </p:cBhvr>
                                      <p:to>
                                        <p:strVal val="visible"/>
                                      </p:to>
                                    </p:set>
                                    <p:anim calcmode="lin" valueType="num">
                                      <p:cBhvr>
                                        <p:cTn id="48" dur="500" fill="hold"/>
                                        <p:tgtEl>
                                          <p:spTgt spid="120"/>
                                        </p:tgtEl>
                                        <p:attrNameLst>
                                          <p:attrName>ppt_w</p:attrName>
                                        </p:attrNameLst>
                                      </p:cBhvr>
                                      <p:tavLst>
                                        <p:tav tm="0">
                                          <p:val>
                                            <p:fltVal val="0"/>
                                          </p:val>
                                        </p:tav>
                                        <p:tav tm="100000">
                                          <p:val>
                                            <p:strVal val="#ppt_w"/>
                                          </p:val>
                                        </p:tav>
                                      </p:tavLst>
                                    </p:anim>
                                    <p:anim calcmode="lin" valueType="num">
                                      <p:cBhvr>
                                        <p:cTn id="49" dur="500" fill="hold"/>
                                        <p:tgtEl>
                                          <p:spTgt spid="120"/>
                                        </p:tgtEl>
                                        <p:attrNameLst>
                                          <p:attrName>ppt_h</p:attrName>
                                        </p:attrNameLst>
                                      </p:cBhvr>
                                      <p:tavLst>
                                        <p:tav tm="0">
                                          <p:val>
                                            <p:fltVal val="0"/>
                                          </p:val>
                                        </p:tav>
                                        <p:tav tm="100000">
                                          <p:val>
                                            <p:strVal val="#ppt_h"/>
                                          </p:val>
                                        </p:tav>
                                      </p:tavLst>
                                    </p:anim>
                                    <p:animEffect transition="in" filter="fade">
                                      <p:cBhvr>
                                        <p:cTn id="5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109" name="!!TextBox 78">
            <a:extLst>
              <a:ext uri="{FF2B5EF4-FFF2-40B4-BE49-F238E27FC236}">
                <a16:creationId xmlns="" xmlns:a16="http://schemas.microsoft.com/office/drawing/2014/main" id="{83EEA590-1571-430A-AC04-ACEB255EADC1}"/>
              </a:ext>
            </a:extLst>
          </p:cNvPr>
          <p:cNvSpPr txBox="1"/>
          <p:nvPr/>
        </p:nvSpPr>
        <p:spPr>
          <a:xfrm>
            <a:off x="2421164" y="514802"/>
            <a:ext cx="291737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 xmlns:a16="http://schemas.microsoft.com/office/drawing/2014/main" id="{867A1805-FB7E-46AE-BFCA-912FB703EDB4}"/>
              </a:ext>
            </a:extLst>
          </p:cNvPr>
          <p:cNvSpPr/>
          <p:nvPr/>
        </p:nvSpPr>
        <p:spPr>
          <a:xfrm>
            <a:off x="6193904" y="446855"/>
            <a:ext cx="4432568" cy="6099060"/>
          </a:xfrm>
          <a:prstGeom prst="roundRect">
            <a:avLst/>
          </a:prstGeom>
          <a:solidFill>
            <a:srgbClr val="81B2DF"/>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300819" y="-47315"/>
            <a:ext cx="1320927" cy="1320927"/>
          </a:xfrm>
          <a:prstGeom prst="rect">
            <a:avLst/>
          </a:prstGeom>
        </p:spPr>
      </p:pic>
      <p:sp>
        <p:nvSpPr>
          <p:cNvPr id="84" name="!!TextBox 78">
            <a:extLst>
              <a:ext uri="{FF2B5EF4-FFF2-40B4-BE49-F238E27FC236}">
                <a16:creationId xmlns="" xmlns:a16="http://schemas.microsoft.com/office/drawing/2014/main" id="{A8D83328-6A2A-462F-84D4-BBE2C7559092}"/>
              </a:ext>
            </a:extLst>
          </p:cNvPr>
          <p:cNvSpPr txBox="1"/>
          <p:nvPr/>
        </p:nvSpPr>
        <p:spPr>
          <a:xfrm>
            <a:off x="2364798" y="1980667"/>
            <a:ext cx="1394720"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320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9" name="!!TextBox 78">
            <a:extLst>
              <a:ext uri="{FF2B5EF4-FFF2-40B4-BE49-F238E27FC236}">
                <a16:creationId xmlns="" xmlns:a16="http://schemas.microsoft.com/office/drawing/2014/main" id="{45795D26-7D2E-43BF-8B5F-F83312511DAF}"/>
              </a:ext>
            </a:extLst>
          </p:cNvPr>
          <p:cNvSpPr txBox="1"/>
          <p:nvPr/>
        </p:nvSpPr>
        <p:spPr>
          <a:xfrm>
            <a:off x="4136209" y="1999935"/>
            <a:ext cx="102249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0" name="!!TextBox 78">
            <a:extLst>
              <a:ext uri="{FF2B5EF4-FFF2-40B4-BE49-F238E27FC236}">
                <a16:creationId xmlns="" xmlns:a16="http://schemas.microsoft.com/office/drawing/2014/main" id="{278B4D79-9545-49A0-822C-6E81966F9DB8}"/>
              </a:ext>
            </a:extLst>
          </p:cNvPr>
          <p:cNvSpPr txBox="1"/>
          <p:nvPr/>
        </p:nvSpPr>
        <p:spPr>
          <a:xfrm>
            <a:off x="6349455" y="1431650"/>
            <a:ext cx="3932703" cy="707886"/>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Đặt tính</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 xmlns:a16="http://schemas.microsoft.com/office/drawing/2014/main" id="{04334F2D-7B6D-4E60-8F46-5E3E32E80AAD}"/>
              </a:ext>
            </a:extLst>
          </p:cNvPr>
          <p:cNvGrpSpPr/>
          <p:nvPr/>
        </p:nvGrpSpPr>
        <p:grpSpPr>
          <a:xfrm>
            <a:off x="3926659" y="2100035"/>
            <a:ext cx="1770197" cy="1967593"/>
            <a:chOff x="3926659" y="1585685"/>
            <a:chExt cx="1770197" cy="1967593"/>
          </a:xfrm>
        </p:grpSpPr>
        <p:cxnSp>
          <p:nvCxnSpPr>
            <p:cNvPr id="58" name="Straight Connector 57">
              <a:extLst>
                <a:ext uri="{FF2B5EF4-FFF2-40B4-BE49-F238E27FC236}">
                  <a16:creationId xmlns="" xmlns:a16="http://schemas.microsoft.com/office/drawing/2014/main" id="{0ABC039C-9735-4898-A42E-1B7D62EDF93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E0165231-B297-4BBF-BF1E-3294C2D8544B}"/>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sp>
        <p:nvSpPr>
          <p:cNvPr id="102" name="!!TextBox 78">
            <a:extLst>
              <a:ext uri="{FF2B5EF4-FFF2-40B4-BE49-F238E27FC236}">
                <a16:creationId xmlns="" xmlns:a16="http://schemas.microsoft.com/office/drawing/2014/main" id="{FBEB5711-D567-4DE2-AB30-06399FC11ECC}"/>
              </a:ext>
            </a:extLst>
          </p:cNvPr>
          <p:cNvSpPr txBox="1"/>
          <p:nvPr/>
        </p:nvSpPr>
        <p:spPr>
          <a:xfrm>
            <a:off x="6343824" y="2249590"/>
            <a:ext cx="4304884" cy="2554545"/>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Cùng xóa một chữ số 0 ở tận cùng của số chia và số bị chia.</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cxnSp>
        <p:nvCxnSpPr>
          <p:cNvPr id="103" name="Straight Connector 102">
            <a:extLst>
              <a:ext uri="{FF2B5EF4-FFF2-40B4-BE49-F238E27FC236}">
                <a16:creationId xmlns="" xmlns:a16="http://schemas.microsoft.com/office/drawing/2014/main" id="{225B97F3-0155-4336-8E91-50E1837AA1DC}"/>
              </a:ext>
            </a:extLst>
          </p:cNvPr>
          <p:cNvCxnSpPr>
            <a:cxnSpLocks/>
          </p:cNvCxnSpPr>
          <p:nvPr/>
        </p:nvCxnSpPr>
        <p:spPr>
          <a:xfrm>
            <a:off x="3214402" y="2803232"/>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6" name="Straight Connector 105">
            <a:extLst>
              <a:ext uri="{FF2B5EF4-FFF2-40B4-BE49-F238E27FC236}">
                <a16:creationId xmlns="" xmlns:a16="http://schemas.microsoft.com/office/drawing/2014/main" id="{B8472E20-FBDB-4BFF-9333-6C2734D93039}"/>
              </a:ext>
            </a:extLst>
          </p:cNvPr>
          <p:cNvCxnSpPr>
            <a:cxnSpLocks/>
          </p:cNvCxnSpPr>
          <p:nvPr/>
        </p:nvCxnSpPr>
        <p:spPr>
          <a:xfrm>
            <a:off x="4631652" y="2803232"/>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 xmlns:a16="http://schemas.microsoft.com/office/drawing/2014/main" id="{8E0102C3-9E25-4123-B91D-ED238AD02477}"/>
              </a:ext>
            </a:extLst>
          </p:cNvPr>
          <p:cNvCxnSpPr>
            <a:endCxn id="89" idx="2"/>
          </p:cNvCxnSpPr>
          <p:nvPr/>
        </p:nvCxnSpPr>
        <p:spPr>
          <a:xfrm flipH="1">
            <a:off x="4647456" y="1952482"/>
            <a:ext cx="349956"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63E8DBD9-195C-4BCE-9F56-48A53DF4C749}"/>
              </a:ext>
            </a:extLst>
          </p:cNvPr>
          <p:cNvCxnSpPr/>
          <p:nvPr/>
        </p:nvCxnSpPr>
        <p:spPr>
          <a:xfrm flipH="1">
            <a:off x="3218706" y="2009632"/>
            <a:ext cx="349956" cy="914400"/>
          </a:xfrm>
          <a:prstGeom prst="line">
            <a:avLst/>
          </a:prstGeom>
          <a:ln w="38100"/>
        </p:spPr>
        <p:style>
          <a:lnRef idx="1">
            <a:schemeClr val="dk1"/>
          </a:lnRef>
          <a:fillRef idx="0">
            <a:schemeClr val="dk1"/>
          </a:fillRef>
          <a:effectRef idx="0">
            <a:schemeClr val="dk1"/>
          </a:effectRef>
          <a:fontRef idx="minor">
            <a:schemeClr val="tx1"/>
          </a:fontRef>
        </p:style>
      </p:cxnSp>
      <p:sp>
        <p:nvSpPr>
          <p:cNvPr id="108" name="!!TextBox 78">
            <a:extLst>
              <a:ext uri="{FF2B5EF4-FFF2-40B4-BE49-F238E27FC236}">
                <a16:creationId xmlns="" xmlns:a16="http://schemas.microsoft.com/office/drawing/2014/main" id="{C656574E-298A-44FC-92C6-0B0E6B5CD974}"/>
              </a:ext>
            </a:extLst>
          </p:cNvPr>
          <p:cNvSpPr txBox="1"/>
          <p:nvPr/>
        </p:nvSpPr>
        <p:spPr>
          <a:xfrm>
            <a:off x="3089898" y="3009251"/>
            <a:ext cx="68074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0" name="!!TextBox 78">
            <a:extLst>
              <a:ext uri="{FF2B5EF4-FFF2-40B4-BE49-F238E27FC236}">
                <a16:creationId xmlns="" xmlns:a16="http://schemas.microsoft.com/office/drawing/2014/main" id="{BF69B8A6-C17A-4A13-B963-5EF9253BFA98}"/>
              </a:ext>
            </a:extLst>
          </p:cNvPr>
          <p:cNvSpPr txBox="1"/>
          <p:nvPr/>
        </p:nvSpPr>
        <p:spPr>
          <a:xfrm>
            <a:off x="4097846" y="3029376"/>
            <a:ext cx="102249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8</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3" name="!!TextBox 78">
            <a:extLst>
              <a:ext uri="{FF2B5EF4-FFF2-40B4-BE49-F238E27FC236}">
                <a16:creationId xmlns="" xmlns:a16="http://schemas.microsoft.com/office/drawing/2014/main" id="{F3D69C59-FC6F-4480-9DD6-0A18B79860A2}"/>
              </a:ext>
            </a:extLst>
          </p:cNvPr>
          <p:cNvSpPr txBox="1"/>
          <p:nvPr/>
        </p:nvSpPr>
        <p:spPr>
          <a:xfrm>
            <a:off x="6364579" y="4823089"/>
            <a:ext cx="4150005" cy="1323439"/>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Thực hiện phép chia 32 : 4</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sp>
        <p:nvSpPr>
          <p:cNvPr id="114" name="!!TextBox 78">
            <a:extLst>
              <a:ext uri="{FF2B5EF4-FFF2-40B4-BE49-F238E27FC236}">
                <a16:creationId xmlns="" xmlns:a16="http://schemas.microsoft.com/office/drawing/2014/main" id="{13290A1A-4ABE-45DA-8486-3C1B0C6088DB}"/>
              </a:ext>
            </a:extLst>
          </p:cNvPr>
          <p:cNvSpPr txBox="1"/>
          <p:nvPr/>
        </p:nvSpPr>
        <p:spPr>
          <a:xfrm>
            <a:off x="2421164" y="514802"/>
            <a:ext cx="291737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15" name="!!TextBox 78">
            <a:extLst>
              <a:ext uri="{FF2B5EF4-FFF2-40B4-BE49-F238E27FC236}">
                <a16:creationId xmlns="" xmlns:a16="http://schemas.microsoft.com/office/drawing/2014/main" id="{1B688036-2C2E-422C-9525-61CB93CCAE4B}"/>
              </a:ext>
            </a:extLst>
          </p:cNvPr>
          <p:cNvSpPr txBox="1"/>
          <p:nvPr/>
        </p:nvSpPr>
        <p:spPr>
          <a:xfrm>
            <a:off x="4497229" y="4393776"/>
            <a:ext cx="1386985"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16" name="!!TextBox 78">
            <a:extLst>
              <a:ext uri="{FF2B5EF4-FFF2-40B4-BE49-F238E27FC236}">
                <a16:creationId xmlns="" xmlns:a16="http://schemas.microsoft.com/office/drawing/2014/main" id="{E31EB399-96D0-487F-8D5F-2B0C16D2BB40}"/>
              </a:ext>
            </a:extLst>
          </p:cNvPr>
          <p:cNvSpPr txBox="1"/>
          <p:nvPr/>
        </p:nvSpPr>
        <p:spPr>
          <a:xfrm>
            <a:off x="6210300" y="1579479"/>
            <a:ext cx="4600202" cy="4401205"/>
          </a:xfrm>
          <a:prstGeom prst="rect">
            <a:avLst/>
          </a:prstGeom>
          <a:noFill/>
        </p:spPr>
        <p:txBody>
          <a:bodyPr wrap="square" rtlCol="0">
            <a:spAutoFit/>
          </a:bodyPr>
          <a:lstStyle/>
          <a:p>
            <a:pPr indent="400050"/>
            <a:r>
              <a:rPr lang="en-US" sz="4000" dirty="0">
                <a:latin typeface="Tahoma" panose="020B0604030504040204" pitchFamily="34" charset="0"/>
                <a:ea typeface="Tahoma" panose="020B0604030504040204" pitchFamily="34" charset="0"/>
                <a:cs typeface="Tahoma" panose="020B0604030504040204" pitchFamily="34" charset="0"/>
              </a:rPr>
              <a:t>Khi </a:t>
            </a:r>
            <a:r>
              <a:rPr lang="en-US" sz="4000" dirty="0" err="1">
                <a:latin typeface="Tahoma" panose="020B0604030504040204" pitchFamily="34" charset="0"/>
                <a:ea typeface="Tahoma" panose="020B0604030504040204" pitchFamily="34" charset="0"/>
                <a:cs typeface="Tahoma" panose="020B0604030504040204" pitchFamily="34" charset="0"/>
              </a:rPr>
              <a:t>thực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phép</a:t>
            </a:r>
            <a:r>
              <a:rPr lang="en-US" sz="4000" dirty="0">
                <a:latin typeface="Tahoma" panose="020B0604030504040204" pitchFamily="34" charset="0"/>
                <a:ea typeface="Tahoma" panose="020B0604030504040204" pitchFamily="34" charset="0"/>
                <a:cs typeface="Tahoma" panose="020B0604030504040204" pitchFamily="34" charset="0"/>
              </a:rPr>
              <a:t> chia 320 : 40, ta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thể</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cùng</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xóa</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một</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chữ</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số</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0 ở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tận</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cùng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bị</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rồi</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như</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thường</a:t>
            </a:r>
            <a:r>
              <a:rPr lang="en-US" sz="4000" dirty="0">
                <a:latin typeface="Tahoma" panose="020B0604030504040204" pitchFamily="34" charset="0"/>
                <a:ea typeface="Tahoma" panose="020B0604030504040204" pitchFamily="34" charset="0"/>
                <a:cs typeface="Tahoma" panose="020B0604030504040204" pitchFamily="34" charset="0"/>
              </a:rPr>
              <a:t>.</a:t>
            </a:r>
            <a:endParaRPr lang="id-ID" sz="4000" dirty="0">
              <a:latin typeface="Tahoma" panose="020B0604030504040204" pitchFamily="34" charset="0"/>
              <a:ea typeface="Tahoma" panose="020B0604030504040204" pitchFamily="34" charset="0"/>
              <a:cs typeface="Tahoma" panose="020B0604030504040204" pitchFamily="34" charset="0"/>
            </a:endParaRPr>
          </a:p>
        </p:txBody>
      </p:sp>
      <p:cxnSp>
        <p:nvCxnSpPr>
          <p:cNvPr id="68" name="Straight Connector 67">
            <a:extLst>
              <a:ext uri="{FF2B5EF4-FFF2-40B4-BE49-F238E27FC236}">
                <a16:creationId xmlns="" xmlns:a16="http://schemas.microsoft.com/office/drawing/2014/main" id="{FDC42C42-6676-4107-A1AB-67838318820A}"/>
              </a:ext>
            </a:extLst>
          </p:cNvPr>
          <p:cNvCxnSpPr/>
          <p:nvPr/>
        </p:nvCxnSpPr>
        <p:spPr>
          <a:xfrm>
            <a:off x="7141132" y="2874512"/>
            <a:ext cx="312478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 xmlns:a16="http://schemas.microsoft.com/office/drawing/2014/main" id="{C7B1047E-C1CC-44DB-BBAF-66669AC15DCB}"/>
              </a:ext>
            </a:extLst>
          </p:cNvPr>
          <p:cNvCxnSpPr>
            <a:cxnSpLocks/>
          </p:cNvCxnSpPr>
          <p:nvPr/>
        </p:nvCxnSpPr>
        <p:spPr>
          <a:xfrm>
            <a:off x="6446718" y="3527103"/>
            <a:ext cx="3401988"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0F6AE93B-670A-4350-A779-59E6DCC9BBE8}"/>
              </a:ext>
            </a:extLst>
          </p:cNvPr>
          <p:cNvCxnSpPr>
            <a:cxnSpLocks/>
          </p:cNvCxnSpPr>
          <p:nvPr/>
        </p:nvCxnSpPr>
        <p:spPr>
          <a:xfrm>
            <a:off x="6522884" y="4124778"/>
            <a:ext cx="102454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4646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left)">
                                      <p:cBhvr>
                                        <p:cTn id="25" dur="500"/>
                                        <p:tgtEl>
                                          <p:spTgt spid="10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wipe(left)">
                                      <p:cBhvr>
                                        <p:cTn id="33" dur="500"/>
                                        <p:tgtEl>
                                          <p:spTgt spid="118"/>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childTnLst>
                          </p:cTn>
                        </p:par>
                        <p:par>
                          <p:cTn id="38" fill="hold">
                            <p:stCondLst>
                              <p:cond delay="2000"/>
                            </p:stCondLst>
                            <p:childTnLst>
                              <p:par>
                                <p:cTn id="39" presetID="22" presetClass="entr" presetSubtype="4" repeatCount="500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wipe(down)">
                                      <p:cBhvr>
                                        <p:cTn id="41" dur="500"/>
                                        <p:tgtEl>
                                          <p:spTgt spid="103"/>
                                        </p:tgtEl>
                                      </p:cBhvr>
                                    </p:animEffect>
                                  </p:childTnLst>
                                </p:cTn>
                              </p:par>
                              <p:par>
                                <p:cTn id="42" presetID="22" presetClass="entr" presetSubtype="4" repeatCount="5000" fill="hold"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down)">
                                      <p:cBhvr>
                                        <p:cTn id="44" dur="500"/>
                                        <p:tgtEl>
                                          <p:spTgt spid="106"/>
                                        </p:tgtEl>
                                      </p:cBhvr>
                                    </p:animEffect>
                                  </p:childTnLst>
                                </p:cTn>
                              </p:par>
                            </p:childTnLst>
                          </p:cTn>
                        </p:par>
                        <p:par>
                          <p:cTn id="45" fill="hold">
                            <p:stCondLst>
                              <p:cond delay="4500"/>
                            </p:stCondLst>
                            <p:childTnLst>
                              <p:par>
                                <p:cTn id="46" presetID="10" presetClass="exit" presetSubtype="0" fill="hold" nodeType="afterEffect">
                                  <p:stCondLst>
                                    <p:cond delay="0"/>
                                  </p:stCondLst>
                                  <p:childTnLst>
                                    <p:animEffect transition="out" filter="fade">
                                      <p:cBhvr>
                                        <p:cTn id="47" dur="500"/>
                                        <p:tgtEl>
                                          <p:spTgt spid="103"/>
                                        </p:tgtEl>
                                      </p:cBhvr>
                                    </p:animEffect>
                                    <p:set>
                                      <p:cBhvr>
                                        <p:cTn id="48" dur="1" fill="hold">
                                          <p:stCondLst>
                                            <p:cond delay="499"/>
                                          </p:stCondLst>
                                        </p:cTn>
                                        <p:tgtEl>
                                          <p:spTgt spid="10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06"/>
                                        </p:tgtEl>
                                      </p:cBhvr>
                                    </p:animEffect>
                                    <p:set>
                                      <p:cBhvr>
                                        <p:cTn id="51" dur="1" fill="hold">
                                          <p:stCondLst>
                                            <p:cond delay="499"/>
                                          </p:stCondLst>
                                        </p:cTn>
                                        <p:tgtEl>
                                          <p:spTgt spid="106"/>
                                        </p:tgtEl>
                                        <p:attrNameLst>
                                          <p:attrName>style.visibility</p:attrName>
                                        </p:attrNameLst>
                                      </p:cBhvr>
                                      <p:to>
                                        <p:strVal val="hidden"/>
                                      </p:to>
                                    </p:se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up)">
                                      <p:cBhvr>
                                        <p:cTn id="55" dur="500"/>
                                        <p:tgtEl>
                                          <p:spTgt spid="65"/>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wipe(up)">
                                      <p:cBhvr>
                                        <p:cTn id="59" dur="500"/>
                                        <p:tgtEl>
                                          <p:spTgt spid="10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500"/>
                                        <p:tgtEl>
                                          <p:spTgt spid="113"/>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wipe(left)">
                                      <p:cBhvr>
                                        <p:cTn id="68" dur="500"/>
                                        <p:tgtEl>
                                          <p:spTgt spid="110"/>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wipe(left)">
                                      <p:cBhvr>
                                        <p:cTn id="72" dur="500"/>
                                        <p:tgtEl>
                                          <p:spTgt spid="108"/>
                                        </p:tgtEl>
                                      </p:cBhvr>
                                    </p:animEffect>
                                  </p:childTnLst>
                                </p:cTn>
                              </p:par>
                            </p:childTnLst>
                          </p:cTn>
                        </p:par>
                        <p:par>
                          <p:cTn id="73" fill="hold">
                            <p:stCondLst>
                              <p:cond delay="1500"/>
                            </p:stCondLst>
                            <p:childTnLst>
                              <p:par>
                                <p:cTn id="74" presetID="1" presetClass="entr" presetSubtype="0"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childTnLst>
                                </p:cTn>
                              </p:par>
                            </p:childTnLst>
                          </p:cTn>
                        </p:par>
                        <p:par>
                          <p:cTn id="76" fill="hold">
                            <p:stCondLst>
                              <p:cond delay="1500"/>
                            </p:stCondLst>
                            <p:childTnLst>
                              <p:par>
                                <p:cTn id="77" presetID="42" presetClass="path" presetSubtype="0" accel="50000" decel="50000" fill="hold" grpId="1" nodeType="afterEffect">
                                  <p:stCondLst>
                                    <p:cond delay="0"/>
                                  </p:stCondLst>
                                  <p:childTnLst>
                                    <p:animMotion origin="layout" path="M 8.33333E-7 -1.11111E-6 L -0.05313 0.56088 " pathEditMode="relative" rAng="0" ptsTypes="AA">
                                      <p:cBhvr>
                                        <p:cTn id="78" dur="2000" fill="hold"/>
                                        <p:tgtEl>
                                          <p:spTgt spid="114"/>
                                        </p:tgtEl>
                                        <p:attrNameLst>
                                          <p:attrName>ppt_x</p:attrName>
                                          <p:attrName>ppt_y</p:attrName>
                                        </p:attrNameLst>
                                      </p:cBhvr>
                                      <p:rCtr x="-2656" y="28032"/>
                                    </p:animMotion>
                                  </p:childTnLst>
                                </p:cTn>
                              </p:par>
                            </p:childTnLst>
                          </p:cTn>
                        </p:par>
                        <p:par>
                          <p:cTn id="79" fill="hold">
                            <p:stCondLst>
                              <p:cond delay="3500"/>
                            </p:stCondLst>
                            <p:childTnLst>
                              <p:par>
                                <p:cTn id="80" presetID="1" presetClass="entr" presetSubtype="0"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90"/>
                                        </p:tgtEl>
                                      </p:cBhvr>
                                    </p:animEffect>
                                    <p:set>
                                      <p:cBhvr>
                                        <p:cTn id="86" dur="1" fill="hold">
                                          <p:stCondLst>
                                            <p:cond delay="499"/>
                                          </p:stCondLst>
                                        </p:cTn>
                                        <p:tgtEl>
                                          <p:spTgt spid="9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02"/>
                                        </p:tgtEl>
                                      </p:cBhvr>
                                    </p:animEffect>
                                    <p:set>
                                      <p:cBhvr>
                                        <p:cTn id="89" dur="1" fill="hold">
                                          <p:stCondLst>
                                            <p:cond delay="499"/>
                                          </p:stCondLst>
                                        </p:cTn>
                                        <p:tgtEl>
                                          <p:spTgt spid="10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13"/>
                                        </p:tgtEl>
                                      </p:cBhvr>
                                    </p:animEffect>
                                    <p:set>
                                      <p:cBhvr>
                                        <p:cTn id="92" dur="1" fill="hold">
                                          <p:stCondLst>
                                            <p:cond delay="499"/>
                                          </p:stCondLst>
                                        </p:cTn>
                                        <p:tgtEl>
                                          <p:spTgt spid="11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18"/>
                                        </p:tgtEl>
                                      </p:cBhvr>
                                    </p:animEffect>
                                    <p:set>
                                      <p:cBhvr>
                                        <p:cTn id="95" dur="1" fill="hold">
                                          <p:stCondLst>
                                            <p:cond delay="499"/>
                                          </p:stCondLst>
                                        </p:cTn>
                                        <p:tgtEl>
                                          <p:spTgt spid="11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8"/>
                                        </p:tgtEl>
                                      </p:cBhvr>
                                    </p:animEffect>
                                    <p:set>
                                      <p:cBhvr>
                                        <p:cTn id="98" dur="1" fill="hold">
                                          <p:stCondLst>
                                            <p:cond delay="499"/>
                                          </p:stCondLst>
                                        </p:cTn>
                                        <p:tgtEl>
                                          <p:spTgt spid="6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21"/>
                                        </p:tgtEl>
                                      </p:cBhvr>
                                    </p:animEffect>
                                    <p:set>
                                      <p:cBhvr>
                                        <p:cTn id="101" dur="1" fill="hold">
                                          <p:stCondLst>
                                            <p:cond delay="499"/>
                                          </p:stCondLst>
                                        </p:cTn>
                                        <p:tgtEl>
                                          <p:spTgt spid="121"/>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Effect transition="in" filter="fade">
                                      <p:cBhvr>
                                        <p:cTn id="10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9" grpId="0"/>
      <p:bldP spid="90" grpId="0"/>
      <p:bldP spid="90" grpId="1"/>
      <p:bldP spid="102" grpId="0"/>
      <p:bldP spid="102" grpId="1"/>
      <p:bldP spid="108" grpId="0"/>
      <p:bldP spid="110" grpId="0"/>
      <p:bldP spid="113" grpId="0"/>
      <p:bldP spid="113" grpId="1"/>
      <p:bldP spid="114" grpId="0"/>
      <p:bldP spid="114" grpId="1"/>
      <p:bldP spid="115"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66809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741</TotalTime>
  <Words>924</Words>
  <Application>Microsoft Office PowerPoint</Application>
  <PresentationFormat>Custom</PresentationFormat>
  <Paragraphs>127</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#9Slide05 Santa Rita</vt:lpstr>
      <vt:lpstr>UVN Bay Buom</vt:lpstr>
      <vt:lpstr>Autumn in November</vt:lpstr>
      <vt:lpstr>Amatic</vt:lpstr>
      <vt:lpstr>Calibri Light</vt:lpstr>
      <vt:lpstr>UVN Bach Dang Nang</vt:lpstr>
      <vt:lpstr>Arial (Body)</vt:lpstr>
      <vt:lpstr>Cursif</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Company>KTUTS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KTUTS</dc:subject>
  <dc:creator>KTUTS</dc:creator>
  <cp:keywords>KTUTS</cp:keywords>
  <dc:description>KTUTS</dc:description>
  <cp:lastModifiedBy>PC_ASUS</cp:lastModifiedBy>
  <cp:revision>32</cp:revision>
  <dcterms:created xsi:type="dcterms:W3CDTF">2021-02-23T15:50:44Z</dcterms:created>
  <dcterms:modified xsi:type="dcterms:W3CDTF">2021-12-13T03:24:37Z</dcterms:modified>
  <cp:category>KTUTS</cp:category>
  <cp:version>H21</cp:version>
</cp:coreProperties>
</file>