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29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p:scale>
          <a:sx n="40" d="100"/>
          <a:sy n="40" d="100"/>
        </p:scale>
        <p:origin x="1026" y="726"/>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24/08/2022</a:t>
            </a:fld>
            <a:endParaRPr lang="en-US"/>
          </a:p>
        </p:txBody>
      </p:sp>
      <p:sp>
        <p:nvSpPr>
          <p:cNvPr id="4" name="Footer Placeholder 3">
            <a:extLst>
              <a:ext uri="{FF2B5EF4-FFF2-40B4-BE49-F238E27FC236}">
                <a16:creationId xmlns:a16="http://schemas.microsoft.com/office/drawing/2014/main" xmlns=""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24/08/2022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24/08/2022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24/08/2022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24/08/2022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24/08/2022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24/08/2022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24/08/2022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24/08/2022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24/08/2022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24/08/2022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24/08/2022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2022/8/24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2022/8/24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2022/8/24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2022/8/24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2022/8/24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24/08/2022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2022/8/24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24/08/2022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24/08/2022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24/08/2022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24/08/2022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24/08/2022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24/08/2022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24/08/2022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xmlns=""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xmlns=""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24/08/2022</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xmlns=""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xmlns=""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2022/8/24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xmlns=""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xmlns=""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xmlns=""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xmlns=""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xmlns=""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xmlns=""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Tìm</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số</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hạng</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trong</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một</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tổng</a:t>
            </a:r>
            <a:endParaRPr kumimoji="0" lang="vi-VN" sz="3600" b="1"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14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a:t>
            </a:r>
          </a:p>
        </p:txBody>
      </p:sp>
      <p:grpSp>
        <p:nvGrpSpPr>
          <p:cNvPr id="36" name="Group 35">
            <a:extLst>
              <a:ext uri="{FF2B5EF4-FFF2-40B4-BE49-F238E27FC236}">
                <a16:creationId xmlns:a16="http://schemas.microsoft.com/office/drawing/2014/main" xmlns=""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xmlns=""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14</a:t>
              </a:r>
            </a:p>
          </p:txBody>
        </p:sp>
        <p:cxnSp>
          <p:nvCxnSpPr>
            <p:cNvPr id="10" name="Straight Connector 9">
              <a:extLst>
                <a:ext uri="{FF2B5EF4-FFF2-40B4-BE49-F238E27FC236}">
                  <a16:creationId xmlns:a16="http://schemas.microsoft.com/office/drawing/2014/main" xmlns=""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xmlns=""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8" name="Picture 17" descr="A green apple with a stem&#10;&#10;Description automatically generated with low confidence">
              <a:extLst>
                <a:ext uri="{FF2B5EF4-FFF2-40B4-BE49-F238E27FC236}">
                  <a16:creationId xmlns:a16="http://schemas.microsoft.com/office/drawing/2014/main" xmlns="" id="{54E54A87-532F-4798-88D8-DC93F277A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xmlns="" id="{2FF2A9AF-5C6D-4B8B-B641-22CCB5D6C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xmlns="" id="{0FF39B44-263C-41DB-BF81-879FF5470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xmlns="" id="{FE686B89-5382-45ED-80CB-71C0B6849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xmlns="" id="{A93E0432-047A-432F-93CE-7D523CA255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xmlns="" id="{894E0F0E-7F44-4431-9C50-205D89E63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xmlns="" id="{C75B94CD-30F2-4C05-8415-7B26D80266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xmlns="" id="{6E012B2B-1FAC-4FEF-8497-5F201666B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xmlns="" id="{60A19220-A598-4A80-85ED-067E8458F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xmlns="" id="{2C86E129-819A-4794-B258-F780B3BF49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xmlns=""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Táo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đỏ</a:t>
              </a:r>
              <a:endParaRPr lang="en-US" sz="3600" dirty="0">
                <a:latin typeface="Times New Roman" panose="02020603050405020304" pitchFamily="18"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xmlns=""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xmlns=""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14</a:t>
              </a:r>
            </a:p>
          </p:txBody>
        </p:sp>
        <p:sp>
          <p:nvSpPr>
            <p:cNvPr id="38" name="Rectangle: Rounded Corners 37">
              <a:extLst>
                <a:ext uri="{FF2B5EF4-FFF2-40B4-BE49-F238E27FC236}">
                  <a16:creationId xmlns:a16="http://schemas.microsoft.com/office/drawing/2014/main" xmlns=""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sp>
        <p:nvSpPr>
          <p:cNvPr id="39" name="Rectangle: Rounded Corners 38">
            <a:extLst>
              <a:ext uri="{FF2B5EF4-FFF2-40B4-BE49-F238E27FC236}">
                <a16:creationId xmlns:a16="http://schemas.microsoft.com/office/drawing/2014/main" xmlns=""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xmlns=""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xmlns=""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   +              =    14 </a:t>
              </a:r>
            </a:p>
          </p:txBody>
        </p:sp>
        <p:sp>
          <p:nvSpPr>
            <p:cNvPr id="41" name="Rectangle 40">
              <a:extLst>
                <a:ext uri="{FF2B5EF4-FFF2-40B4-BE49-F238E27FC236}">
                  <a16:creationId xmlns:a16="http://schemas.microsoft.com/office/drawing/2014/main" xmlns=""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p>
          </p:txBody>
        </p:sp>
      </p:grpSp>
      <p:cxnSp>
        <p:nvCxnSpPr>
          <p:cNvPr id="47" name="Straight Connector 46">
            <a:extLst>
              <a:ext uri="{FF2B5EF4-FFF2-40B4-BE49-F238E27FC236}">
                <a16:creationId xmlns:a16="http://schemas.microsoft.com/office/drawing/2014/main" xmlns=""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xmlns=""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hạng</a:t>
            </a:r>
            <a:endParaRPr lang="en-US" sz="2400" b="1" dirty="0">
              <a:latin typeface="Times New Roman" panose="02020603050405020304" pitchFamily="18"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xmlns=""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xmlns=""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hạng</a:t>
            </a:r>
            <a:endParaRPr lang="en-US" sz="2400" b="1" dirty="0">
              <a:latin typeface="Times New Roman" panose="02020603050405020304" pitchFamily="18"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xmlns=""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xmlns=""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Tổng</a:t>
            </a:r>
            <a:endParaRPr lang="en-US" sz="2400" b="1" dirty="0">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xmlns=""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hạng</a:t>
            </a:r>
            <a:r>
              <a:rPr lang="en-US" sz="3200" dirty="0">
                <a:latin typeface="Times New Roman" panose="02020603050405020304" pitchFamily="18" charset="0"/>
                <a:cs typeface="Times New Roman" panose="02020603050405020304" pitchFamily="18" charset="0"/>
              </a:rPr>
              <a:t> kia</a:t>
            </a:r>
          </a:p>
        </p:txBody>
      </p:sp>
      <p:sp>
        <p:nvSpPr>
          <p:cNvPr id="62" name="TextBox 61">
            <a:extLst>
              <a:ext uri="{FF2B5EF4-FFF2-40B4-BE49-F238E27FC236}">
                <a16:creationId xmlns:a16="http://schemas.microsoft.com/office/drawing/2014/main" xmlns=""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a:t>
            </a:r>
          </a:p>
        </p:txBody>
      </p:sp>
      <p:sp>
        <p:nvSpPr>
          <p:cNvPr id="64" name="TextBox 63">
            <a:extLst>
              <a:ext uri="{FF2B5EF4-FFF2-40B4-BE49-F238E27FC236}">
                <a16:creationId xmlns:a16="http://schemas.microsoft.com/office/drawing/2014/main" xmlns=""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14 – 10 = 4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xmlns=""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xmlns=""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xmlns=""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xmlns=""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xmlns=""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xmlns=""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xmlns=""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xmlns=""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1.</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Tìm</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số</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hạng</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theo</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mẫu</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a:t>
            </a:r>
            <a:endParaRPr kumimoji="0" lang="vi-VN" sz="4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xmlns=""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xmlns=""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+ 10 = 26</a:t>
              </a:r>
            </a:p>
            <a:p>
              <a:pPr algn="ctr"/>
              <a:r>
                <a:rPr lang="en-US" sz="3200" dirty="0">
                  <a:latin typeface="Times New Roman" panose="02020603050405020304" pitchFamily="18" charset="0"/>
                  <a:cs typeface="Times New Roman" panose="02020603050405020304" pitchFamily="18" charset="0"/>
                </a:rPr>
                <a:t>              26 – 10 = 16</a:t>
              </a:r>
            </a:p>
          </p:txBody>
        </p:sp>
        <p:sp>
          <p:nvSpPr>
            <p:cNvPr id="3" name="Rectangle 2">
              <a:extLst>
                <a:ext uri="{FF2B5EF4-FFF2-40B4-BE49-F238E27FC236}">
                  <a16:creationId xmlns:a16="http://schemas.microsoft.com/office/drawing/2014/main" xmlns=""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a:t>
              </a:r>
            </a:p>
          </p:txBody>
        </p:sp>
      </p:grpSp>
      <p:grpSp>
        <p:nvGrpSpPr>
          <p:cNvPr id="9" name="Group 8">
            <a:extLst>
              <a:ext uri="{FF2B5EF4-FFF2-40B4-BE49-F238E27FC236}">
                <a16:creationId xmlns:a16="http://schemas.microsoft.com/office/drawing/2014/main" xmlns=""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xmlns=""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latin typeface="Times New Roman" panose="02020603050405020304" pitchFamily="18" charset="0"/>
                  <a:cs typeface="Times New Roman" panose="02020603050405020304" pitchFamily="18" charset="0"/>
                </a:rPr>
                <a:t>      + 20 = 35</a:t>
              </a:r>
            </a:p>
            <a:p>
              <a:pPr marL="514350" indent="-514350">
                <a:buAutoNum type="alphaLcParenR"/>
              </a:pPr>
              <a:r>
                <a:rPr lang="en-US" sz="3200" dirty="0">
                  <a:latin typeface="Times New Roman" panose="02020603050405020304" pitchFamily="18" charset="0"/>
                  <a:cs typeface="Times New Roman" panose="02020603050405020304" pitchFamily="18" charset="0"/>
                </a:rPr>
                <a:t>      + 15 = 25</a:t>
              </a:r>
            </a:p>
            <a:p>
              <a:pPr marL="514350" indent="-514350">
                <a:buAutoNum type="alphaLcParenR"/>
              </a:pPr>
              <a:r>
                <a:rPr lang="en-US" sz="3200" dirty="0">
                  <a:latin typeface="Times New Roman" panose="02020603050405020304" pitchFamily="18" charset="0"/>
                  <a:cs typeface="Times New Roman" panose="02020603050405020304" pitchFamily="18" charset="0"/>
                </a:rPr>
                <a:t>14  +        = 28 </a:t>
              </a:r>
            </a:p>
          </p:txBody>
        </p:sp>
        <p:sp>
          <p:nvSpPr>
            <p:cNvPr id="8" name="Rectangle: Rounded Corners 7">
              <a:extLst>
                <a:ext uri="{FF2B5EF4-FFF2-40B4-BE49-F238E27FC236}">
                  <a16:creationId xmlns:a16="http://schemas.microsoft.com/office/drawing/2014/main" xmlns=""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21" name="Rectangle: Rounded Corners 20">
              <a:extLst>
                <a:ext uri="{FF2B5EF4-FFF2-40B4-BE49-F238E27FC236}">
                  <a16:creationId xmlns:a16="http://schemas.microsoft.com/office/drawing/2014/main" xmlns=""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23" name="Rectangle: Rounded Corners 22">
              <a:extLst>
                <a:ext uri="{FF2B5EF4-FFF2-40B4-BE49-F238E27FC236}">
                  <a16:creationId xmlns:a16="http://schemas.microsoft.com/office/drawing/2014/main" xmlns=""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pic>
        <p:nvPicPr>
          <p:cNvPr id="24" name="Picture 23">
            <a:extLst>
              <a:ext uri="{FF2B5EF4-FFF2-40B4-BE49-F238E27FC236}">
                <a16:creationId xmlns:a16="http://schemas.microsoft.com/office/drawing/2014/main" xmlns=""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sp>
        <p:nvSpPr>
          <p:cNvPr id="6" name="Rectangle 5">
            <a:extLst>
              <a:ext uri="{FF2B5EF4-FFF2-40B4-BE49-F238E27FC236}">
                <a16:creationId xmlns:a16="http://schemas.microsoft.com/office/drawing/2014/main" xmlns=""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15</a:t>
            </a:r>
          </a:p>
        </p:txBody>
      </p:sp>
      <p:sp>
        <p:nvSpPr>
          <p:cNvPr id="19" name="Rectangle 18">
            <a:extLst>
              <a:ext uri="{FF2B5EF4-FFF2-40B4-BE49-F238E27FC236}">
                <a16:creationId xmlns:a16="http://schemas.microsoft.com/office/drawing/2014/main" xmlns=""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10</a:t>
            </a:r>
          </a:p>
        </p:txBody>
      </p:sp>
      <p:sp>
        <p:nvSpPr>
          <p:cNvPr id="20" name="Rectangle 19">
            <a:extLst>
              <a:ext uri="{FF2B5EF4-FFF2-40B4-BE49-F238E27FC236}">
                <a16:creationId xmlns:a16="http://schemas.microsoft.com/office/drawing/2014/main" xmlns=""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ea typeface="+mn-ea"/>
              <a:cs typeface="+mn-cs"/>
            </a:endParaRPr>
          </a:p>
        </p:txBody>
      </p:sp>
      <p:sp>
        <p:nvSpPr>
          <p:cNvPr id="32" name="ชื่อเรื่อง 826">
            <a:extLst>
              <a:ext uri="{FF2B5EF4-FFF2-40B4-BE49-F238E27FC236}">
                <a16:creationId xmlns:a16="http://schemas.microsoft.com/office/drawing/2014/main" xmlns=""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mn-lt"/>
                <a:cs typeface="Calibri" panose="020F0502020204030204" pitchFamily="34" charset="0"/>
              </a:rPr>
              <a:t>Số</a:t>
            </a:r>
            <a:endParaRPr lang="th-TH" sz="4800" dirty="0">
              <a:ln>
                <a:solidFill>
                  <a:srgbClr val="5E2700"/>
                </a:solidFill>
              </a:ln>
              <a:latin typeface="+mn-lt"/>
            </a:endParaRPr>
          </a:p>
        </p:txBody>
      </p:sp>
      <p:sp>
        <p:nvSpPr>
          <p:cNvPr id="33" name="Oval 32">
            <a:extLst>
              <a:ext uri="{FF2B5EF4-FFF2-40B4-BE49-F238E27FC236}">
                <a16:creationId xmlns:a16="http://schemas.microsoft.com/office/drawing/2014/main" xmlns=""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ea typeface="+mn-ea"/>
                <a:cs typeface="Itim"/>
              </a:rPr>
              <a:t>2</a:t>
            </a:r>
          </a:p>
        </p:txBody>
      </p:sp>
      <p:graphicFrame>
        <p:nvGraphicFramePr>
          <p:cNvPr id="34" name="Table 2">
            <a:extLst>
              <a:ext uri="{FF2B5EF4-FFF2-40B4-BE49-F238E27FC236}">
                <a16:creationId xmlns:a16="http://schemas.microsoft.com/office/drawing/2014/main" xmlns="" id="{010CD7B1-A790-4405-BCD3-1BFC9CC1C165}"/>
              </a:ext>
            </a:extLst>
          </p:cNvPr>
          <p:cNvGraphicFramePr>
            <a:graphicFrameLocks noGrp="1"/>
          </p:cNvGraphicFramePr>
          <p:nvPr>
            <p:extLst>
              <p:ext uri="{D42A27DB-BD31-4B8C-83A1-F6EECF244321}">
                <p14:modId xmlns:p14="http://schemas.microsoft.com/office/powerpoint/2010/main" val="271888062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1582773303"/>
                    </a:ext>
                  </a:extLst>
                </a:gridCol>
                <a:gridCol w="1533525">
                  <a:extLst>
                    <a:ext uri="{9D8B030D-6E8A-4147-A177-3AD203B41FA5}">
                      <a16:colId xmlns:a16="http://schemas.microsoft.com/office/drawing/2014/main" xmlns="" val="1568185502"/>
                    </a:ext>
                  </a:extLst>
                </a:gridCol>
                <a:gridCol w="1562100">
                  <a:extLst>
                    <a:ext uri="{9D8B030D-6E8A-4147-A177-3AD203B41FA5}">
                      <a16:colId xmlns:a16="http://schemas.microsoft.com/office/drawing/2014/main" xmlns="" val="1128983682"/>
                    </a:ext>
                  </a:extLst>
                </a:gridCol>
                <a:gridCol w="1695450">
                  <a:extLst>
                    <a:ext uri="{9D8B030D-6E8A-4147-A177-3AD203B41FA5}">
                      <a16:colId xmlns:a16="http://schemas.microsoft.com/office/drawing/2014/main" xmlns="" val="4198805853"/>
                    </a:ext>
                  </a:extLst>
                </a:gridCol>
                <a:gridCol w="1590675">
                  <a:extLst>
                    <a:ext uri="{9D8B030D-6E8A-4147-A177-3AD203B41FA5}">
                      <a16:colId xmlns:a16="http://schemas.microsoft.com/office/drawing/2014/main" xmlns="" val="1151174776"/>
                    </a:ext>
                  </a:extLst>
                </a:gridCol>
                <a:gridCol w="1381128">
                  <a:extLst>
                    <a:ext uri="{9D8B030D-6E8A-4147-A177-3AD203B41FA5}">
                      <a16:colId xmlns:a16="http://schemas.microsoft.com/office/drawing/2014/main" xmlns=""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52587911"/>
                  </a:ext>
                </a:extLst>
              </a:tr>
            </a:tbl>
          </a:graphicData>
        </a:graphic>
      </p:graphicFrame>
      <p:sp>
        <p:nvSpPr>
          <p:cNvPr id="36" name="Rectangle 35">
            <a:extLst>
              <a:ext uri="{FF2B5EF4-FFF2-40B4-BE49-F238E27FC236}">
                <a16:creationId xmlns:a16="http://schemas.microsoft.com/office/drawing/2014/main" xmlns=""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cs typeface="Arial" panose="020B0604020202020204" pitchFamily="34" charset="0"/>
              </a:rPr>
              <a:t>Số</a:t>
            </a:r>
            <a:r>
              <a:rPr lang="en-US" sz="3200" b="1" dirty="0">
                <a:solidFill>
                  <a:schemeClr val="tx2"/>
                </a:solidFill>
                <a:cs typeface="Arial" panose="020B0604020202020204" pitchFamily="34" charset="0"/>
              </a:rPr>
              <a:t> </a:t>
            </a:r>
            <a:r>
              <a:rPr lang="en-US" sz="3200" b="1" dirty="0" err="1">
                <a:solidFill>
                  <a:schemeClr val="tx2"/>
                </a:solidFill>
                <a:cs typeface="Arial" panose="020B0604020202020204" pitchFamily="34" charset="0"/>
              </a:rPr>
              <a:t>hạng</a:t>
            </a:r>
            <a:r>
              <a:rPr lang="en-US" sz="3200" b="1" dirty="0">
                <a:solidFill>
                  <a:schemeClr val="tx2"/>
                </a:solidFill>
                <a:cs typeface="Arial" panose="020B0604020202020204" pitchFamily="34" charset="0"/>
              </a:rPr>
              <a:t> = </a:t>
            </a:r>
            <a:r>
              <a:rPr lang="en-US" sz="3200" b="1" dirty="0" err="1">
                <a:solidFill>
                  <a:schemeClr val="tx2"/>
                </a:solidFill>
                <a:cs typeface="Arial" panose="020B0604020202020204" pitchFamily="34" charset="0"/>
              </a:rPr>
              <a:t>Tổng</a:t>
            </a:r>
            <a:r>
              <a:rPr lang="en-US" sz="3200" b="1" dirty="0">
                <a:solidFill>
                  <a:schemeClr val="tx2"/>
                </a:solidFill>
                <a:cs typeface="Arial" panose="020B0604020202020204" pitchFamily="34" charset="0"/>
              </a:rPr>
              <a:t> – </a:t>
            </a:r>
            <a:r>
              <a:rPr lang="en-US" sz="3200" b="1" dirty="0" err="1">
                <a:solidFill>
                  <a:schemeClr val="tx2"/>
                </a:solidFill>
                <a:cs typeface="Arial" panose="020B0604020202020204" pitchFamily="34" charset="0"/>
              </a:rPr>
              <a:t>số</a:t>
            </a:r>
            <a:r>
              <a:rPr lang="en-US" sz="3200" b="1" dirty="0">
                <a:solidFill>
                  <a:schemeClr val="tx2"/>
                </a:solidFill>
                <a:cs typeface="Arial" panose="020B0604020202020204" pitchFamily="34" charset="0"/>
              </a:rPr>
              <a:t> </a:t>
            </a:r>
            <a:r>
              <a:rPr lang="en-US" sz="3200" b="1" dirty="0" err="1">
                <a:solidFill>
                  <a:schemeClr val="tx2"/>
                </a:solidFill>
                <a:cs typeface="Arial" panose="020B0604020202020204" pitchFamily="34" charset="0"/>
              </a:rPr>
              <a:t>hạng</a:t>
            </a:r>
            <a:r>
              <a:rPr lang="en-US" sz="3200" b="1" dirty="0">
                <a:solidFill>
                  <a:schemeClr val="tx2"/>
                </a:solidFill>
                <a:cs typeface="Arial" panose="020B0604020202020204" pitchFamily="34" charset="0"/>
              </a:rPr>
              <a:t> kia</a:t>
            </a:r>
          </a:p>
        </p:txBody>
      </p:sp>
      <p:sp>
        <p:nvSpPr>
          <p:cNvPr id="2" name="Rectangle: Rounded Corners 1">
            <a:extLst>
              <a:ext uri="{FF2B5EF4-FFF2-40B4-BE49-F238E27FC236}">
                <a16:creationId xmlns:a16="http://schemas.microsoft.com/office/drawing/2014/main" xmlns=""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22</a:t>
            </a:r>
          </a:p>
        </p:txBody>
      </p:sp>
      <p:sp>
        <p:nvSpPr>
          <p:cNvPr id="37" name="Rectangle: Rounded Corners 36">
            <a:extLst>
              <a:ext uri="{FF2B5EF4-FFF2-40B4-BE49-F238E27FC236}">
                <a16:creationId xmlns:a16="http://schemas.microsoft.com/office/drawing/2014/main" xmlns=""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33</a:t>
            </a:r>
          </a:p>
        </p:txBody>
      </p:sp>
      <p:sp>
        <p:nvSpPr>
          <p:cNvPr id="38" name="Rectangle: Rounded Corners 37">
            <a:extLst>
              <a:ext uri="{FF2B5EF4-FFF2-40B4-BE49-F238E27FC236}">
                <a16:creationId xmlns:a16="http://schemas.microsoft.com/office/drawing/2014/main" xmlns=""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22</a:t>
            </a:r>
          </a:p>
        </p:txBody>
      </p:sp>
      <p:sp>
        <p:nvSpPr>
          <p:cNvPr id="39" name="Rectangle: Rounded Corners 38">
            <a:extLst>
              <a:ext uri="{FF2B5EF4-FFF2-40B4-BE49-F238E27FC236}">
                <a16:creationId xmlns:a16="http://schemas.microsoft.com/office/drawing/2014/main" xmlns=""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ea typeface="+mn-ea"/>
              <a:cs typeface="+mn-cs"/>
            </a:endParaRPr>
          </a:p>
        </p:txBody>
      </p:sp>
      <p:sp>
        <p:nvSpPr>
          <p:cNvPr id="16" name="Oval 15">
            <a:extLst>
              <a:ext uri="{FF2B5EF4-FFF2-40B4-BE49-F238E27FC236}">
                <a16:creationId xmlns:a16="http://schemas.microsoft.com/office/drawing/2014/main" xmlns=""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ea typeface="+mn-ea"/>
                <a:cs typeface="Itim"/>
              </a:rPr>
              <a:t>3</a:t>
            </a:r>
          </a:p>
        </p:txBody>
      </p:sp>
      <p:sp>
        <p:nvSpPr>
          <p:cNvPr id="3" name="TextBox 2">
            <a:extLst>
              <a:ext uri="{FF2B5EF4-FFF2-40B4-BE49-F238E27FC236}">
                <a16:creationId xmlns:a16="http://schemas.microsoft.com/office/drawing/2014/main" xmlns="" id="{F4CB29AA-45B3-40B9-A9F6-453C1DC3C04D}"/>
              </a:ext>
            </a:extLst>
          </p:cNvPr>
          <p:cNvSpPr txBox="1"/>
          <p:nvPr/>
        </p:nvSpPr>
        <p:spPr>
          <a:xfrm>
            <a:off x="1417846" y="439029"/>
            <a:ext cx="10144125" cy="954107"/>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khác</a:t>
            </a:r>
            <a:r>
              <a:rPr lang="en-US" sz="2800" b="1" dirty="0">
                <a:solidFill>
                  <a:srgbClr val="0070C0"/>
                </a:solidFill>
                <a:cs typeface="Arial" panose="020B0604020202020204" pitchFamily="34" charset="0"/>
              </a:rPr>
              <a:t>h </a:t>
            </a:r>
            <a:r>
              <a:rPr lang="en-US" sz="2800" b="1" dirty="0" err="1">
                <a:solidFill>
                  <a:srgbClr val="0070C0"/>
                </a:solidFill>
                <a:cs typeface="Arial" panose="020B0604020202020204" pitchFamily="34" charset="0"/>
              </a:rPr>
              <a:t>đi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tham</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quan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trong</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đó</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bến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thứ</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nhất</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có</a:t>
            </a:r>
            <a:r>
              <a:rPr lang="en-US" sz="2800" b="1" dirty="0">
                <a:solidFill>
                  <a:srgbClr val="0070C0"/>
                </a:solidFill>
                <a:cs typeface="Arial" panose="020B0604020202020204" pitchFamily="34" charset="0"/>
              </a:rPr>
              <a:t> 40 </a:t>
            </a:r>
            <a:r>
              <a:rPr lang="en-US" sz="2800" b="1" dirty="0" err="1">
                <a:solidFill>
                  <a:srgbClr val="0070C0"/>
                </a:solidFill>
                <a:cs typeface="Arial" panose="020B0604020202020204" pitchFamily="34" charset="0"/>
              </a:rPr>
              <a:t>thuyền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Hỏi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bến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thứ</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hai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có</a:t>
            </a:r>
            <a:r>
              <a:rPr lang="en-US" sz="2800" b="1" dirty="0">
                <a:solidFill>
                  <a:srgbClr val="0070C0"/>
                </a:solidFill>
                <a:cs typeface="Arial" panose="020B0604020202020204" pitchFamily="34" charset="0"/>
              </a:rPr>
              <a:t> bao </a:t>
            </a:r>
            <a:r>
              <a:rPr lang="en-US" sz="2800" b="1" dirty="0" err="1">
                <a:solidFill>
                  <a:srgbClr val="0070C0"/>
                </a:solidFill>
                <a:cs typeface="Arial" panose="020B0604020202020204" pitchFamily="34" charset="0"/>
              </a:rPr>
              <a:t>nhiêu</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thuyền</a:t>
            </a:r>
            <a:r>
              <a:rPr lang="en-US" sz="2800" b="1" dirty="0">
                <a:solidFill>
                  <a:srgbClr val="0070C0"/>
                </a:solidFill>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cs typeface="Arial" panose="020B0604020202020204" pitchFamily="34" charset="0"/>
            </a:endParaRPr>
          </a:p>
        </p:txBody>
      </p:sp>
      <p:sp>
        <p:nvSpPr>
          <p:cNvPr id="27" name="TextBox 26">
            <a:extLst>
              <a:ext uri="{FF2B5EF4-FFF2-40B4-BE49-F238E27FC236}">
                <a16:creationId xmlns:a16="http://schemas.microsoft.com/office/drawing/2014/main" xmlns="" id="{4CF79A89-1DD8-456E-BA35-F5618A0DA47D}"/>
              </a:ext>
            </a:extLst>
          </p:cNvPr>
          <p:cNvSpPr txBox="1"/>
          <p:nvPr/>
        </p:nvSpPr>
        <p:spPr>
          <a:xfrm>
            <a:off x="-283837" y="1998299"/>
            <a:ext cx="2353942" cy="369332"/>
          </a:xfrm>
          <a:prstGeom prst="rect">
            <a:avLst/>
          </a:prstGeom>
          <a:noFill/>
        </p:spPr>
        <p:txBody>
          <a:bodyPr wrap="square" rtlCol="0">
            <a:spAutoFit/>
          </a:bodyPr>
          <a:lstStyle/>
          <a:p>
            <a:pPr algn="ctr"/>
            <a:r>
              <a:rPr lang="en-US" b="1" u="sng" dirty="0" err="1">
                <a:solidFill>
                  <a:srgbClr val="002060"/>
                </a:solidFill>
                <a:cs typeface="Arial" panose="020B0604020202020204" pitchFamily="34" charset="0"/>
              </a:rPr>
              <a:t>Tóm</a:t>
            </a:r>
            <a:r>
              <a:rPr lang="en-US" b="1" u="sng" dirty="0">
                <a:solidFill>
                  <a:srgbClr val="002060"/>
                </a:solidFill>
                <a:cs typeface="Arial" panose="020B0604020202020204" pitchFamily="34" charset="0"/>
              </a:rPr>
              <a:t> </a:t>
            </a:r>
            <a:r>
              <a:rPr lang="en-US" b="1" u="sng" dirty="0" err="1">
                <a:solidFill>
                  <a:srgbClr val="002060"/>
                </a:solidFill>
                <a:cs typeface="Arial" panose="020B0604020202020204" pitchFamily="34" charset="0"/>
              </a:rPr>
              <a:t>tắt</a:t>
            </a:r>
            <a:endParaRPr lang="en-US" b="1" u="sng" dirty="0">
              <a:solidFill>
                <a:srgbClr val="002060"/>
              </a:solidFill>
              <a:cs typeface="Arial" panose="020B0604020202020204" pitchFamily="34" charset="0"/>
            </a:endParaRPr>
          </a:p>
        </p:txBody>
      </p:sp>
      <p:sp>
        <p:nvSpPr>
          <p:cNvPr id="28" name="TextBox 27">
            <a:extLst>
              <a:ext uri="{FF2B5EF4-FFF2-40B4-BE49-F238E27FC236}">
                <a16:creationId xmlns:a16="http://schemas.microsoft.com/office/drawing/2014/main" xmlns="" id="{3C22495E-A9A2-43DB-8F9B-54A1385F2E27}"/>
              </a:ext>
            </a:extLst>
          </p:cNvPr>
          <p:cNvSpPr txBox="1"/>
          <p:nvPr/>
        </p:nvSpPr>
        <p:spPr>
          <a:xfrm>
            <a:off x="402578" y="2348904"/>
            <a:ext cx="1870171"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Tổng</a:t>
            </a:r>
            <a:r>
              <a:rPr lang="en-US" dirty="0">
                <a:solidFill>
                  <a:srgbClr val="002060"/>
                </a:solidFill>
                <a:cs typeface="Arial" panose="020B0604020202020204" pitchFamily="34" charset="0"/>
              </a:rPr>
              <a:t>: 65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29" name="TextBox 28">
            <a:extLst>
              <a:ext uri="{FF2B5EF4-FFF2-40B4-BE49-F238E27FC236}">
                <a16:creationId xmlns:a16="http://schemas.microsoft.com/office/drawing/2014/main" xmlns="" id="{D08314A1-F324-4DC3-B931-75712EEA8FA9}"/>
              </a:ext>
            </a:extLst>
          </p:cNvPr>
          <p:cNvSpPr txBox="1"/>
          <p:nvPr/>
        </p:nvSpPr>
        <p:spPr>
          <a:xfrm>
            <a:off x="402578" y="2718236"/>
            <a:ext cx="2661579"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Bến</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thứ</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nhất</a:t>
            </a:r>
            <a:r>
              <a:rPr lang="en-US" dirty="0">
                <a:solidFill>
                  <a:srgbClr val="002060"/>
                </a:solidFill>
                <a:cs typeface="Arial" panose="020B0604020202020204" pitchFamily="34" charset="0"/>
              </a:rPr>
              <a:t>: 40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31" name="TextBox 30">
            <a:extLst>
              <a:ext uri="{FF2B5EF4-FFF2-40B4-BE49-F238E27FC236}">
                <a16:creationId xmlns:a16="http://schemas.microsoft.com/office/drawing/2014/main" xmlns="" id="{CF12D068-8E36-4712-9EF5-0AFAD867114B}"/>
              </a:ext>
            </a:extLst>
          </p:cNvPr>
          <p:cNvSpPr txBox="1"/>
          <p:nvPr/>
        </p:nvSpPr>
        <p:spPr>
          <a:xfrm>
            <a:off x="410539" y="3098917"/>
            <a:ext cx="2318327"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Bến</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thứ</a:t>
            </a:r>
            <a:r>
              <a:rPr lang="en-US" dirty="0">
                <a:solidFill>
                  <a:srgbClr val="002060"/>
                </a:solidFill>
                <a:cs typeface="Arial" panose="020B0604020202020204" pitchFamily="34" charset="0"/>
              </a:rPr>
              <a:t> 2:.?..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32" name="TextBox 31">
            <a:extLst>
              <a:ext uri="{FF2B5EF4-FFF2-40B4-BE49-F238E27FC236}">
                <a16:creationId xmlns:a16="http://schemas.microsoft.com/office/drawing/2014/main" xmlns="" id="{75CF71FF-898C-413C-8710-F634C3283CF8}"/>
              </a:ext>
            </a:extLst>
          </p:cNvPr>
          <p:cNvSpPr txBox="1"/>
          <p:nvPr/>
        </p:nvSpPr>
        <p:spPr>
          <a:xfrm>
            <a:off x="7527909" y="1428643"/>
            <a:ext cx="2647950" cy="584775"/>
          </a:xfrm>
          <a:prstGeom prst="rect">
            <a:avLst/>
          </a:prstGeom>
          <a:noFill/>
        </p:spPr>
        <p:txBody>
          <a:bodyPr wrap="square" rtlCol="0">
            <a:spAutoFit/>
          </a:bodyPr>
          <a:lstStyle/>
          <a:p>
            <a:pPr algn="ctr"/>
            <a:r>
              <a:rPr lang="en-US" sz="3200" b="1" u="sng" dirty="0" err="1">
                <a:solidFill>
                  <a:srgbClr val="002060"/>
                </a:solidFill>
                <a:cs typeface="Arial" panose="020B0604020202020204" pitchFamily="34" charset="0"/>
              </a:rPr>
              <a:t>Bài</a:t>
            </a:r>
            <a:r>
              <a:rPr lang="en-US" sz="3200" b="1" u="sng" dirty="0">
                <a:solidFill>
                  <a:srgbClr val="002060"/>
                </a:solidFill>
                <a:cs typeface="Arial" panose="020B0604020202020204" pitchFamily="34" charset="0"/>
              </a:rPr>
              <a:t> </a:t>
            </a:r>
            <a:r>
              <a:rPr lang="en-US" sz="3200" b="1" u="sng" dirty="0" err="1">
                <a:solidFill>
                  <a:srgbClr val="002060"/>
                </a:solidFill>
                <a:cs typeface="Arial" panose="020B0604020202020204" pitchFamily="34" charset="0"/>
              </a:rPr>
              <a:t>giải</a:t>
            </a:r>
            <a:endParaRPr lang="en-US" sz="3200" b="1" u="sng" dirty="0">
              <a:solidFill>
                <a:srgbClr val="002060"/>
              </a:solidFill>
              <a:cs typeface="Arial" panose="020B0604020202020204" pitchFamily="34" charset="0"/>
            </a:endParaRPr>
          </a:p>
        </p:txBody>
      </p:sp>
      <p:sp>
        <p:nvSpPr>
          <p:cNvPr id="33" name="TextBox 32">
            <a:extLst>
              <a:ext uri="{FF2B5EF4-FFF2-40B4-BE49-F238E27FC236}">
                <a16:creationId xmlns:a16="http://schemas.microsoft.com/office/drawing/2014/main" xmlns="" id="{CC74ECFB-07BC-4E5E-A2BF-BE7618741F2D}"/>
              </a:ext>
            </a:extLst>
          </p:cNvPr>
          <p:cNvSpPr txBox="1"/>
          <p:nvPr/>
        </p:nvSpPr>
        <p:spPr>
          <a:xfrm>
            <a:off x="6084910" y="2164681"/>
            <a:ext cx="6170744" cy="584775"/>
          </a:xfrm>
          <a:prstGeom prst="rect">
            <a:avLst/>
          </a:prstGeom>
          <a:noFill/>
        </p:spPr>
        <p:txBody>
          <a:bodyPr wrap="square" rtlCol="0">
            <a:spAutoFit/>
          </a:bodyPr>
          <a:lstStyle/>
          <a:p>
            <a:pPr algn="ctr"/>
            <a:r>
              <a:rPr lang="en-US" sz="3200" dirty="0" err="1">
                <a:solidFill>
                  <a:srgbClr val="FF0000"/>
                </a:solidFill>
                <a:cs typeface="Arial" panose="020B0604020202020204" pitchFamily="34" charset="0"/>
              </a:rPr>
              <a:t>Bến</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thứ</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hai</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có</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số</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thuyền</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là</a:t>
            </a:r>
            <a:r>
              <a:rPr lang="en-US" sz="3200" dirty="0">
                <a:solidFill>
                  <a:srgbClr val="FF0000"/>
                </a:solidFill>
                <a:cs typeface="Arial" panose="020B0604020202020204" pitchFamily="34" charset="0"/>
              </a:rPr>
              <a:t>?</a:t>
            </a:r>
          </a:p>
        </p:txBody>
      </p:sp>
      <p:sp>
        <p:nvSpPr>
          <p:cNvPr id="34" name="TextBox 33">
            <a:extLst>
              <a:ext uri="{FF2B5EF4-FFF2-40B4-BE49-F238E27FC236}">
                <a16:creationId xmlns:a16="http://schemas.microsoft.com/office/drawing/2014/main" xmlns="" id="{0EEC8287-BF5C-4C5B-B881-3203B8FAE466}"/>
              </a:ext>
            </a:extLst>
          </p:cNvPr>
          <p:cNvSpPr txBox="1"/>
          <p:nvPr/>
        </p:nvSpPr>
        <p:spPr>
          <a:xfrm>
            <a:off x="6666637" y="2888581"/>
            <a:ext cx="5231830" cy="584775"/>
          </a:xfrm>
          <a:prstGeom prst="rect">
            <a:avLst/>
          </a:prstGeom>
          <a:noFill/>
        </p:spPr>
        <p:txBody>
          <a:bodyPr wrap="square" rtlCol="0">
            <a:spAutoFit/>
          </a:bodyPr>
          <a:lstStyle/>
          <a:p>
            <a:pPr algn="ctr"/>
            <a:r>
              <a:rPr lang="en-US" sz="3200" dirty="0">
                <a:solidFill>
                  <a:srgbClr val="FF0000"/>
                </a:solidFill>
                <a:cs typeface="Arial" panose="020B0604020202020204" pitchFamily="34" charset="0"/>
              </a:rPr>
              <a:t>65 – 40 = 25 (</a:t>
            </a:r>
            <a:r>
              <a:rPr lang="en-US" sz="3200" dirty="0" err="1">
                <a:solidFill>
                  <a:srgbClr val="FF0000"/>
                </a:solidFill>
                <a:cs typeface="Arial" panose="020B0604020202020204" pitchFamily="34" charset="0"/>
              </a:rPr>
              <a:t>thuyền</a:t>
            </a:r>
            <a:r>
              <a:rPr lang="en-US" sz="3200" dirty="0">
                <a:solidFill>
                  <a:srgbClr val="FF0000"/>
                </a:solidFill>
                <a:cs typeface="Arial" panose="020B0604020202020204" pitchFamily="34" charset="0"/>
              </a:rPr>
              <a:t>)</a:t>
            </a:r>
          </a:p>
        </p:txBody>
      </p:sp>
      <p:sp>
        <p:nvSpPr>
          <p:cNvPr id="35" name="TextBox 34">
            <a:extLst>
              <a:ext uri="{FF2B5EF4-FFF2-40B4-BE49-F238E27FC236}">
                <a16:creationId xmlns:a16="http://schemas.microsoft.com/office/drawing/2014/main" xmlns="" id="{2EEB23F6-0FDF-4DB4-A7AA-0270F960750B}"/>
              </a:ext>
            </a:extLst>
          </p:cNvPr>
          <p:cNvSpPr txBox="1"/>
          <p:nvPr/>
        </p:nvSpPr>
        <p:spPr>
          <a:xfrm>
            <a:off x="6782354" y="3702586"/>
            <a:ext cx="6121115" cy="584775"/>
          </a:xfrm>
          <a:prstGeom prst="rect">
            <a:avLst/>
          </a:prstGeom>
          <a:noFill/>
        </p:spPr>
        <p:txBody>
          <a:bodyPr wrap="square" rtlCol="0">
            <a:spAutoFit/>
          </a:bodyPr>
          <a:lstStyle/>
          <a:p>
            <a:pPr algn="ctr"/>
            <a:r>
              <a:rPr lang="en-US" sz="3200" dirty="0" err="1">
                <a:solidFill>
                  <a:srgbClr val="FF0000"/>
                </a:solidFill>
                <a:cs typeface="Arial" panose="020B0604020202020204" pitchFamily="34" charset="0"/>
              </a:rPr>
              <a:t>Đáp</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số</a:t>
            </a:r>
            <a:r>
              <a:rPr lang="en-US" sz="3200" dirty="0">
                <a:solidFill>
                  <a:srgbClr val="FF0000"/>
                </a:solidFill>
                <a:cs typeface="Arial" panose="020B0604020202020204" pitchFamily="34" charset="0"/>
              </a:rPr>
              <a:t>: 25 </a:t>
            </a:r>
            <a:r>
              <a:rPr lang="en-US" sz="3200" dirty="0" err="1">
                <a:solidFill>
                  <a:srgbClr val="FF0000"/>
                </a:solidFill>
                <a:cs typeface="Arial" panose="020B0604020202020204" pitchFamily="34" charset="0"/>
              </a:rPr>
              <a:t>thuyền</a:t>
            </a:r>
            <a:endParaRPr lang="en-US" sz="3200" dirty="0">
              <a:solidFill>
                <a:srgbClr val="FF0000"/>
              </a:solidFill>
              <a:cs typeface="Arial" panose="020B0604020202020204" pitchFamily="34" charset="0"/>
            </a:endParaRPr>
          </a:p>
        </p:txBody>
      </p:sp>
      <p:sp>
        <p:nvSpPr>
          <p:cNvPr id="2" name="Rectangle 1"/>
          <p:cNvSpPr/>
          <p:nvPr/>
        </p:nvSpPr>
        <p:spPr>
          <a:xfrm>
            <a:off x="258682" y="1881283"/>
            <a:ext cx="2937100" cy="16565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299195" y="3687238"/>
            <a:ext cx="1109362" cy="1109362"/>
          </a:xfrm>
          <a:prstGeom prst="rect">
            <a:avLst/>
          </a:prstGeom>
        </p:spPr>
      </p:pic>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899212" y="4404429"/>
            <a:ext cx="1109362" cy="1109362"/>
          </a:xfrm>
          <a:prstGeom prst="rect">
            <a:avLst/>
          </a:prstGeom>
        </p:spPr>
      </p:pic>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3796962" y="4565644"/>
            <a:ext cx="1109362" cy="1109362"/>
          </a:xfrm>
          <a:prstGeom prst="rect">
            <a:avLst/>
          </a:prstGeom>
        </p:spPr>
      </p:pic>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776269" y="4117754"/>
            <a:ext cx="1109362" cy="1109362"/>
          </a:xfrm>
          <a:prstGeom prst="rect">
            <a:avLst/>
          </a:prstGeom>
        </p:spPr>
      </p:pic>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4147852" y="3820863"/>
            <a:ext cx="1109362" cy="1109362"/>
          </a:xfrm>
          <a:prstGeom prst="rect">
            <a:avLst/>
          </a:prstGeom>
        </p:spPr>
      </p:pic>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165109" y="3522725"/>
            <a:ext cx="1109362" cy="1109362"/>
          </a:xfrm>
          <a:prstGeom prst="rect">
            <a:avLst/>
          </a:prstGeom>
        </p:spPr>
      </p:pic>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137309" y="4051819"/>
            <a:ext cx="1109362" cy="1109362"/>
          </a:xfrm>
          <a:prstGeom prst="rect">
            <a:avLst/>
          </a:prstGeom>
        </p:spPr>
      </p:pic>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013766" y="4796600"/>
            <a:ext cx="1109362" cy="1109362"/>
          </a:xfrm>
          <a:prstGeom prst="rect">
            <a:avLst/>
          </a:prstGeom>
        </p:spPr>
      </p:pic>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899483" y="4452960"/>
            <a:ext cx="1109362" cy="1109362"/>
          </a:xfrm>
          <a:prstGeom prst="rect">
            <a:avLst/>
          </a:prstGeom>
        </p:spPr>
      </p:pic>
      <p:sp>
        <p:nvSpPr>
          <p:cNvPr id="6" name="Oval 5"/>
          <p:cNvSpPr/>
          <p:nvPr/>
        </p:nvSpPr>
        <p:spPr>
          <a:xfrm>
            <a:off x="893134" y="3355189"/>
            <a:ext cx="5766082" cy="30186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29452" y="3670015"/>
            <a:ext cx="2765508" cy="238900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98401" y="3735390"/>
            <a:ext cx="2529611" cy="238900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2939" y="5359532"/>
            <a:ext cx="595666" cy="584775"/>
          </a:xfrm>
          <a:prstGeom prst="rect">
            <a:avLst/>
          </a:prstGeom>
          <a:noFill/>
        </p:spPr>
        <p:txBody>
          <a:bodyPr wrap="square" rtlCol="0">
            <a:spAutoFit/>
          </a:bodyPr>
          <a:lstStyle/>
          <a:p>
            <a:r>
              <a:rPr lang="vi-VN" sz="3200" dirty="0" smtClean="0"/>
              <a:t>...</a:t>
            </a:r>
            <a:endParaRPr lang="en-US" sz="3200" dirty="0"/>
          </a:p>
        </p:txBody>
      </p:sp>
      <p:sp>
        <p:nvSpPr>
          <p:cNvPr id="30" name="TextBox 29"/>
          <p:cNvSpPr txBox="1"/>
          <p:nvPr/>
        </p:nvSpPr>
        <p:spPr>
          <a:xfrm>
            <a:off x="4652540" y="5349754"/>
            <a:ext cx="595666" cy="584775"/>
          </a:xfrm>
          <a:prstGeom prst="rect">
            <a:avLst/>
          </a:prstGeom>
          <a:noFill/>
        </p:spPr>
        <p:txBody>
          <a:bodyPr wrap="square" rtlCol="0">
            <a:spAutoFit/>
          </a:bodyPr>
          <a:lstStyle/>
          <a:p>
            <a:r>
              <a:rPr lang="vi-VN" sz="3200" dirty="0" smtClean="0"/>
              <a:t>...</a:t>
            </a:r>
            <a:endParaRPr lang="en-US" sz="3200" dirty="0"/>
          </a:p>
        </p:txBody>
      </p:sp>
      <p:cxnSp>
        <p:nvCxnSpPr>
          <p:cNvPr id="14" name="Straight Connector 13"/>
          <p:cNvCxnSpPr>
            <a:endCxn id="26" idx="3"/>
          </p:cNvCxnSpPr>
          <p:nvPr/>
        </p:nvCxnSpPr>
        <p:spPr>
          <a:xfrm flipV="1">
            <a:off x="4882701" y="2937272"/>
            <a:ext cx="166168" cy="5134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56905" y="2518329"/>
            <a:ext cx="1310812" cy="4908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2"/>
                </a:solidFill>
              </a:rPr>
              <a:t>2 bến </a:t>
            </a:r>
            <a:endParaRPr lang="en-US" dirty="0">
              <a:solidFill>
                <a:schemeClr val="tx2"/>
              </a:solidFill>
            </a:endParaRPr>
          </a:p>
        </p:txBody>
      </p:sp>
      <p:cxnSp>
        <p:nvCxnSpPr>
          <p:cNvPr id="37" name="Straight Connector 36"/>
          <p:cNvCxnSpPr>
            <a:stCxn id="8" idx="6"/>
          </p:cNvCxnSpPr>
          <p:nvPr/>
        </p:nvCxnSpPr>
        <p:spPr>
          <a:xfrm>
            <a:off x="6428012" y="4929894"/>
            <a:ext cx="781239" cy="3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209251" y="4672435"/>
            <a:ext cx="1175036" cy="52547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2"/>
                </a:solidFill>
              </a:rPr>
              <a:t>Bến thứ 2</a:t>
            </a:r>
            <a:endParaRPr lang="en-US" dirty="0">
              <a:solidFill>
                <a:schemeClr val="tx2"/>
              </a:solidFill>
            </a:endParaRPr>
          </a:p>
        </p:txBody>
      </p:sp>
      <p:cxnSp>
        <p:nvCxnSpPr>
          <p:cNvPr id="40" name="Straight Connector 39"/>
          <p:cNvCxnSpPr>
            <a:stCxn id="7" idx="3"/>
          </p:cNvCxnSpPr>
          <p:nvPr/>
        </p:nvCxnSpPr>
        <p:spPr>
          <a:xfrm flipH="1">
            <a:off x="1172643" y="5709160"/>
            <a:ext cx="261808" cy="2351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9011" y="5906391"/>
            <a:ext cx="1380360" cy="68516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2"/>
                </a:solidFill>
              </a:rPr>
              <a:t>Bến thứ nhất</a:t>
            </a:r>
            <a:endParaRPr lang="en-US" dirty="0">
              <a:solidFill>
                <a:schemeClr val="tx2"/>
              </a:solidFill>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par>
                                <p:cTn id="74" presetID="22" presetClass="entr" presetSubtype="4"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500"/>
                                        <p:tgtEl>
                                          <p:spTgt spid="3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Effect transition="in" filter="fade">
                                      <p:cBhvr>
                                        <p:cTn id="89" dur="500"/>
                                        <p:tgtEl>
                                          <p:spTgt spid="33">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4">
                                            <p:txEl>
                                              <p:pRg st="0" end="0"/>
                                            </p:txEl>
                                          </p:spTgt>
                                        </p:tgtEl>
                                        <p:attrNameLst>
                                          <p:attrName>style.visibility</p:attrName>
                                        </p:attrNameLst>
                                      </p:cBhvr>
                                      <p:to>
                                        <p:strVal val="visible"/>
                                      </p:to>
                                    </p:set>
                                    <p:animEffect transition="in" filter="fade">
                                      <p:cBhvr>
                                        <p:cTn id="94" dur="500"/>
                                        <p:tgtEl>
                                          <p:spTgt spid="34">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xEl>
                                              <p:pRg st="0" end="0"/>
                                            </p:txEl>
                                          </p:spTgt>
                                        </p:tgtEl>
                                        <p:attrNameLst>
                                          <p:attrName>style.visibility</p:attrName>
                                        </p:attrNameLst>
                                      </p:cBhvr>
                                      <p:to>
                                        <p:strVal val="visible"/>
                                      </p:to>
                                    </p:set>
                                    <p:animEffect transition="in" filter="fade">
                                      <p:cBhvr>
                                        <p:cTn id="9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2" grpId="0" animBg="1"/>
      <p:bldP spid="6" grpId="0" animBg="1"/>
      <p:bldP spid="7" grpId="0" animBg="1"/>
      <p:bldP spid="8" grpId="0" animBg="1"/>
      <p:bldP spid="9" grpId="0"/>
      <p:bldP spid="30" grpId="0"/>
      <p:bldP spid="26" grpId="0" animBg="1"/>
      <p:bldP spid="3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xmlns=""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xmlns=""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xmlns=""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xmlns=""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xmlns=""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xmlns=""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27AA2AF9-8FDF-4592-8AD4-DC004648DACA}"/>
                </a:ext>
              </a:extLst>
            </p:cNvPr>
            <p:cNvSpPr txBox="1"/>
            <p:nvPr/>
          </p:nvSpPr>
          <p:spPr>
            <a:xfrm>
              <a:off x="1889219" y="1641029"/>
              <a:ext cx="7665999" cy="279595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Rounded Rectangle 27">
              <a:extLst>
                <a:ext uri="{FF2B5EF4-FFF2-40B4-BE49-F238E27FC236}">
                  <a16:creationId xmlns:a16="http://schemas.microsoft.com/office/drawing/2014/main" xmlns=""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xmlns=""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xmlns=""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xmlns=""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xmlns=""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5" name="TextBox 4">
            <a:extLst>
              <a:ext uri="{FF2B5EF4-FFF2-40B4-BE49-F238E27FC236}">
                <a16:creationId xmlns:a16="http://schemas.microsoft.com/office/drawing/2014/main" xmlns="" id="{00BC5277-CA3B-4717-9AC2-7019326D7DDF}"/>
              </a:ext>
            </a:extLst>
          </p:cNvPr>
          <p:cNvSpPr txBox="1"/>
          <p:nvPr/>
        </p:nvSpPr>
        <p:spPr>
          <a:xfrm>
            <a:off x="2158826" y="2262522"/>
            <a:ext cx="871458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2700">
                  <a:solidFill>
                    <a:prstClr val="white"/>
                  </a:solidFill>
                </a:ln>
                <a:solidFill>
                  <a:srgbClr val="E71B70"/>
                </a:solidFill>
                <a:effectLst/>
                <a:uLnTx/>
                <a:uFillTx/>
              </a:rPr>
              <a:t>Bài</a:t>
            </a:r>
            <a:r>
              <a:rPr kumimoji="0" lang="en-US" sz="4800" b="1" i="0" u="none" strike="noStrike" kern="1200" cap="none" spc="0" normalizeH="0" baseline="0" noProof="0" dirty="0">
                <a:ln w="12700">
                  <a:solidFill>
                    <a:prstClr val="white"/>
                  </a:solidFill>
                </a:ln>
                <a:solidFill>
                  <a:srgbClr val="E71B70"/>
                </a:solidFill>
                <a:effectLst/>
                <a:uLnTx/>
                <a:uFillTx/>
              </a:rPr>
              <a:t> 3: </a:t>
            </a:r>
            <a:r>
              <a:rPr kumimoji="0" lang="en-US" sz="4800" b="1" i="0" u="none" strike="noStrike" kern="1200" cap="none" spc="0" normalizeH="0" baseline="0" noProof="0" dirty="0" err="1">
                <a:ln w="12700">
                  <a:solidFill>
                    <a:prstClr val="white"/>
                  </a:solidFill>
                </a:ln>
                <a:solidFill>
                  <a:srgbClr val="E71B70"/>
                </a:solidFill>
                <a:effectLst/>
                <a:uLnTx/>
                <a:uFillTx/>
              </a:rPr>
              <a:t>Tìm</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thành</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phần</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trong</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phép</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cộng</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phép</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trừ</a:t>
            </a:r>
            <a:endParaRPr kumimoji="0" lang="en-US" sz="4800" b="1" i="0" u="none" strike="noStrike" kern="1200" cap="none" spc="0" normalizeH="0" baseline="0" noProof="0" dirty="0">
              <a:ln w="12700">
                <a:solidFill>
                  <a:prstClr val="white"/>
                </a:solidFill>
              </a:ln>
              <a:solidFill>
                <a:srgbClr val="E71B70"/>
              </a:solidFill>
              <a:effectLst/>
              <a:uLnTx/>
              <a:uFillTx/>
            </a:endParaRPr>
          </a:p>
        </p:txBody>
      </p:sp>
      <p:sp>
        <p:nvSpPr>
          <p:cNvPr id="6" name="Rounded Rectangle 26">
            <a:extLst>
              <a:ext uri="{FF2B5EF4-FFF2-40B4-BE49-F238E27FC236}">
                <a16:creationId xmlns:a16="http://schemas.microsoft.com/office/drawing/2014/main" xmlns=""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endParaRPr>
          </a:p>
        </p:txBody>
      </p:sp>
      <p:pic>
        <p:nvPicPr>
          <p:cNvPr id="10" name="Picture 9" descr="A picture containing vector graphics, businesscard&#10;&#10;Description automatically generated">
            <a:extLst>
              <a:ext uri="{FF2B5EF4-FFF2-40B4-BE49-F238E27FC236}">
                <a16:creationId xmlns:a16="http://schemas.microsoft.com/office/drawing/2014/main" xmlns=""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xmlns=""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xmlns=""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xmlns=""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xmlns=""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xmlns=""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xmlns=""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349</Words>
  <Application>Microsoft Office PowerPoint</Application>
  <PresentationFormat>Widescreen</PresentationFormat>
  <Paragraphs>107</Paragraphs>
  <Slides>15</Slides>
  <Notes>11</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宋体</vt:lpstr>
      <vt:lpstr>Arial</vt:lpstr>
      <vt:lpstr>Calibri</vt:lpstr>
      <vt:lpstr>Calibri Light</vt:lpstr>
      <vt:lpstr>Itim</vt:lpstr>
      <vt:lpstr>Tahoma</vt:lpstr>
      <vt:lpstr>Times New Roman</vt:lpstr>
      <vt:lpstr>字魂59号-创粗黑</vt:lpstr>
      <vt:lpstr>等线</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TRAN MINH TUAN</cp:lastModifiedBy>
  <cp:revision>24</cp:revision>
  <dcterms:created xsi:type="dcterms:W3CDTF">2022-05-05T14:41:31Z</dcterms:created>
  <dcterms:modified xsi:type="dcterms:W3CDTF">2022-08-24T02:46:21Z</dcterms:modified>
</cp:coreProperties>
</file>