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46" r:id="rId2"/>
    <p:sldId id="347" r:id="rId3"/>
    <p:sldId id="340" r:id="rId4"/>
    <p:sldId id="262" r:id="rId5"/>
    <p:sldId id="329" r:id="rId6"/>
    <p:sldId id="330" r:id="rId7"/>
    <p:sldId id="331" r:id="rId8"/>
    <p:sldId id="332" r:id="rId9"/>
    <p:sldId id="333" r:id="rId10"/>
    <p:sldId id="258" r:id="rId11"/>
    <p:sldId id="334" r:id="rId12"/>
    <p:sldId id="341" r:id="rId13"/>
    <p:sldId id="345" r:id="rId14"/>
    <p:sldId id="335" r:id="rId15"/>
    <p:sldId id="337" r:id="rId16"/>
    <p:sldId id="339" r:id="rId17"/>
    <p:sldId id="336" r:id="rId18"/>
    <p:sldId id="343" r:id="rId19"/>
    <p:sldId id="342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3E1FF"/>
    <a:srgbClr val="EDB77B"/>
    <a:srgbClr val="9B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0364" autoAdjust="0"/>
  </p:normalViewPr>
  <p:slideViewPr>
    <p:cSldViewPr snapToGrid="0" showGuides="1">
      <p:cViewPr varScale="1">
        <p:scale>
          <a:sx n="66" d="100"/>
          <a:sy n="66" d="100"/>
        </p:scale>
        <p:origin x="6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4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3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3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3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0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39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39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13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4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24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3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74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07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27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7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28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50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80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55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28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2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33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80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54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6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6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7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59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03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37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81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55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95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78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73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05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68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6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687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77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99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04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65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9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78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85" r:id="rId8"/>
    <p:sldLayoutId id="2147483684" r:id="rId9"/>
    <p:sldLayoutId id="2147483683" r:id="rId10"/>
    <p:sldLayoutId id="2147483682" r:id="rId11"/>
    <p:sldLayoutId id="2147483681" r:id="rId12"/>
    <p:sldLayoutId id="2147483676" r:id="rId13"/>
    <p:sldLayoutId id="2147483675" r:id="rId14"/>
    <p:sldLayoutId id="2147483669" r:id="rId15"/>
    <p:sldLayoutId id="2147483668" r:id="rId16"/>
    <p:sldLayoutId id="2147483667" r:id="rId17"/>
    <p:sldLayoutId id="2147483666" r:id="rId18"/>
    <p:sldLayoutId id="2147483665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700" r:id="rId25"/>
    <p:sldLayoutId id="2147483699" r:id="rId26"/>
    <p:sldLayoutId id="2147483698" r:id="rId27"/>
    <p:sldLayoutId id="2147483697" r:id="rId28"/>
    <p:sldLayoutId id="2147483696" r:id="rId29"/>
    <p:sldLayoutId id="2147483690" r:id="rId30"/>
    <p:sldLayoutId id="2147483689" r:id="rId31"/>
    <p:sldLayoutId id="2147483688" r:id="rId32"/>
    <p:sldLayoutId id="2147483687" r:id="rId33"/>
    <p:sldLayoutId id="2147483686" r:id="rId34"/>
    <p:sldLayoutId id="2147483680" r:id="rId35"/>
    <p:sldLayoutId id="2147483679" r:id="rId36"/>
    <p:sldLayoutId id="2147483678" r:id="rId37"/>
    <p:sldLayoutId id="2147483677" r:id="rId38"/>
    <p:sldLayoutId id="2147483674" r:id="rId39"/>
    <p:sldLayoutId id="2147483673" r:id="rId40"/>
    <p:sldLayoutId id="2147483672" r:id="rId41"/>
    <p:sldLayoutId id="2147483671" r:id="rId42"/>
    <p:sldLayoutId id="2147483670" r:id="rId43"/>
    <p:sldLayoutId id="2147483664" r:id="rId44"/>
    <p:sldLayoutId id="2147483663" r:id="rId45"/>
    <p:sldLayoutId id="2147483662" r:id="rId46"/>
    <p:sldLayoutId id="2147483661" r:id="rId47"/>
    <p:sldLayoutId id="2147483656" r:id="rId48"/>
    <p:sldLayoutId id="2147483657" r:id="rId49"/>
    <p:sldLayoutId id="2147483658" r:id="rId50"/>
    <p:sldLayoutId id="2147483659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93" y="701152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07" y="4339493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3208" y="2691628"/>
            <a:ext cx="5389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rocante" panose="02000000000000000000" pitchFamily="50" charset="0"/>
                <a:cs typeface="Calibri" panose="020F0502020204030204" pitchFamily="34" charset="0"/>
              </a:rPr>
              <a:t>Đạo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rocante" panose="02000000000000000000" pitchFamily="50" charset="0"/>
                <a:cs typeface="Calibri" panose="020F0502020204030204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rocante" panose="02000000000000000000" pitchFamily="50" charset="0"/>
                <a:cs typeface="Calibri" panose="020F0502020204030204" pitchFamily="34" charset="0"/>
              </a:rPr>
              <a:t>đức</a:t>
            </a:r>
            <a:endParaRPr lang="en-US" sz="80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Ciel Crocant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88106" y="304800"/>
            <a:ext cx="10282200" cy="5989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52749" y="638946"/>
            <a:ext cx="9710785" cy="5416888"/>
          </a:xfrm>
          <a:prstGeom prst="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323" y="2830286"/>
            <a:ext cx="2045017" cy="41361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4" y="30480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57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77" y="5066723"/>
            <a:ext cx="1248507" cy="17421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52749" y="1703347"/>
            <a:ext cx="9582485" cy="2330689"/>
            <a:chOff x="1645393" y="47522"/>
            <a:chExt cx="9582485" cy="1491609"/>
          </a:xfrm>
        </p:grpSpPr>
        <p:grpSp>
          <p:nvGrpSpPr>
            <p:cNvPr id="11" name="Group 10"/>
            <p:cNvGrpSpPr/>
            <p:nvPr/>
          </p:nvGrpSpPr>
          <p:grpSpPr>
            <a:xfrm>
              <a:off x="1645393" y="47522"/>
              <a:ext cx="9429099" cy="1491609"/>
              <a:chOff x="1645393" y="366833"/>
              <a:chExt cx="9429099" cy="149160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837266" y="431105"/>
                <a:ext cx="8237226" cy="1427337"/>
              </a:xfrm>
              <a:prstGeom prst="roundRect">
                <a:avLst/>
              </a:prstGeom>
              <a:solidFill>
                <a:srgbClr val="9BE7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2" name="图片 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5393" y="366833"/>
                <a:ext cx="1627209" cy="1491609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3503385" y="464111"/>
              <a:ext cx="7724493" cy="100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3200" b="1" dirty="0" err="1">
                  <a:latin typeface="iCiel Pequena" pitchFamily="50" charset="0"/>
                </a:rPr>
                <a:t>Em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có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suy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nghĩ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gì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về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tình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cảm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giữa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thiếu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nhi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 smtClean="0">
                  <a:latin typeface="iCiel Pequena" pitchFamily="50" charset="0"/>
                </a:rPr>
                <a:t>Việt</a:t>
              </a:r>
              <a:r>
                <a:rPr lang="en-US" altLang="vi-VN" sz="3200" b="1" dirty="0" smtClean="0">
                  <a:latin typeface="iCiel Pequena" pitchFamily="50" charset="0"/>
                </a:rPr>
                <a:t> </a:t>
              </a:r>
              <a:r>
                <a:rPr lang="en-US" altLang="vi-VN" sz="3200" b="1" dirty="0">
                  <a:latin typeface="iCiel Pequena" pitchFamily="50" charset="0"/>
                </a:rPr>
                <a:t>Nam </a:t>
              </a:r>
              <a:r>
                <a:rPr lang="en-US" altLang="vi-VN" sz="3200" b="1" dirty="0" err="1">
                  <a:latin typeface="iCiel Pequena" pitchFamily="50" charset="0"/>
                </a:rPr>
                <a:t>và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thiếu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nhi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quốc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tế</a:t>
              </a:r>
              <a:r>
                <a:rPr lang="en-US" altLang="vi-VN" sz="3200" b="1" dirty="0">
                  <a:latin typeface="iCiel Pequena" pitchFamily="50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08996" cy="915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331" y="854460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0" y="915845"/>
            <a:ext cx="532749" cy="8107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175" y="3185416"/>
            <a:ext cx="386101" cy="72677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9435" y="699310"/>
            <a:ext cx="399784" cy="1243773"/>
          </a:xfrm>
          <a:prstGeom prst="rect">
            <a:avLst/>
          </a:prstGeom>
        </p:spPr>
      </p:pic>
      <p:pic>
        <p:nvPicPr>
          <p:cNvPr id="20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3977" y="5206167"/>
            <a:ext cx="386101" cy="726778"/>
          </a:xfrm>
          <a:prstGeom prst="rect">
            <a:avLst/>
          </a:prstGeom>
        </p:spPr>
      </p:pic>
      <p:pic>
        <p:nvPicPr>
          <p:cNvPr id="21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3902" y="3359267"/>
            <a:ext cx="532749" cy="810705"/>
          </a:xfrm>
          <a:prstGeom prst="rect">
            <a:avLst/>
          </a:prstGeom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241" y="4689172"/>
            <a:ext cx="399784" cy="12437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5" y="2938328"/>
            <a:ext cx="4531901" cy="7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827314"/>
            <a:ext cx="10698751" cy="550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25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238250" y="163198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089" y="23008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6700" y="175221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KẾT LUẬN</a:t>
            </a:r>
            <a:endParaRPr lang="en-US" sz="40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7513" y="3083733"/>
            <a:ext cx="10182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600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Thiếu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nhi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quốc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tế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đều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là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anh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em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bè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bạn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nên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cần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phải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đoàn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kết</a:t>
            </a:r>
            <a:r>
              <a:rPr lang="en-US" altLang="vi-VN" sz="4800" b="1" dirty="0">
                <a:latin typeface="LNTH-Geuceu" panose="02000505000000020004" pitchFamily="2" charset="0"/>
              </a:rPr>
              <a:t>,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hữu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nghị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với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nhau</a:t>
            </a:r>
            <a:r>
              <a:rPr lang="en-US" altLang="vi-VN" sz="4800" b="1" dirty="0">
                <a:latin typeface="LNTH-Geuceu" panose="02000505000000020004" pitchFamily="2" charset="0"/>
              </a:rPr>
              <a:t>.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NTH-Geuceu" panose="02000505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1015697"/>
            <a:ext cx="10698751" cy="53125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68439" y="2508457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endParaRPr lang="en-US" altLang="vi-VN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24089" y="2795794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Aristote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80490" y="1332312"/>
            <a:ext cx="90807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iCiel Ciaobella" pitchFamily="50" charset="0"/>
              </a:rPr>
              <a:t>    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Hãy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sắp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xếp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từ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ngữ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thể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hiện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những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điểm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giống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và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khác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nhau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của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quốc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tế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: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màu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da,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được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yêu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thương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được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đối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xử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công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bằng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ngôn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ngữ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được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giáo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dục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được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vui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chơi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điều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kiện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sống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trang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phục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truyền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thống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ghét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chiến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tranh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,...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vào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bảng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phân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loại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sau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:</a:t>
            </a:r>
          </a:p>
        </p:txBody>
      </p:sp>
      <p:graphicFrame>
        <p:nvGraphicFramePr>
          <p:cNvPr id="11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046701"/>
              </p:ext>
            </p:extLst>
          </p:nvPr>
        </p:nvGraphicFramePr>
        <p:xfrm>
          <a:off x="1182752" y="4018169"/>
          <a:ext cx="8929687" cy="2121324"/>
        </p:xfrm>
        <a:graphic>
          <a:graphicData uri="http://schemas.openxmlformats.org/drawingml/2006/table">
            <a:tbl>
              <a:tblPr/>
              <a:tblGrid>
                <a:gridCol w="4411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 Điểm khác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Điểm giống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1015697"/>
            <a:ext cx="10698751" cy="53125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5153" y="2567895"/>
            <a:ext cx="1091978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vi-VN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30802" y="2855232"/>
            <a:ext cx="283800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59670"/>
              </p:ext>
            </p:extLst>
          </p:nvPr>
        </p:nvGraphicFramePr>
        <p:xfrm>
          <a:off x="1118090" y="1291771"/>
          <a:ext cx="9469501" cy="4852899"/>
        </p:xfrm>
        <a:graphic>
          <a:graphicData uri="http://schemas.openxmlformats.org/drawingml/2006/table">
            <a:tbl>
              <a:tblPr/>
              <a:tblGrid>
                <a:gridCol w="473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Ciel Pequena" pitchFamily="50" charset="0"/>
                        </a:rPr>
                        <a:t> Điểm khác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Ciel Pequena" pitchFamily="50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Ciel Pequena" pitchFamily="50" charset="0"/>
                        </a:rPr>
                        <a:t>Điểm giống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Ciel Pequena" pitchFamily="50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màu 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ngôn ngữ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điều kiện sống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trang phục truyền thống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...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3"/>
                        </a:solidFill>
                        <a:effectLst/>
                        <a:latin typeface="iCiel Pequena" pitchFamily="50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được yêu thương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 được đối xử công bằng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được giáo dục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được vui chơi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ghét chiến tranh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...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3"/>
                        </a:solidFill>
                        <a:effectLst/>
                        <a:latin typeface="iCiel Pequena" pitchFamily="50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8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88106" y="304800"/>
            <a:ext cx="10282200" cy="5989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52749" y="638946"/>
            <a:ext cx="9710785" cy="5416888"/>
          </a:xfrm>
          <a:prstGeom prst="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323" y="2830286"/>
            <a:ext cx="2045017" cy="41361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4" y="30480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57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77" y="5066723"/>
            <a:ext cx="1248507" cy="17421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52749" y="1703347"/>
            <a:ext cx="9429099" cy="2330689"/>
            <a:chOff x="1645393" y="47522"/>
            <a:chExt cx="9429099" cy="1491609"/>
          </a:xfrm>
        </p:grpSpPr>
        <p:grpSp>
          <p:nvGrpSpPr>
            <p:cNvPr id="11" name="Group 10"/>
            <p:cNvGrpSpPr/>
            <p:nvPr/>
          </p:nvGrpSpPr>
          <p:grpSpPr>
            <a:xfrm>
              <a:off x="1645393" y="47522"/>
              <a:ext cx="9429099" cy="1491609"/>
              <a:chOff x="1645393" y="366833"/>
              <a:chExt cx="9429099" cy="149160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837266" y="431105"/>
                <a:ext cx="8237226" cy="1427337"/>
              </a:xfrm>
              <a:prstGeom prst="roundRect">
                <a:avLst/>
              </a:prstGeom>
              <a:solidFill>
                <a:srgbClr val="9BE7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2" name="图片 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5393" y="366833"/>
                <a:ext cx="1627209" cy="1491609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3093632" y="266467"/>
              <a:ext cx="7724493" cy="100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4800" b="1" dirty="0" err="1">
                  <a:latin typeface="Enyo Serif Light" panose="02000000000000000000" pitchFamily="50" charset="0"/>
                </a:rPr>
                <a:t>Em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hãy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nêu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những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việc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cần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làm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để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thể</a:t>
              </a:r>
              <a:endParaRPr lang="en-US" altLang="vi-VN" sz="4800" b="1" dirty="0">
                <a:latin typeface="Enyo Serif Light" panose="02000000000000000000" pitchFamily="50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hiện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tình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đoàn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kết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,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hữu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nghị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với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thiếu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nhi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 smtClean="0">
                  <a:latin typeface="Enyo Serif Light" panose="02000000000000000000" pitchFamily="50" charset="0"/>
                </a:rPr>
                <a:t>quốc</a:t>
              </a:r>
              <a:r>
                <a:rPr lang="en-US" altLang="vi-VN" sz="4800" b="1" dirty="0" smtClean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tế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7225" y="1705804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26235" y="1276954"/>
            <a:ext cx="10698751" cy="53125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622" y="-379733"/>
            <a:ext cx="4774378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426" y="4072689"/>
            <a:ext cx="1282500" cy="316125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4993" y="165528"/>
            <a:ext cx="724262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   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Để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thể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hiện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tình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hữu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nghị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đoàn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kết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với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thiếu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nhi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quốc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tế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rất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nhiều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cách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các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em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thể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tham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gia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các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hoạt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động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: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75276" y="2353461"/>
            <a:ext cx="2376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Aristote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40289" y="2018499"/>
            <a:ext cx="590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LNTH-Geuceu" panose="02000505000000020004" pitchFamily="2" charset="0"/>
              </a:rPr>
              <a:t>-  </a:t>
            </a:r>
            <a:r>
              <a:rPr lang="en-US" altLang="vi-VN" b="1" dirty="0" err="1" smtClean="0">
                <a:latin typeface="LNTH-Geuceu" panose="02000505000000020004" pitchFamily="2" charset="0"/>
              </a:rPr>
              <a:t>Kết</a:t>
            </a:r>
            <a:r>
              <a:rPr lang="en-US" altLang="vi-VN" b="1" dirty="0" smtClean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nghĩa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với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thiếu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nhi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quốc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tế</a:t>
            </a:r>
            <a:endParaRPr lang="vi-VN" altLang="vi-VN" b="1" dirty="0">
              <a:latin typeface="HP001 4 hàng" panose="020B06030503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66989" y="2797951"/>
            <a:ext cx="9342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latin typeface="LNTH-Geuceu" panose="02000505000000020004" pitchFamily="2" charset="0"/>
              </a:rPr>
              <a:t>Tìm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hiểu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về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cuộc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sống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và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học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tập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của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thiếu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nhi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 smtClean="0">
                <a:latin typeface="LNTH-Geuceu" panose="02000505000000020004" pitchFamily="2" charset="0"/>
              </a:rPr>
              <a:t>các</a:t>
            </a:r>
            <a:r>
              <a:rPr lang="en-US" altLang="vi-VN" b="1" dirty="0" smtClean="0">
                <a:latin typeface="LNTH-Geuceu" panose="02000505000000020004" pitchFamily="2" charset="0"/>
              </a:rPr>
              <a:t> </a:t>
            </a:r>
            <a:r>
              <a:rPr lang="en-US" altLang="vi-VN" b="1" dirty="0" err="1" smtClean="0">
                <a:latin typeface="LNTH-Geuceu" panose="02000505000000020004" pitchFamily="2" charset="0"/>
              </a:rPr>
              <a:t>nước</a:t>
            </a:r>
            <a:r>
              <a:rPr lang="en-US" altLang="vi-VN" b="1" dirty="0" smtClean="0">
                <a:latin typeface="LNTH-Geuceu" panose="02000505000000020004" pitchFamily="2" charset="0"/>
              </a:rPr>
              <a:t> </a:t>
            </a:r>
            <a:r>
              <a:rPr lang="en-US" altLang="vi-VN" b="1" dirty="0" err="1" smtClean="0">
                <a:latin typeface="LNTH-Geuceu" panose="02000505000000020004" pitchFamily="2" charset="0"/>
              </a:rPr>
              <a:t>khác</a:t>
            </a:r>
            <a:endParaRPr lang="vi-VN" altLang="vi-VN" b="1" dirty="0">
              <a:latin typeface="HP001 4 hàng" panose="020B06030503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666989" y="3668006"/>
            <a:ext cx="8675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latin typeface="LNTH-Geuceu" panose="02000505000000020004" pitchFamily="2" charset="0"/>
              </a:rPr>
              <a:t>Tham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gia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các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cuộc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giao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lưu</a:t>
            </a:r>
            <a:r>
              <a:rPr lang="en-US" altLang="vi-VN" b="1" dirty="0">
                <a:latin typeface="LNTH-Geuceu" panose="02000505000000020004" pitchFamily="2" charset="0"/>
              </a:rPr>
              <a:t>.</a:t>
            </a:r>
            <a:endParaRPr lang="vi-VN" altLang="vi-VN" b="1" dirty="0">
              <a:latin typeface="HP001 4 hàng" panose="020B06030503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689526" y="4512461"/>
            <a:ext cx="8675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latin typeface="LNTH-Geuceu" panose="02000505000000020004" pitchFamily="2" charset="0"/>
              </a:rPr>
              <a:t>Viết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thư</a:t>
            </a:r>
            <a:r>
              <a:rPr lang="en-US" altLang="vi-VN" b="1" dirty="0">
                <a:latin typeface="LNTH-Geuceu" panose="02000505000000020004" pitchFamily="2" charset="0"/>
              </a:rPr>
              <a:t>, </a:t>
            </a:r>
            <a:r>
              <a:rPr lang="en-US" altLang="vi-VN" b="1" dirty="0" err="1">
                <a:latin typeface="LNTH-Geuceu" panose="02000505000000020004" pitchFamily="2" charset="0"/>
              </a:rPr>
              <a:t>gửi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ảnh</a:t>
            </a:r>
            <a:r>
              <a:rPr lang="en-US" altLang="vi-VN" b="1" dirty="0">
                <a:latin typeface="LNTH-Geuceu" panose="02000505000000020004" pitchFamily="2" charset="0"/>
              </a:rPr>
              <a:t>, </a:t>
            </a:r>
            <a:r>
              <a:rPr lang="en-US" altLang="vi-VN" b="1" dirty="0" err="1">
                <a:latin typeface="LNTH-Geuceu" panose="02000505000000020004" pitchFamily="2" charset="0"/>
              </a:rPr>
              <a:t>gửi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quà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cho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các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bạn</a:t>
            </a:r>
            <a:r>
              <a:rPr lang="en-US" altLang="vi-VN" b="1" dirty="0">
                <a:latin typeface="LNTH-Geuceu" panose="02000505000000020004" pitchFamily="2" charset="0"/>
              </a:rPr>
              <a:t>.</a:t>
            </a:r>
            <a:endParaRPr lang="vi-VN" altLang="vi-VN" b="1" dirty="0">
              <a:latin typeface="HP001 4 hàng" panose="020B0603050302020204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687939" y="5222074"/>
            <a:ext cx="8675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>
                <a:latin typeface="LNTH-Geuceu" panose="02000505000000020004" pitchFamily="2" charset="0"/>
              </a:rPr>
              <a:t> Lấy chữ kí, quyên góp ủng hộ thiếu nhi những</a:t>
            </a:r>
            <a:endParaRPr lang="vi-VN" altLang="vi-VN" b="1">
              <a:latin typeface="HP001 4 hàng" panose="020B0603050302020204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470451" y="5950736"/>
            <a:ext cx="6732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>
              <a:spcBef>
                <a:spcPct val="50000"/>
              </a:spcBef>
              <a:buFontTx/>
              <a:buNone/>
            </a:pPr>
            <a:r>
              <a:rPr lang="en-US" altLang="vi-VN" sz="3200" b="1">
                <a:latin typeface="LNTH-Geuceu" panose="02000505000000020004" pitchFamily="2" charset="0"/>
              </a:rPr>
              <a:t>nước bị thiên tai, chiến tranh</a:t>
            </a:r>
            <a:endParaRPr lang="vi-VN" altLang="vi-VN" sz="3200" b="1">
              <a:latin typeface="HP001 4 hàng" panose="020B06030503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22397" y="2018500"/>
            <a:ext cx="265542" cy="261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33434" y="2844353"/>
            <a:ext cx="265542" cy="261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44571" y="3737033"/>
            <a:ext cx="265542" cy="261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44571" y="4555027"/>
            <a:ext cx="265542" cy="261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82706" y="5262036"/>
            <a:ext cx="265542" cy="261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238250" y="163198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089" y="23008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7052" y="1757258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400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5129" y="3228459"/>
            <a:ext cx="1018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nay </a:t>
            </a:r>
            <a:r>
              <a:rPr lang="en-US" sz="4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150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7" y="-1103086"/>
            <a:ext cx="10232572" cy="7760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770205"/>
            <a:ext cx="7358202" cy="31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08996" cy="9158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331" y="854460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0" y="915845"/>
            <a:ext cx="532749" cy="8107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175" y="3185416"/>
            <a:ext cx="386101" cy="72677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9435" y="699310"/>
            <a:ext cx="399784" cy="1243773"/>
          </a:xfrm>
          <a:prstGeom prst="rect">
            <a:avLst/>
          </a:prstGeom>
        </p:spPr>
      </p:pic>
      <p:pic>
        <p:nvPicPr>
          <p:cNvPr id="20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3977" y="5206167"/>
            <a:ext cx="386101" cy="726778"/>
          </a:xfrm>
          <a:prstGeom prst="rect">
            <a:avLst/>
          </a:prstGeom>
        </p:spPr>
      </p:pic>
      <p:pic>
        <p:nvPicPr>
          <p:cNvPr id="21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3902" y="3359267"/>
            <a:ext cx="532749" cy="810705"/>
          </a:xfrm>
          <a:prstGeom prst="rect">
            <a:avLst/>
          </a:prstGeom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241" y="4689172"/>
            <a:ext cx="399784" cy="12437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5" y="2938328"/>
            <a:ext cx="4531901" cy="7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827314"/>
            <a:ext cx="10698751" cy="55009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251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8980" y="3244334"/>
            <a:ext cx="515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https://www.youtube.com/watch?v=Vhulsgs6eS0</a:t>
            </a:r>
          </a:p>
        </p:txBody>
      </p:sp>
    </p:spTree>
    <p:extLst>
      <p:ext uri="{BB962C8B-B14F-4D97-AF65-F5344CB8AC3E}">
        <p14:creationId xmlns:p14="http://schemas.microsoft.com/office/powerpoint/2010/main" val="14048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1120610"/>
            <a:ext cx="11306628" cy="5333542"/>
          </a:xfrm>
          <a:prstGeom prst="rect">
            <a:avLst/>
          </a:prstGeom>
        </p:spPr>
      </p:pic>
      <p:sp>
        <p:nvSpPr>
          <p:cNvPr id="10" name="文本框 14"/>
          <p:cNvSpPr/>
          <p:nvPr/>
        </p:nvSpPr>
        <p:spPr>
          <a:xfrm>
            <a:off x="4573555" y="3464216"/>
            <a:ext cx="373030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b="1" u="sng" dirty="0" err="1" smtClean="0">
                <a:solidFill>
                  <a:srgbClr val="FFA4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Đạo</a:t>
            </a:r>
            <a:r>
              <a:rPr lang="en-US" altLang="zh-CN" sz="3600" b="1" u="sng" dirty="0" smtClean="0">
                <a:solidFill>
                  <a:srgbClr val="FFA4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600" b="1" u="sng" dirty="0" err="1" smtClean="0">
                <a:solidFill>
                  <a:srgbClr val="FFA4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đức</a:t>
            </a:r>
            <a:endParaRPr lang="en-US" altLang="zh-CN" sz="3600" b="1" u="sng" dirty="0">
              <a:solidFill>
                <a:srgbClr val="FFA4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1521" y="4430439"/>
            <a:ext cx="73187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8:  ĐOÀN KẾT VỚI THIẾU NHI QUỐC TẾ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6048" y="214500"/>
            <a:ext cx="10469744" cy="740241"/>
          </a:xfrm>
          <a:prstGeom prst="roundRect">
            <a:avLst/>
          </a:prstGeom>
          <a:solidFill>
            <a:srgbClr val="FFFF00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Liên hoan thiếu nhi ASEAN+: Kết nối trẻ em Việt Nam với thế giới | VTV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937669"/>
            <a:ext cx="4580984" cy="2339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2" descr="Sôi nổi trại Hè thiếu nhi Việt Nam tại Xứ sở hoa Tu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91" y="2781300"/>
            <a:ext cx="4325938" cy="2684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ích Thước Cầu Môn Bóng Đá Trẻ Em Là Bao Nhiêu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95" y="-31088"/>
            <a:ext cx="4284662" cy="28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3" descr="thieunhi1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992313" y="2133601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Arial" panose="020B0604020202020204" pitchFamily="34" charset="0"/>
              </a:rPr>
              <a:t>Hình 1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773691" y="498454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3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6248400" y="4994963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  <a:latin typeface="Arial" panose="020B0604020202020204" pitchFamily="34" charset="0"/>
              </a:rPr>
              <a:t> 4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64458" y="5562600"/>
            <a:ext cx="11408228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Arial" panose="020B0604020202020204" pitchFamily="34" charset="0"/>
              </a:rPr>
              <a:t>   </a:t>
            </a:r>
            <a:r>
              <a:rPr lang="en-US" altLang="vi-VN" b="1" dirty="0" err="1">
                <a:latin typeface="HP001 4 hàng" panose="020B0603050302020204" pitchFamily="34" charset="0"/>
              </a:rPr>
              <a:t>Nêu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hoạt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động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của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nước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trên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thế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giới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trong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mỗi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hình</a:t>
            </a:r>
            <a:r>
              <a:rPr lang="en-US" altLang="vi-VN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6311901" y="2133600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hieunhi1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4314"/>
            <a:ext cx="9971315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711200" y="5594578"/>
            <a:ext cx="99713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altLang="vi-VN" dirty="0">
                <a:solidFill>
                  <a:srgbClr val="FF0000"/>
                </a:solidFill>
                <a:latin typeface="Arial" panose="020B0604020202020204" pitchFamily="34" charset="0"/>
              </a:rPr>
              <a:t> 1: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Nam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đang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chụp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hình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lưu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niệm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cùng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trên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thế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giới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4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500" y="3696750"/>
            <a:ext cx="1282500" cy="31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99611" y="6038396"/>
            <a:ext cx="1130050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0033CC"/>
                </a:solidFill>
                <a:latin typeface="HP001 4 hàng" panose="020B0603050302020204" pitchFamily="34" charset="0"/>
              </a:rPr>
              <a:t>đang</a:t>
            </a:r>
            <a:r>
              <a:rPr lang="en-US" altLang="vi-VN" b="1" dirty="0" smtClean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giao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lưu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bóng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đá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4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911" y="2457707"/>
            <a:ext cx="1282500" cy="3161250"/>
          </a:xfrm>
          <a:prstGeom prst="rect">
            <a:avLst/>
          </a:prstGeom>
        </p:spPr>
      </p:pic>
      <p:pic>
        <p:nvPicPr>
          <p:cNvPr id="5" name="Picture 2" descr="Kích Thước Cầu Môn Bóng Đá Trẻ Em Là Bao Nhiê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1" y="240885"/>
            <a:ext cx="9442675" cy="5225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6576454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450044" y="5785758"/>
            <a:ext cx="1110070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3: </a:t>
            </a:r>
            <a:r>
              <a:rPr lang="en-US" dirty="0" err="1"/>
              <a:t>Sôi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trại</a:t>
            </a:r>
            <a:r>
              <a:rPr lang="en-US" dirty="0"/>
              <a:t> </a:t>
            </a:r>
            <a:r>
              <a:rPr lang="en-US" dirty="0" err="1"/>
              <a:t>Hè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nhi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Xứ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smtClean="0"/>
              <a:t>Tulip</a:t>
            </a:r>
            <a:r>
              <a:rPr lang="en-US" altLang="vi-VN" b="1" dirty="0" smtClean="0">
                <a:solidFill>
                  <a:srgbClr val="0033CC"/>
                </a:solidFill>
                <a:latin typeface="HP001 4 hàng" panose="020B0603050302020204" pitchFamily="34" charset="0"/>
              </a:rPr>
              <a:t>.</a:t>
            </a:r>
            <a:endParaRPr lang="en-US" altLang="vi-VN" b="1" dirty="0">
              <a:solidFill>
                <a:srgbClr val="0033CC"/>
              </a:solidFill>
              <a:latin typeface="HP001 4 hàng" panose="020B0603050302020204" pitchFamily="34" charset="0"/>
            </a:endParaRPr>
          </a:p>
        </p:txBody>
      </p:sp>
      <p:pic>
        <p:nvPicPr>
          <p:cNvPr id="12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00" y="3696750"/>
            <a:ext cx="1282500" cy="3161250"/>
          </a:xfrm>
          <a:prstGeom prst="rect">
            <a:avLst/>
          </a:prstGeom>
        </p:spPr>
      </p:pic>
      <p:pic>
        <p:nvPicPr>
          <p:cNvPr id="2050" name="Picture 2" descr="Sôi nổi trại Hè thiếu nhi Việt Nam tại Xứ sở hoa Tu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4" y="192890"/>
            <a:ext cx="9927670" cy="510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269381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309814" y="5589588"/>
            <a:ext cx="8143875" cy="1128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4: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Nam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đang</a:t>
            </a:r>
            <a:r>
              <a:rPr lang="en-US" altLang="vi-VN" sz="3600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ca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múa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cùng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thế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giới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4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00" y="3696750"/>
            <a:ext cx="1282500" cy="3161250"/>
          </a:xfrm>
          <a:prstGeom prst="rect">
            <a:avLst/>
          </a:prstGeom>
        </p:spPr>
      </p:pic>
      <p:pic>
        <p:nvPicPr>
          <p:cNvPr id="4098" name="Picture 2" descr="Liên hoan thiếu nhi ASEAN+: Kết nối trẻ em Việt Nam với thế giới | VTV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4" y="51159"/>
            <a:ext cx="10232572" cy="5226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992696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3987648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226D8C-7077-424C-B2F3-E9F5CF967557}"/>
</file>

<file path=customXml/itemProps2.xml><?xml version="1.0" encoding="utf-8"?>
<ds:datastoreItem xmlns:ds="http://schemas.openxmlformats.org/officeDocument/2006/customXml" ds:itemID="{00B852CF-0CAF-4501-AB9C-37E2DE08A98F}"/>
</file>

<file path=customXml/itemProps3.xml><?xml version="1.0" encoding="utf-8"?>
<ds:datastoreItem xmlns:ds="http://schemas.openxmlformats.org/officeDocument/2006/customXml" ds:itemID="{C7F5025C-4639-49F6-A036-FADCCE16A808}"/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419</Words>
  <Application>Microsoft Office PowerPoint</Application>
  <PresentationFormat>Widescreen</PresentationFormat>
  <Paragraphs>54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微软雅黑</vt:lpstr>
      <vt:lpstr>宋体</vt:lpstr>
      <vt:lpstr>.VnAristote</vt:lpstr>
      <vt:lpstr>Arial</vt:lpstr>
      <vt:lpstr>Calibri</vt:lpstr>
      <vt:lpstr>Enyo Serif Light</vt:lpstr>
      <vt:lpstr>HP001 4 hàng</vt:lpstr>
      <vt:lpstr>iCiel Ciaobella</vt:lpstr>
      <vt:lpstr>iCiel Crocante</vt:lpstr>
      <vt:lpstr>iCiel La Chic Pro Shaded</vt:lpstr>
      <vt:lpstr>iCiel Pequena</vt:lpstr>
      <vt:lpstr>LNTH-Geuceu</vt:lpstr>
      <vt:lpstr>黑体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www.051661.com</dc:description>
  <cp:lastModifiedBy>Trần Thị Thảo Linh</cp:lastModifiedBy>
  <cp:revision>82</cp:revision>
  <dcterms:created xsi:type="dcterms:W3CDTF">2016-11-23T14:13:00Z</dcterms:created>
  <dcterms:modified xsi:type="dcterms:W3CDTF">2021-12-10T05:11:27Z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  <property fmtid="{D5CDD505-2E9C-101B-9397-08002B2CF9AE}" pid="3" name="ContentTypeId">
    <vt:lpwstr>0x010100DFDAAE9B0125D644B7F58EE6BF1D0FC2</vt:lpwstr>
  </property>
</Properties>
</file>