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Lst>
  <p:sldIdLst>
    <p:sldId id="313" r:id="rId3"/>
    <p:sldId id="258" r:id="rId4"/>
    <p:sldId id="292" r:id="rId5"/>
    <p:sldId id="291" r:id="rId6"/>
    <p:sldId id="307" r:id="rId7"/>
    <p:sldId id="288" r:id="rId8"/>
    <p:sldId id="308" r:id="rId9"/>
    <p:sldId id="286" r:id="rId10"/>
    <p:sldId id="278" r:id="rId11"/>
    <p:sldId id="309" r:id="rId12"/>
    <p:sldId id="283" r:id="rId13"/>
    <p:sldId id="271" r:id="rId14"/>
    <p:sldId id="310" r:id="rId15"/>
    <p:sldId id="311"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18867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9E000-D399-44B0-B603-5BE13D6C16B4}" type="datetimeFigureOut">
              <a:rPr lang="en-US" smtClean="0"/>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6130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9E000-D399-44B0-B603-5BE13D6C16B4}"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69678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E000-D399-44B0-B603-5BE13D6C16B4}" type="datetimeFigureOut">
              <a:rPr lang="en-US" smtClean="0"/>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4760917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B9E000-D399-44B0-B603-5BE13D6C16B4}"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79601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B9E000-D399-44B0-B603-5BE13D6C16B4}"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03824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71571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8201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4908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8225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02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885976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2953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4966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314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6318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766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280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3167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0605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210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1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190179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3636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793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717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0377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3577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571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23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0265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524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38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26111587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5833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78575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900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5069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89570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9448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4433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464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16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825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238915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97010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2492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729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9357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75364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125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1824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59736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0572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4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99714230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990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226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599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29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79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182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796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4784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519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067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507432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55494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35900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2014100" y="3691449"/>
            <a:ext cx="5123200" cy="63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6" name="Google Shape;66;p3"/>
          <p:cNvSpPr txBox="1">
            <a:spLocks noGrp="1"/>
          </p:cNvSpPr>
          <p:nvPr>
            <p:ph type="title" idx="2" hasCustomPrompt="1"/>
          </p:nvPr>
        </p:nvSpPr>
        <p:spPr>
          <a:xfrm>
            <a:off x="2198700" y="2279049"/>
            <a:ext cx="1536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7" name="Google Shape;67;p3"/>
          <p:cNvSpPr txBox="1">
            <a:spLocks noGrp="1"/>
          </p:cNvSpPr>
          <p:nvPr>
            <p:ph type="subTitle" idx="1"/>
          </p:nvPr>
        </p:nvSpPr>
        <p:spPr>
          <a:xfrm>
            <a:off x="2014100" y="4415327"/>
            <a:ext cx="4483200" cy="6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4170467" y="87633"/>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a:off x="217501" y="3045401"/>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8337734" y="398767"/>
            <a:ext cx="383633" cy="292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4" name="Google Shape;74;p3"/>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5" name="Google Shape;75;p3"/>
          <p:cNvGrpSpPr/>
          <p:nvPr/>
        </p:nvGrpSpPr>
        <p:grpSpPr>
          <a:xfrm>
            <a:off x="813768" y="5466117"/>
            <a:ext cx="383633" cy="292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9" name="Google Shape;79;p3"/>
          <p:cNvSpPr/>
          <p:nvPr/>
        </p:nvSpPr>
        <p:spPr>
          <a:xfrm>
            <a:off x="11779833" y="385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0" name="Google Shape;80;p3"/>
          <p:cNvGrpSpPr/>
          <p:nvPr/>
        </p:nvGrpSpPr>
        <p:grpSpPr>
          <a:xfrm>
            <a:off x="11432851" y="1221118"/>
            <a:ext cx="451133" cy="591567"/>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Google Shape;87;p3"/>
          <p:cNvGrpSpPr/>
          <p:nvPr/>
        </p:nvGrpSpPr>
        <p:grpSpPr>
          <a:xfrm>
            <a:off x="2956667" y="6466800"/>
            <a:ext cx="618900" cy="111933"/>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1" name="Google Shape;91;p3"/>
          <p:cNvSpPr/>
          <p:nvPr/>
        </p:nvSpPr>
        <p:spPr>
          <a:xfrm>
            <a:off x="10979228" y="5299367"/>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3"/>
          <p:cNvSpPr/>
          <p:nvPr/>
        </p:nvSpPr>
        <p:spPr>
          <a:xfrm>
            <a:off x="56734" y="34576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3" name="Google Shape;93;p3"/>
          <p:cNvGrpSpPr/>
          <p:nvPr/>
        </p:nvGrpSpPr>
        <p:grpSpPr>
          <a:xfrm>
            <a:off x="10979234" y="345767"/>
            <a:ext cx="618900" cy="111933"/>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7" name="Google Shape;97;p3"/>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 name="Google Shape;98;p3"/>
          <p:cNvGrpSpPr/>
          <p:nvPr/>
        </p:nvGrpSpPr>
        <p:grpSpPr>
          <a:xfrm>
            <a:off x="1269942" y="796431"/>
            <a:ext cx="1192905" cy="1122395"/>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1" name="Google Shape;101;p3"/>
          <p:cNvSpPr/>
          <p:nvPr/>
        </p:nvSpPr>
        <p:spPr>
          <a:xfrm>
            <a:off x="92468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31236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219227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B9E000-D399-44B0-B603-5BE13D6C16B4}"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89281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9E000-D399-44B0-B603-5BE13D6C16B4}"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236895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9E000-D399-44B0-B603-5BE13D6C16B4}" type="datetimeFigureOut">
              <a:rPr lang="en-US" smtClean="0"/>
              <a:t>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25282-C1C7-46AE-9164-8DACBB9D90E3}" type="slidenum">
              <a:rPr lang="en-US" smtClean="0"/>
              <a:t>‹#›</a:t>
            </a:fld>
            <a:endParaRPr lang="en-US"/>
          </a:p>
        </p:txBody>
      </p:sp>
    </p:spTree>
    <p:extLst>
      <p:ext uri="{BB962C8B-B14F-4D97-AF65-F5344CB8AC3E}">
        <p14:creationId xmlns:p14="http://schemas.microsoft.com/office/powerpoint/2010/main" val="101081493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98" r:id="rId3"/>
    <p:sldLayoutId id="2147483697" r:id="rId4"/>
    <p:sldLayoutId id="2147483682" r:id="rId5"/>
    <p:sldLayoutId id="2147483677"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95" r:id="rId17"/>
    <p:sldLayoutId id="2147483675" r:id="rId18"/>
    <p:sldLayoutId id="2147483662" r:id="rId19"/>
    <p:sldLayoutId id="2147483661" r:id="rId20"/>
    <p:sldLayoutId id="2147483706" r:id="rId21"/>
    <p:sldLayoutId id="2147483705" r:id="rId22"/>
    <p:sldLayoutId id="2147483704" r:id="rId23"/>
    <p:sldLayoutId id="2147483703" r:id="rId24"/>
    <p:sldLayoutId id="2147483701" r:id="rId25"/>
    <p:sldLayoutId id="2147483700" r:id="rId26"/>
    <p:sldLayoutId id="2147483699" r:id="rId27"/>
    <p:sldLayoutId id="2147483696" r:id="rId28"/>
    <p:sldLayoutId id="2147483694" r:id="rId29"/>
    <p:sldLayoutId id="2147483693" r:id="rId30"/>
    <p:sldLayoutId id="2147483692" r:id="rId31"/>
    <p:sldLayoutId id="2147483691" r:id="rId32"/>
    <p:sldLayoutId id="2147483690" r:id="rId33"/>
    <p:sldLayoutId id="2147483689" r:id="rId34"/>
    <p:sldLayoutId id="2147483688" r:id="rId35"/>
    <p:sldLayoutId id="2147483687" r:id="rId36"/>
    <p:sldLayoutId id="2147483686" r:id="rId37"/>
    <p:sldLayoutId id="2147483685" r:id="rId38"/>
    <p:sldLayoutId id="2147483684" r:id="rId39"/>
    <p:sldLayoutId id="2147483683" r:id="rId40"/>
    <p:sldLayoutId id="2147483681" r:id="rId41"/>
    <p:sldLayoutId id="2147483680" r:id="rId42"/>
    <p:sldLayoutId id="2147483679" r:id="rId43"/>
    <p:sldLayoutId id="2147483678" r:id="rId44"/>
    <p:sldLayoutId id="2147483676" r:id="rId45"/>
    <p:sldLayoutId id="2147483674" r:id="rId46"/>
    <p:sldLayoutId id="2147483673" r:id="rId47"/>
    <p:sldLayoutId id="2147483672" r:id="rId48"/>
    <p:sldLayoutId id="2147483671" r:id="rId49"/>
    <p:sldLayoutId id="2147483670" r:id="rId50"/>
    <p:sldLayoutId id="2147483669" r:id="rId51"/>
    <p:sldLayoutId id="2147483668" r:id="rId52"/>
    <p:sldLayoutId id="2147483667" r:id="rId53"/>
    <p:sldLayoutId id="2147483666" r:id="rId54"/>
    <p:sldLayoutId id="2147483665" r:id="rId55"/>
    <p:sldLayoutId id="2147483664" r:id="rId56"/>
    <p:sldLayoutId id="2147483663"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72265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421032" cy="7002867"/>
          </a:xfrm>
          <a:prstGeom prst="rect">
            <a:avLst/>
          </a:prstGeom>
        </p:spPr>
      </p:pic>
      <p:sp>
        <p:nvSpPr>
          <p:cNvPr id="2" name="TextBox 1">
            <a:extLst>
              <a:ext uri="{FF2B5EF4-FFF2-40B4-BE49-F238E27FC236}">
                <a16:creationId xmlns:a16="http://schemas.microsoft.com/office/drawing/2014/main" id="{AA44F92E-BF95-43B8-9E45-43F47818E3AA}"/>
              </a:ext>
            </a:extLst>
          </p:cNvPr>
          <p:cNvSpPr txBox="1"/>
          <p:nvPr/>
        </p:nvSpPr>
        <p:spPr>
          <a:xfrm>
            <a:off x="879355" y="1095269"/>
            <a:ext cx="794631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Hai</a:t>
            </a:r>
            <a:r>
              <a:rPr kumimoji="0" lang="en-US"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1</a:t>
            </a:r>
            <a:r>
              <a:rPr lang="vi-VN" sz="3200" b="1" dirty="0">
                <a:solidFill>
                  <a:prstClr val="white"/>
                </a:solidFill>
                <a:latin typeface="HP001 4 hàng" panose="020B0603050302020204" pitchFamily="34" charset="0"/>
              </a:rPr>
              <a:t>4</a:t>
            </a:r>
            <a:r>
              <a:rPr kumimoji="0" lang="en-US"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2</a:t>
            </a:r>
            <a:r>
              <a:rPr kumimoji="0" lang="en-US"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2022</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3" name="TextBox 2">
            <a:extLst>
              <a:ext uri="{FF2B5EF4-FFF2-40B4-BE49-F238E27FC236}">
                <a16:creationId xmlns:a16="http://schemas.microsoft.com/office/drawing/2014/main" id="{E63C3A14-2DE2-4C62-BAE1-11737E7076A6}"/>
              </a:ext>
            </a:extLst>
          </p:cNvPr>
          <p:cNvSpPr txBox="1"/>
          <p:nvPr/>
        </p:nvSpPr>
        <p:spPr>
          <a:xfrm>
            <a:off x="2276764" y="1786325"/>
            <a:ext cx="61844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Tập</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prstClr val="white"/>
                </a:solidFill>
                <a:effectLst/>
                <a:uLnTx/>
                <a:uFillTx/>
                <a:latin typeface="HP001 4 hàng" panose="020B0603050302020204" pitchFamily="34" charset="0"/>
                <a:ea typeface="+mn-ea"/>
                <a:cs typeface="+mn-cs"/>
              </a:rPr>
              <a:t>đọc</a:t>
            </a:r>
            <a:r>
              <a:rPr kumimoji="0" lang="vi-VN"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 Kể chuyện</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CEADED-B739-4C65-8BBF-85DAD2FF804E}"/>
              </a:ext>
            </a:extLst>
          </p:cNvPr>
          <p:cNvSpPr txBox="1"/>
          <p:nvPr/>
        </p:nvSpPr>
        <p:spPr>
          <a:xfrm>
            <a:off x="778602" y="2193917"/>
            <a:ext cx="6904012"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Nhà</a:t>
            </a:r>
            <a:r>
              <a:rPr kumimoji="0" lang="vi-VN" sz="3200" b="1" i="0" u="none" strike="noStrike" kern="1200" cap="none" spc="0" normalizeH="0" noProof="0" dirty="0" smtClean="0">
                <a:ln>
                  <a:noFill/>
                </a:ln>
                <a:solidFill>
                  <a:prstClr val="white"/>
                </a:solidFill>
                <a:effectLst/>
                <a:uLnTx/>
                <a:uFillTx/>
                <a:latin typeface="HP001 4 hàng" panose="020B0603050302020204" pitchFamily="34" charset="0"/>
                <a:ea typeface="+mn-ea"/>
                <a:cs typeface="+mn-cs"/>
              </a:rPr>
              <a:t> ảo thuật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6585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837"/>
            <a:ext cx="12190476" cy="555210"/>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3200" b="1">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F01CD02-53FC-4B2D-A30F-B39F758B1772}"/>
              </a:ext>
            </a:extLst>
          </p:cNvPr>
          <p:cNvSpPr/>
          <p:nvPr/>
        </p:nvSpPr>
        <p:spPr>
          <a:xfrm flipV="1">
            <a:off x="0" y="554179"/>
            <a:ext cx="12190476" cy="140804"/>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latin typeface="Times New Roman" panose="02020603050405020304" pitchFamily="18" charset="0"/>
              <a:cs typeface="Times New Roman" panose="02020603050405020304" pitchFamily="18" charset="0"/>
            </a:endParaRPr>
          </a:p>
        </p:txBody>
      </p:sp>
      <p:sp>
        <p:nvSpPr>
          <p:cNvPr id="2" name="Rectangle 1"/>
          <p:cNvSpPr/>
          <p:nvPr/>
        </p:nvSpPr>
        <p:spPr>
          <a:xfrm>
            <a:off x="293231" y="1104600"/>
            <a:ext cx="11463528" cy="2062103"/>
          </a:xfrm>
          <a:prstGeom prst="rect">
            <a:avLst/>
          </a:prstGeom>
        </p:spPr>
        <p:txBody>
          <a:bodyPr wrap="square">
            <a:spAutoFit/>
          </a:bodyPr>
          <a:lstStyle/>
          <a:p>
            <a:pPr algn="just"/>
            <a:r>
              <a:rPr lang="en-US" sz="3200" b="1" dirty="0" smtClean="0">
                <a:solidFill>
                  <a:srgbClr val="000000"/>
                </a:solidFill>
                <a:latin typeface="Times New Roman" panose="02020603050405020304" pitchFamily="18" charset="0"/>
                <a:cs typeface="Times New Roman" panose="02020603050405020304" pitchFamily="18" charset="0"/>
              </a:rPr>
              <a:t>2. </a:t>
            </a:r>
            <a:r>
              <a:rPr lang="vi-VN" sz="3200" b="1" dirty="0" smtClean="0">
                <a:solidFill>
                  <a:srgbClr val="000000"/>
                </a:solidFill>
                <a:latin typeface="Times New Roman" panose="02020603050405020304" pitchFamily="18" charset="0"/>
                <a:cs typeface="Times New Roman" panose="02020603050405020304" pitchFamily="18" charset="0"/>
              </a:rPr>
              <a:t>Hai chị em gặp và giúp nhà ảo thuật như thế nào?</a:t>
            </a:r>
            <a:endParaRPr lang="en-US" sz="3200" b="1" dirty="0" smtClean="0">
              <a:solidFill>
                <a:srgbClr val="000000"/>
              </a:solidFill>
              <a:latin typeface="Times New Roman" panose="02020603050405020304" pitchFamily="18" charset="0"/>
              <a:cs typeface="Times New Roman" panose="02020603050405020304" pitchFamily="18" charset="0"/>
            </a:endParaRPr>
          </a:p>
          <a:p>
            <a:pPr algn="just"/>
            <a:endParaRPr lang="en-US" sz="3200" dirty="0" smtClean="0">
              <a:solidFill>
                <a:srgbClr val="000000"/>
              </a:solidFill>
              <a:latin typeface="Times New Roman" panose="02020603050405020304" pitchFamily="18" charset="0"/>
              <a:cs typeface="Times New Roman" panose="02020603050405020304" pitchFamily="18" charset="0"/>
            </a:endParaRPr>
          </a:p>
          <a:p>
            <a:pPr algn="just"/>
            <a:r>
              <a:rPr lang="vi-VN" sz="3200" dirty="0" smtClean="0">
                <a:solidFill>
                  <a:srgbClr val="FF0000"/>
                </a:solidFill>
                <a:latin typeface="Times New Roman" panose="02020603050405020304" pitchFamily="18" charset="0"/>
                <a:cs typeface="Times New Roman" panose="02020603050405020304" pitchFamily="18" charset="0"/>
              </a:rPr>
              <a:t>Hai chị em ra ga mua sữa, tình cờ gặp chú Lý, nhà ảo thuật tài ba. Hai chị em đã giúp chú mang nhiều đồ đạc lỉnh kỉnh đến rạp xiếc.</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3231" y="3611276"/>
            <a:ext cx="12252337" cy="2339102"/>
          </a:xfrm>
          <a:prstGeom prst="rect">
            <a:avLst/>
          </a:prstGeom>
        </p:spPr>
        <p:txBody>
          <a:bodyPr wrap="square">
            <a:spAutoFit/>
          </a:bodyPr>
          <a:lstStyle/>
          <a:p>
            <a:r>
              <a:rPr lang="en-US" sz="3200" b="1" dirty="0" smtClean="0">
                <a:solidFill>
                  <a:srgbClr val="000000"/>
                </a:solidFill>
                <a:latin typeface="Times New Roman" panose="02020603050405020304" pitchFamily="18" charset="0"/>
                <a:cs typeface="Times New Roman" panose="02020603050405020304" pitchFamily="18" charset="0"/>
              </a:rPr>
              <a:t>3. </a:t>
            </a:r>
            <a:r>
              <a:rPr lang="vi-VN" sz="3200" b="1" dirty="0" smtClean="0">
                <a:solidFill>
                  <a:srgbClr val="000000"/>
                </a:solidFill>
                <a:latin typeface="Times New Roman" panose="02020603050405020304" pitchFamily="18" charset="0"/>
                <a:cs typeface="Times New Roman" panose="02020603050405020304" pitchFamily="18" charset="0"/>
              </a:rPr>
              <a:t>Vì </a:t>
            </a:r>
            <a:r>
              <a:rPr lang="vi-VN" sz="3200" b="1" dirty="0">
                <a:solidFill>
                  <a:srgbClr val="000000"/>
                </a:solidFill>
                <a:latin typeface="Times New Roman" panose="02020603050405020304" pitchFamily="18" charset="0"/>
                <a:cs typeface="Times New Roman" panose="02020603050405020304" pitchFamily="18" charset="0"/>
              </a:rPr>
              <a:t>sao hai chị em không nhờ chú Lý dẫn vào rạp </a:t>
            </a:r>
            <a:r>
              <a:rPr lang="vi-VN" sz="3200" b="1" dirty="0" smtClean="0">
                <a:solidFill>
                  <a:srgbClr val="000000"/>
                </a:solidFill>
                <a:latin typeface="Times New Roman" panose="02020603050405020304" pitchFamily="18" charset="0"/>
                <a:cs typeface="Times New Roman" panose="02020603050405020304" pitchFamily="18" charset="0"/>
              </a:rPr>
              <a:t>?</a:t>
            </a:r>
            <a:endParaRPr lang="en-US" sz="3200" b="1" dirty="0" smtClean="0">
              <a:solidFill>
                <a:srgbClr val="000000"/>
              </a:solidFill>
              <a:latin typeface="Times New Roman" panose="02020603050405020304" pitchFamily="18" charset="0"/>
              <a:cs typeface="Times New Roman" panose="02020603050405020304" pitchFamily="18" charset="0"/>
            </a:endParaRPr>
          </a:p>
          <a:p>
            <a:endParaRPr lang="vi-VN" sz="3200" dirty="0">
              <a:solidFill>
                <a:srgbClr val="000000"/>
              </a:solidFill>
              <a:latin typeface="Times New Roman" panose="02020603050405020304" pitchFamily="18" charset="0"/>
              <a:cs typeface="Times New Roman" panose="02020603050405020304" pitchFamily="18" charset="0"/>
            </a:endParaRPr>
          </a:p>
          <a:p>
            <a:r>
              <a:rPr lang="vi-VN" sz="3200" dirty="0" smtClean="0">
                <a:solidFill>
                  <a:srgbClr val="FF0000"/>
                </a:solidFill>
                <a:latin typeface="Times New Roman" panose="02020603050405020304" pitchFamily="18" charset="0"/>
                <a:cs typeface="Times New Roman" panose="02020603050405020304" pitchFamily="18" charset="0"/>
              </a:rPr>
              <a:t>Hai </a:t>
            </a:r>
            <a:r>
              <a:rPr lang="vi-VN" sz="3200" dirty="0">
                <a:solidFill>
                  <a:srgbClr val="FF0000"/>
                </a:solidFill>
                <a:latin typeface="Times New Roman" panose="02020603050405020304" pitchFamily="18" charset="0"/>
                <a:cs typeface="Times New Roman" panose="02020603050405020304" pitchFamily="18" charset="0"/>
              </a:rPr>
              <a:t>chị em không nhờ chú Lý dẫn vào rạp vì nhớ tới lời mẹ dặn không được làm phiền người khác</a:t>
            </a:r>
            <a:r>
              <a:rPr lang="vi-VN" sz="3200" dirty="0" smtClean="0">
                <a:solidFill>
                  <a:srgbClr val="FF0000"/>
                </a:solidFill>
                <a:latin typeface="Times New Roman" panose="02020603050405020304" pitchFamily="18" charset="0"/>
                <a:cs typeface="Times New Roman" panose="02020603050405020304" pitchFamily="18" charset="0"/>
              </a:rPr>
              <a:t>.</a:t>
            </a:r>
            <a:r>
              <a:rPr lang="vi-VN" dirty="0">
                <a:solidFill>
                  <a:srgbClr val="FF0000"/>
                </a:solidFill>
                <a:latin typeface="OpenSans"/>
              </a:rPr>
              <a:t/>
            </a:r>
            <a:br>
              <a:rPr lang="vi-VN" dirty="0">
                <a:solidFill>
                  <a:srgbClr val="FF0000"/>
                </a:solidFill>
                <a:latin typeface="OpenSans"/>
              </a:rPr>
            </a:br>
            <a:endParaRPr lang="en-US" dirty="0">
              <a:solidFill>
                <a:srgbClr val="FF0000"/>
              </a:solidFill>
            </a:endParaRPr>
          </a:p>
        </p:txBody>
      </p:sp>
    </p:spTree>
    <p:custDataLst>
      <p:tags r:id="rId1"/>
    </p:custDataLst>
    <p:extLst>
      <p:ext uri="{BB962C8B-B14F-4D97-AF65-F5344CB8AC3E}">
        <p14:creationId xmlns:p14="http://schemas.microsoft.com/office/powerpoint/2010/main" val="260000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536547"/>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2" name="Rectangle 1"/>
          <p:cNvSpPr/>
          <p:nvPr/>
        </p:nvSpPr>
        <p:spPr>
          <a:xfrm>
            <a:off x="74422" y="879870"/>
            <a:ext cx="11582400" cy="5174493"/>
          </a:xfrm>
          <a:prstGeom prst="rect">
            <a:avLst/>
          </a:prstGeom>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a:t> </a:t>
            </a:r>
            <a:r>
              <a:rPr lang="vi-VN" sz="3200" dirty="0">
                <a:latin typeface="Times New Roman" panose="02020603050405020304" pitchFamily="18" charset="0"/>
                <a:cs typeface="Times New Roman" panose="02020603050405020304" pitchFamily="18" charset="0"/>
              </a:rPr>
              <a:t>4. Mẹ mời chú Lý uống trà. Chú nhận lời. Nhưng từ lúc chú ngồi vào bàn, cả nhà cứ chứng kiến hết bất ngờ này đến bất ngờ khác.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Xô-phi </a:t>
            </a:r>
            <a:r>
              <a:rPr lang="vi-VN" sz="3200" dirty="0">
                <a:latin typeface="Times New Roman" panose="02020603050405020304" pitchFamily="18" charset="0"/>
                <a:cs typeface="Times New Roman" panose="02020603050405020304" pitchFamily="18" charset="0"/>
              </a:rPr>
              <a:t>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Hai chị em thán phục nhìn chú Lý. Đúng là một nhà ảo thuật đại tài.</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416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323088" y="1415776"/>
            <a:ext cx="11457502" cy="5078313"/>
          </a:xfrm>
          <a:prstGeom prst="rect">
            <a:avLst/>
          </a:prstGeom>
        </p:spPr>
        <p:txBody>
          <a:bodyPr wrap="square">
            <a:spAutoFit/>
          </a:bodyPr>
          <a:lstStyle/>
          <a:p>
            <a:pPr algn="just"/>
            <a:r>
              <a:rPr lang="en-US" sz="3200" b="1" dirty="0">
                <a:solidFill>
                  <a:srgbClr val="000000"/>
                </a:solidFill>
                <a:latin typeface="Times New Roman" panose="02020603050405020304" pitchFamily="18" charset="0"/>
                <a:cs typeface="Times New Roman" panose="02020603050405020304" pitchFamily="18" charset="0"/>
              </a:rPr>
              <a:t>4</a:t>
            </a:r>
            <a:r>
              <a:rPr lang="en-US" sz="3200" b="1" dirty="0" smtClean="0">
                <a:solidFill>
                  <a:srgbClr val="000000"/>
                </a:solidFill>
                <a:latin typeface="Times New Roman" panose="02020603050405020304" pitchFamily="18" charset="0"/>
                <a:cs typeface="Times New Roman" panose="02020603050405020304" pitchFamily="18" charset="0"/>
              </a:rPr>
              <a:t>. </a:t>
            </a:r>
            <a:r>
              <a:rPr lang="vi-VN" sz="3200" b="1" dirty="0" smtClean="0">
                <a:solidFill>
                  <a:srgbClr val="000000"/>
                </a:solidFill>
                <a:latin typeface="Times New Roman" panose="02020603050405020304" pitchFamily="18" charset="0"/>
                <a:cs typeface="Times New Roman" panose="02020603050405020304" pitchFamily="18" charset="0"/>
              </a:rPr>
              <a:t>Những </a:t>
            </a:r>
            <a:r>
              <a:rPr lang="vi-VN" sz="3200" b="1" dirty="0">
                <a:solidFill>
                  <a:srgbClr val="000000"/>
                </a:solidFill>
                <a:latin typeface="Times New Roman" panose="02020603050405020304" pitchFamily="18" charset="0"/>
                <a:cs typeface="Times New Roman" panose="02020603050405020304" pitchFamily="18" charset="0"/>
              </a:rPr>
              <a:t>chuyện gì đã xảy ra khi mọi người uống </a:t>
            </a:r>
            <a:r>
              <a:rPr lang="vi-VN" sz="3200" b="1" dirty="0" smtClean="0">
                <a:solidFill>
                  <a:srgbClr val="000000"/>
                </a:solidFill>
                <a:latin typeface="Times New Roman" panose="02020603050405020304" pitchFamily="18" charset="0"/>
                <a:cs typeface="Times New Roman" panose="02020603050405020304" pitchFamily="18" charset="0"/>
              </a:rPr>
              <a:t>trà?</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smtClean="0">
                <a:solidFill>
                  <a:srgbClr val="FF0000"/>
                </a:solidFill>
                <a:latin typeface="Times New Roman" panose="02020603050405020304" pitchFamily="18" charset="0"/>
                <a:cs typeface="Times New Roman" panose="02020603050405020304" pitchFamily="18" charset="0"/>
              </a:rPr>
              <a:t>Chú </a:t>
            </a:r>
            <a:r>
              <a:rPr lang="vi-VN" sz="3200" dirty="0">
                <a:solidFill>
                  <a:srgbClr val="FF0000"/>
                </a:solidFill>
                <a:latin typeface="Times New Roman" panose="02020603050405020304" pitchFamily="18" charset="0"/>
                <a:cs typeface="Times New Roman" panose="02020603050405020304" pitchFamily="18" charset="0"/>
              </a:rPr>
              <a:t>Lý đến nhà chơi và nhiều chuyện lạ đã xảy ra khi mọi người uống </a:t>
            </a:r>
            <a:r>
              <a:rPr lang="vi-VN" sz="3200" dirty="0" smtClean="0">
                <a:solidFill>
                  <a:srgbClr val="FF0000"/>
                </a:solidFill>
                <a:latin typeface="Times New Roman" panose="02020603050405020304" pitchFamily="18" charset="0"/>
                <a:cs typeface="Times New Roman" panose="02020603050405020304" pitchFamily="18" charset="0"/>
              </a:rPr>
              <a:t>trà: </a:t>
            </a:r>
            <a:r>
              <a:rPr lang="vi-VN" sz="3200" dirty="0">
                <a:solidFill>
                  <a:srgbClr val="FF0000"/>
                </a:solidFill>
                <a:latin typeface="Times New Roman" panose="02020603050405020304" pitchFamily="18" charset="0"/>
                <a:cs typeface="Times New Roman" panose="02020603050405020304" pitchFamily="18" charset="0"/>
              </a:rPr>
              <a:t>Xô-phi lấy một cái bánh, lúc đặt vào đĩa lại biến thành hai cái bánh, có hàng mét dải băng đỏ, xanh, vàng bắn ra từ lọ đường của mẹ và một chú thỏ ở đâu đến ngồi ngay trên chân em Mác</a:t>
            </a:r>
            <a:r>
              <a:rPr lang="vi-VN"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00"/>
              </a:solidFill>
              <a:latin typeface="Times New Roman" panose="02020603050405020304" pitchFamily="18" charset="0"/>
              <a:cs typeface="Times New Roman" panose="02020603050405020304" pitchFamily="18" charset="0"/>
            </a:endParaRPr>
          </a:p>
          <a:p>
            <a:pPr algn="just"/>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en-US" sz="3200" b="1" dirty="0" smtClean="0">
                <a:solidFill>
                  <a:srgbClr val="000000"/>
                </a:solidFill>
                <a:latin typeface="Times New Roman" panose="02020603050405020304" pitchFamily="18" charset="0"/>
                <a:cs typeface="Times New Roman" panose="02020603050405020304" pitchFamily="18" charset="0"/>
              </a:rPr>
              <a:t>5. </a:t>
            </a:r>
            <a:r>
              <a:rPr lang="vi-VN" sz="3200" b="1" dirty="0" smtClean="0">
                <a:solidFill>
                  <a:srgbClr val="000000"/>
                </a:solidFill>
                <a:latin typeface="Times New Roman" panose="02020603050405020304" pitchFamily="18" charset="0"/>
                <a:cs typeface="Times New Roman" panose="02020603050405020304" pitchFamily="18" charset="0"/>
              </a:rPr>
              <a:t>Theo </a:t>
            </a:r>
            <a:r>
              <a:rPr lang="vi-VN" sz="3200" b="1" dirty="0">
                <a:solidFill>
                  <a:srgbClr val="000000"/>
                </a:solidFill>
                <a:latin typeface="Times New Roman" panose="02020603050405020304" pitchFamily="18" charset="0"/>
                <a:cs typeface="Times New Roman" panose="02020603050405020304" pitchFamily="18" charset="0"/>
              </a:rPr>
              <a:t>em, chị em Xô-phi đã được xem ảo thuật chưa?</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smtClean="0">
                <a:solidFill>
                  <a:srgbClr val="FF0000"/>
                </a:solidFill>
                <a:latin typeface="Times New Roman" panose="02020603050405020304" pitchFamily="18" charset="0"/>
                <a:cs typeface="Times New Roman" panose="02020603050405020304" pitchFamily="18" charset="0"/>
              </a:rPr>
              <a:t>Chị </a:t>
            </a:r>
            <a:r>
              <a:rPr lang="vi-VN" sz="3200" dirty="0">
                <a:solidFill>
                  <a:srgbClr val="FF0000"/>
                </a:solidFill>
                <a:latin typeface="Times New Roman" panose="02020603050405020304" pitchFamily="18" charset="0"/>
                <a:cs typeface="Times New Roman" panose="02020603050405020304" pitchFamily="18" charset="0"/>
              </a:rPr>
              <a:t>em Xô-phi đã được xem Chú Lý biểu diễn ảo thuật ngay tại nhà của mình rồi.</a:t>
            </a:r>
          </a:p>
          <a:p>
            <a:r>
              <a:rPr lang="vi-VN" dirty="0">
                <a:solidFill>
                  <a:srgbClr val="000000"/>
                </a:solidFill>
                <a:latin typeface="OpenSans"/>
              </a:rPr>
              <a:t/>
            </a:r>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1593818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766953" y="1500803"/>
            <a:ext cx="10882504" cy="3416320"/>
          </a:xfrm>
          <a:prstGeom prst="rect">
            <a:avLst/>
          </a:prstGeom>
        </p:spPr>
        <p:txBody>
          <a:bodyPr wrap="square">
            <a:spAutoFit/>
          </a:bodyPr>
          <a:lstStyle/>
          <a:p>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chuyện</a:t>
            </a:r>
            <a:r>
              <a:rPr lang="en-US" sz="3600" b="1" dirty="0" smtClean="0">
                <a:latin typeface="Times New Roman" panose="02020603050405020304" pitchFamily="18" charset="0"/>
                <a:cs typeface="Times New Roman" panose="02020603050405020304" pitchFamily="18" charset="0"/>
              </a:rPr>
              <a:t> ca </a:t>
            </a:r>
            <a:r>
              <a:rPr lang="en-US" sz="3600" b="1" dirty="0" err="1" smtClean="0">
                <a:latin typeface="Times New Roman" panose="02020603050405020304" pitchFamily="18" charset="0"/>
                <a:cs typeface="Times New Roman" panose="02020603050405020304" pitchFamily="18" charset="0"/>
              </a:rPr>
              <a:t>ngợi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điều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gì</a:t>
            </a:r>
            <a:r>
              <a:rPr lang="en-US" sz="3600" b="1" dirty="0" smtClean="0">
                <a:latin typeface="Times New Roman" panose="02020603050405020304" pitchFamily="18" charset="0"/>
                <a:cs typeface="Times New Roman" panose="02020603050405020304" pitchFamily="18" charset="0"/>
              </a:rPr>
              <a:t>?</a:t>
            </a:r>
          </a:p>
          <a:p>
            <a:endParaRPr lang="en-US" sz="3600" b="1" dirty="0" smtClean="0">
              <a:latin typeface="Times New Roman" panose="02020603050405020304" pitchFamily="18" charset="0"/>
              <a:cs typeface="Times New Roman" panose="02020603050405020304" pitchFamily="18" charset="0"/>
            </a:endParaRPr>
          </a:p>
          <a:p>
            <a:r>
              <a:rPr lang="vi-VN" sz="3600" dirty="0" smtClean="0">
                <a:solidFill>
                  <a:srgbClr val="FF0000"/>
                </a:solidFill>
                <a:latin typeface="Times New Roman" panose="02020603050405020304" pitchFamily="18" charset="0"/>
                <a:cs typeface="Times New Roman" panose="02020603050405020304" pitchFamily="18" charset="0"/>
              </a:rPr>
              <a:t>Khen </a:t>
            </a:r>
            <a:r>
              <a:rPr lang="vi-VN" sz="3600" dirty="0">
                <a:solidFill>
                  <a:srgbClr val="FF0000"/>
                </a:solidFill>
                <a:latin typeface="Times New Roman" panose="02020603050405020304" pitchFamily="18" charset="0"/>
                <a:cs typeface="Times New Roman" panose="02020603050405020304" pitchFamily="18" charset="0"/>
              </a:rPr>
              <a:t>ngợi hai chị em Xô-phi là những đứa trẻ ngoan, sẵn sàng giúp đỡ người khác. Chú Lý là người tài ba, nhân hậu, rất yêu quý trẻ em.</a:t>
            </a:r>
            <a:br>
              <a:rPr lang="vi-VN" sz="3600" dirty="0">
                <a:solidFill>
                  <a:srgbClr val="FF0000"/>
                </a:solidFill>
                <a:latin typeface="Times New Roman" panose="02020603050405020304" pitchFamily="18" charset="0"/>
                <a:cs typeface="Times New Roman" panose="02020603050405020304" pitchFamily="18" charset="0"/>
              </a:rPr>
            </a:br>
            <a:r>
              <a:rPr lang="vi-VN" dirty="0">
                <a:solidFill>
                  <a:srgbClr val="000000"/>
                </a:solidFill>
                <a:latin typeface="OpenSans"/>
              </a:rPr>
              <a:t/>
            </a:r>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2785424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smtClean="0">
              <a:latin typeface="+mj-lt"/>
            </a:endParaRPr>
          </a:p>
          <a:p>
            <a:pPr algn="ctr"/>
            <a:r>
              <a:rPr lang="vi-VN" sz="2400" b="1" dirty="0" smtClean="0">
                <a:latin typeface="+mj-lt"/>
              </a:rPr>
              <a:t>Nhà </a:t>
            </a:r>
            <a:r>
              <a:rPr lang="vi-VN" sz="2400" b="1" dirty="0">
                <a:latin typeface="+mj-lt"/>
              </a:rPr>
              <a:t>ảo thuật</a:t>
            </a:r>
          </a:p>
          <a:p>
            <a:r>
              <a:rPr lang="en-US" sz="2400" dirty="0" smtClean="0">
                <a:latin typeface="+mj-lt"/>
              </a:rPr>
              <a:t>     </a:t>
            </a:r>
            <a:r>
              <a:rPr lang="vi-VN" sz="2400" dirty="0" smtClean="0">
                <a:latin typeface="+mj-lt"/>
              </a:rPr>
              <a:t>1</a:t>
            </a:r>
            <a:r>
              <a:rPr lang="vi-VN" sz="2400" dirty="0">
                <a:latin typeface="+mj-lt"/>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smtClean="0">
                <a:latin typeface="+mj-lt"/>
              </a:rPr>
              <a:t>    </a:t>
            </a:r>
            <a:r>
              <a:rPr lang="vi-VN" sz="2400" dirty="0" smtClean="0">
                <a:latin typeface="+mj-lt"/>
              </a:rPr>
              <a:t>2</a:t>
            </a:r>
            <a:r>
              <a:rPr lang="vi-VN" sz="2400" dirty="0">
                <a:latin typeface="+mj-lt"/>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a:t>
            </a:r>
            <a:r>
              <a:rPr lang="vi-VN" sz="2400" dirty="0" smtClean="0">
                <a:latin typeface="+mj-lt"/>
              </a:rPr>
              <a:t>về </a:t>
            </a:r>
            <a:r>
              <a:rPr lang="vi-VN" sz="2400" dirty="0">
                <a:latin typeface="+mj-lt"/>
              </a:rPr>
              <a:t>ngay vì nhớ lời mẹ dặn không được làm phiền người khác.</a:t>
            </a:r>
          </a:p>
          <a:p>
            <a:r>
              <a:rPr lang="en-US" sz="2400" dirty="0" smtClean="0">
                <a:latin typeface="+mj-lt"/>
              </a:rPr>
              <a:t>   </a:t>
            </a:r>
            <a:r>
              <a:rPr lang="vi-VN" sz="2400" dirty="0" smtClean="0">
                <a:latin typeface="+mj-lt"/>
              </a:rPr>
              <a:t>3</a:t>
            </a:r>
            <a:r>
              <a:rPr lang="vi-VN" sz="2400" dirty="0">
                <a:latin typeface="+mj-lt"/>
              </a:rPr>
              <a:t>. Thế </a:t>
            </a:r>
            <a:r>
              <a:rPr lang="vi-VN" sz="2400" dirty="0" smtClean="0">
                <a:latin typeface="+mj-lt"/>
              </a:rPr>
              <a:t>rồi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chẳng</a:t>
            </a:r>
            <a:r>
              <a:rPr lang="vi-VN" sz="2400" dirty="0" smtClean="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a:t>
            </a:r>
            <a:r>
              <a:rPr lang="vi-VN" sz="2400" dirty="0" smtClean="0">
                <a:latin typeface="+mj-lt"/>
              </a:rPr>
              <a:t>nói:</a:t>
            </a:r>
            <a:endParaRPr lang="vi-VN" sz="2400" dirty="0">
              <a:latin typeface="+mj-lt"/>
            </a:endParaRPr>
          </a:p>
          <a:p>
            <a:r>
              <a:rPr lang="en-US" sz="2400" dirty="0" smtClean="0">
                <a:latin typeface="+mj-lt"/>
              </a:rPr>
              <a:t>   </a:t>
            </a:r>
            <a:r>
              <a:rPr lang="vi-VN" sz="2400" dirty="0" smtClean="0">
                <a:latin typeface="+mj-lt"/>
              </a:rPr>
              <a:t>- </a:t>
            </a:r>
            <a:r>
              <a:rPr lang="vi-VN" sz="2400" dirty="0">
                <a:latin typeface="+mj-lt"/>
              </a:rPr>
              <a:t>Tôi đến để cảm ơn các con chị. Các cháu rất ngoan.</a:t>
            </a:r>
          </a:p>
          <a:p>
            <a:r>
              <a:rPr lang="en-US" sz="2400" dirty="0" smtClean="0">
                <a:latin typeface="+mj-lt"/>
              </a:rPr>
              <a:t>   </a:t>
            </a:r>
            <a:r>
              <a:rPr lang="vi-VN" sz="2400" dirty="0" smtClean="0">
                <a:latin typeface="+mj-lt"/>
              </a:rPr>
              <a:t>4</a:t>
            </a:r>
            <a:r>
              <a:rPr lang="vi-VN" sz="2400" dirty="0">
                <a:latin typeface="+mj-lt"/>
              </a:rPr>
              <a:t>. Mẹ mời chú Lý uống trà. Chú nhận lời. Nhưng từ lúc chú ngồi vào bàn, cả nhà cứ chứng kiến hết bất ngờ này đến bất ngờ khác. Xô-phi lấy một cái </a:t>
            </a:r>
            <a:r>
              <a:rPr lang="vi-VN" sz="2400" dirty="0" smtClean="0">
                <a:latin typeface="+mj-lt"/>
              </a:rPr>
              <a:t>bánh, </a:t>
            </a:r>
            <a:r>
              <a:rPr lang="vi-VN" sz="2400" dirty="0">
                <a:latin typeface="+mj-lt"/>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smtClean="0">
                <a:latin typeface="+mj-lt"/>
              </a:rPr>
              <a:t>   </a:t>
            </a:r>
            <a:r>
              <a:rPr lang="vi-VN" sz="2400" dirty="0" smtClean="0">
                <a:latin typeface="+mj-lt"/>
              </a:rPr>
              <a:t>Hai </a:t>
            </a:r>
            <a:r>
              <a:rPr lang="vi-VN" sz="2400" dirty="0">
                <a:latin typeface="+mj-lt"/>
              </a:rPr>
              <a:t>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r>
              <a:rPr lang="vi-VN" sz="2400" dirty="0">
                <a:latin typeface="+mj-lt"/>
              </a:rPr>
              <a:t/>
            </a:r>
            <a:br>
              <a:rPr lang="vi-VN" sz="2400" dirty="0">
                <a:latin typeface="+mj-lt"/>
              </a:rPr>
            </a:br>
            <a:r>
              <a:rPr lang="vi-VN" sz="2400" dirty="0">
                <a:latin typeface="+mj-lt"/>
              </a:rPr>
              <a:t/>
            </a:r>
            <a:br>
              <a:rPr lang="vi-VN" sz="2400" dirty="0">
                <a:latin typeface="+mj-lt"/>
              </a:rPr>
            </a:br>
            <a:r>
              <a:rPr lang="en-US" sz="2400" dirty="0" smtClean="0">
                <a:latin typeface="+mj-lt"/>
              </a:rPr>
              <a:t> </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35260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Box 19"/>
          <p:cNvSpPr txBox="1">
            <a:spLocks noChangeArrowheads="1"/>
          </p:cNvSpPr>
          <p:nvPr/>
        </p:nvSpPr>
        <p:spPr bwMode="auto">
          <a:xfrm>
            <a:off x="1247094" y="17635"/>
            <a:ext cx="9144000" cy="6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30000"/>
              </a:lnSpc>
            </a:pPr>
            <a:r>
              <a:rPr lang="en-US" altLang="en-US" sz="3200" b="1" dirty="0" err="1" smtClean="0">
                <a:solidFill>
                  <a:schemeClr val="bg1"/>
                </a:solidFill>
                <a:latin typeface="Times New Roman" panose="02020603050405020304" pitchFamily="18" charset="0"/>
                <a:cs typeface="Times New Roman" panose="02020603050405020304" pitchFamily="18" charset="0"/>
              </a:rPr>
              <a:t>Nhà</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ảo</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thuật</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pic>
        <p:nvPicPr>
          <p:cNvPr id="7" name="Picture 2" descr="ao thuat 1"/>
          <p:cNvPicPr>
            <a:picLocks noChangeAspect="1"/>
          </p:cNvPicPr>
          <p:nvPr/>
        </p:nvPicPr>
        <p:blipFill>
          <a:blip r:embed="rId3"/>
          <a:stretch>
            <a:fillRect/>
          </a:stretch>
        </p:blipFill>
        <p:spPr>
          <a:xfrm>
            <a:off x="2223103" y="901236"/>
            <a:ext cx="7744270" cy="5806676"/>
          </a:xfrm>
          <a:prstGeom prst="rect">
            <a:avLst/>
          </a:prstGeom>
          <a:noFill/>
          <a:ln w="9525">
            <a:noFill/>
          </a:ln>
        </p:spPr>
      </p:pic>
    </p:spTree>
    <p:custDataLst>
      <p:tags r:id="rId1"/>
    </p:custDataLst>
    <p:extLst>
      <p:ext uri="{BB962C8B-B14F-4D97-AF65-F5344CB8AC3E}">
        <p14:creationId xmlns:p14="http://schemas.microsoft.com/office/powerpoint/2010/main" val="3271254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smtClean="0">
              <a:latin typeface="+mj-lt"/>
            </a:endParaRPr>
          </a:p>
          <a:p>
            <a:pPr algn="ctr"/>
            <a:r>
              <a:rPr lang="vi-VN" sz="2400" b="1" dirty="0" smtClean="0">
                <a:latin typeface="+mj-lt"/>
              </a:rPr>
              <a:t>Nhà </a:t>
            </a:r>
            <a:r>
              <a:rPr lang="vi-VN" sz="2400" b="1" dirty="0">
                <a:latin typeface="+mj-lt"/>
              </a:rPr>
              <a:t>ảo thuật</a:t>
            </a:r>
          </a:p>
          <a:p>
            <a:r>
              <a:rPr lang="en-US" sz="2400" dirty="0" smtClean="0">
                <a:latin typeface="+mj-lt"/>
              </a:rPr>
              <a:t>     </a:t>
            </a:r>
            <a:r>
              <a:rPr lang="vi-VN" sz="2400" dirty="0" smtClean="0">
                <a:latin typeface="+mj-lt"/>
              </a:rPr>
              <a:t>1</a:t>
            </a:r>
            <a:r>
              <a:rPr lang="vi-VN" sz="2400" dirty="0">
                <a:latin typeface="+mj-lt"/>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smtClean="0">
                <a:latin typeface="+mj-lt"/>
              </a:rPr>
              <a:t>    </a:t>
            </a:r>
            <a:r>
              <a:rPr lang="vi-VN" sz="2400" dirty="0" smtClean="0">
                <a:latin typeface="+mj-lt"/>
              </a:rPr>
              <a:t>2</a:t>
            </a:r>
            <a:r>
              <a:rPr lang="vi-VN" sz="2400" dirty="0">
                <a:latin typeface="+mj-lt"/>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a:t>
            </a:r>
            <a:r>
              <a:rPr lang="vi-VN" sz="2400" dirty="0" smtClean="0">
                <a:latin typeface="+mj-lt"/>
              </a:rPr>
              <a:t>về </a:t>
            </a:r>
            <a:r>
              <a:rPr lang="vi-VN" sz="2400" dirty="0">
                <a:latin typeface="+mj-lt"/>
              </a:rPr>
              <a:t>ngay vì nhớ lời mẹ dặn không được làm phiền người khác.</a:t>
            </a:r>
          </a:p>
          <a:p>
            <a:r>
              <a:rPr lang="en-US" sz="2400" dirty="0" smtClean="0">
                <a:latin typeface="+mj-lt"/>
              </a:rPr>
              <a:t>   </a:t>
            </a:r>
            <a:r>
              <a:rPr lang="vi-VN" sz="2400" dirty="0" smtClean="0">
                <a:latin typeface="+mj-lt"/>
              </a:rPr>
              <a:t>3</a:t>
            </a:r>
            <a:r>
              <a:rPr lang="vi-VN" sz="2400" dirty="0">
                <a:latin typeface="+mj-lt"/>
              </a:rPr>
              <a:t>. Thế </a:t>
            </a:r>
            <a:r>
              <a:rPr lang="vi-VN" sz="2400" dirty="0" smtClean="0">
                <a:latin typeface="+mj-lt"/>
              </a:rPr>
              <a:t>rồi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chẳng</a:t>
            </a:r>
            <a:r>
              <a:rPr lang="vi-VN" sz="2400" dirty="0" smtClean="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a:t>
            </a:r>
            <a:r>
              <a:rPr lang="vi-VN" sz="2400" dirty="0" smtClean="0">
                <a:latin typeface="+mj-lt"/>
              </a:rPr>
              <a:t>nói:</a:t>
            </a:r>
            <a:endParaRPr lang="vi-VN" sz="2400" dirty="0">
              <a:latin typeface="+mj-lt"/>
            </a:endParaRPr>
          </a:p>
          <a:p>
            <a:r>
              <a:rPr lang="en-US" sz="2400" dirty="0" smtClean="0">
                <a:latin typeface="+mj-lt"/>
              </a:rPr>
              <a:t>   </a:t>
            </a:r>
            <a:r>
              <a:rPr lang="vi-VN" sz="2400" dirty="0" smtClean="0">
                <a:latin typeface="+mj-lt"/>
              </a:rPr>
              <a:t>- </a:t>
            </a:r>
            <a:r>
              <a:rPr lang="vi-VN" sz="2400" dirty="0">
                <a:latin typeface="+mj-lt"/>
              </a:rPr>
              <a:t>Tôi đến để cảm ơn các con chị. Các cháu rất ngoan.</a:t>
            </a:r>
          </a:p>
          <a:p>
            <a:r>
              <a:rPr lang="en-US" sz="2400" dirty="0" smtClean="0">
                <a:latin typeface="+mj-lt"/>
              </a:rPr>
              <a:t>   </a:t>
            </a:r>
            <a:r>
              <a:rPr lang="vi-VN" sz="2400" dirty="0" smtClean="0">
                <a:latin typeface="+mj-lt"/>
              </a:rPr>
              <a:t>4</a:t>
            </a:r>
            <a:r>
              <a:rPr lang="vi-VN" sz="2400" dirty="0">
                <a:latin typeface="+mj-lt"/>
              </a:rPr>
              <a:t>. Mẹ mời chú Lý uống trà. Chú nhận lời. Nhưng từ lúc chú ngồi vào bàn, cả nhà cứ chứng kiến hết bất ngờ này đến bất ngờ khác. Xô-phi lấy một cái </a:t>
            </a:r>
            <a:r>
              <a:rPr lang="vi-VN" sz="2400" dirty="0" smtClean="0">
                <a:latin typeface="+mj-lt"/>
              </a:rPr>
              <a:t>bánh, </a:t>
            </a:r>
            <a:r>
              <a:rPr lang="vi-VN" sz="2400" dirty="0">
                <a:latin typeface="+mj-lt"/>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smtClean="0">
                <a:latin typeface="+mj-lt"/>
              </a:rPr>
              <a:t>   </a:t>
            </a:r>
            <a:r>
              <a:rPr lang="vi-VN" sz="2400" dirty="0" smtClean="0">
                <a:latin typeface="+mj-lt"/>
              </a:rPr>
              <a:t>Hai </a:t>
            </a:r>
            <a:r>
              <a:rPr lang="vi-VN" sz="2400" dirty="0">
                <a:latin typeface="+mj-lt"/>
              </a:rPr>
              <a:t>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r>
              <a:rPr lang="vi-VN" sz="2400" dirty="0">
                <a:latin typeface="+mj-lt"/>
              </a:rPr>
              <a:t/>
            </a:r>
            <a:br>
              <a:rPr lang="vi-VN" sz="2400" dirty="0">
                <a:latin typeface="+mj-lt"/>
              </a:rPr>
            </a:br>
            <a:r>
              <a:rPr lang="vi-VN" sz="2400" dirty="0">
                <a:latin typeface="+mj-lt"/>
              </a:rPr>
              <a:t/>
            </a:r>
            <a:br>
              <a:rPr lang="vi-VN" sz="2400" dirty="0">
                <a:latin typeface="+mj-lt"/>
              </a:rPr>
            </a:br>
            <a:r>
              <a:rPr lang="en-US" sz="2400" dirty="0" smtClean="0">
                <a:latin typeface="+mj-lt"/>
              </a:rPr>
              <a:t> </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24041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74645" y="-91281"/>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74645" y="641485"/>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Box 12"/>
          <p:cNvSpPr txBox="1">
            <a:spLocks noChangeArrowheads="1"/>
          </p:cNvSpPr>
          <p:nvPr/>
        </p:nvSpPr>
        <p:spPr bwMode="auto">
          <a:xfrm>
            <a:off x="1498366" y="890893"/>
            <a:ext cx="3138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dirty="0" err="1">
                <a:solidFill>
                  <a:srgbClr val="1A0597"/>
                </a:solidFill>
                <a:latin typeface="Times New Roman" panose="02020603050405020304" pitchFamily="18" charset="0"/>
              </a:rPr>
              <a:t>Luyện</a:t>
            </a:r>
            <a:r>
              <a:rPr lang="en-US" altLang="en-US" sz="3600" b="1" dirty="0">
                <a:solidFill>
                  <a:srgbClr val="1A0597"/>
                </a:solidFill>
                <a:latin typeface="Times New Roman" panose="02020603050405020304" pitchFamily="18" charset="0"/>
              </a:rPr>
              <a:t> </a:t>
            </a:r>
            <a:r>
              <a:rPr lang="en-US" altLang="en-US" sz="3600" b="1" dirty="0" err="1">
                <a:solidFill>
                  <a:srgbClr val="1A0597"/>
                </a:solidFill>
                <a:latin typeface="Times New Roman" panose="02020603050405020304" pitchFamily="18" charset="0"/>
              </a:rPr>
              <a:t>đọc</a:t>
            </a:r>
            <a:endParaRPr lang="en-US" altLang="en-US" sz="3600" b="1" dirty="0">
              <a:solidFill>
                <a:srgbClr val="1A0597"/>
              </a:solidFill>
              <a:latin typeface="Times New Roman" panose="02020603050405020304" pitchFamily="18" charset="0"/>
            </a:endParaRPr>
          </a:p>
        </p:txBody>
      </p:sp>
      <p:sp>
        <p:nvSpPr>
          <p:cNvPr id="7" name="Text Box 13"/>
          <p:cNvSpPr txBox="1">
            <a:spLocks noChangeArrowheads="1"/>
          </p:cNvSpPr>
          <p:nvPr/>
        </p:nvSpPr>
        <p:spPr bwMode="auto">
          <a:xfrm>
            <a:off x="237719" y="1748813"/>
            <a:ext cx="3492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dirty="0" smtClean="0">
                <a:latin typeface="Times New Roman" panose="02020603050405020304" pitchFamily="18" charset="0"/>
              </a:rPr>
              <a:t>1. </a:t>
            </a:r>
            <a:r>
              <a:rPr lang="en-US" altLang="en-US" sz="3200" b="1" dirty="0" err="1" smtClean="0">
                <a:latin typeface="Times New Roman" panose="02020603050405020304" pitchFamily="18" charset="0"/>
              </a:rPr>
              <a:t>Từ</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khó</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đọc</a:t>
            </a:r>
            <a:r>
              <a:rPr lang="en-US" altLang="en-US" sz="3200" b="1" dirty="0" smtClean="0">
                <a:latin typeface="Times New Roman" panose="02020603050405020304" pitchFamily="18" charset="0"/>
              </a:rPr>
              <a:t>:</a:t>
            </a:r>
            <a:endParaRPr lang="en-US" altLang="en-US" sz="3200" b="1" dirty="0">
              <a:latin typeface="Times New Roman" panose="02020603050405020304" pitchFamily="18" charset="0"/>
            </a:endParaRPr>
          </a:p>
        </p:txBody>
      </p:sp>
      <p:sp>
        <p:nvSpPr>
          <p:cNvPr id="8" name="Text Box 14">
            <a:hlinkClick r:id="rId3" action="ppaction://hlinksldjump"/>
          </p:cNvPr>
          <p:cNvSpPr txBox="1">
            <a:spLocks noChangeArrowheads="1"/>
          </p:cNvSpPr>
          <p:nvPr/>
        </p:nvSpPr>
        <p:spPr bwMode="auto">
          <a:xfrm>
            <a:off x="7028235" y="890893"/>
            <a:ext cx="47616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a:solidFill>
                  <a:srgbClr val="1A0597"/>
                </a:solidFill>
                <a:latin typeface="Times New Roman" panose="02020603050405020304" pitchFamily="18" charset="0"/>
              </a:rPr>
              <a:t>       Tìm hiểu bài</a:t>
            </a:r>
          </a:p>
        </p:txBody>
      </p:sp>
      <p:sp>
        <p:nvSpPr>
          <p:cNvPr id="9" name="Line 15"/>
          <p:cNvSpPr>
            <a:spLocks noChangeShapeType="1"/>
          </p:cNvSpPr>
          <p:nvPr/>
        </p:nvSpPr>
        <p:spPr bwMode="auto">
          <a:xfrm>
            <a:off x="5588656" y="1748813"/>
            <a:ext cx="17083" cy="4731328"/>
          </a:xfrm>
          <a:prstGeom prst="line">
            <a:avLst/>
          </a:prstGeom>
          <a:noFill/>
          <a:ln w="28575">
            <a:solidFill>
              <a:srgbClr val="1A05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3"/>
          <p:cNvSpPr txBox="1">
            <a:spLocks noChangeArrowheads="1"/>
          </p:cNvSpPr>
          <p:nvPr/>
        </p:nvSpPr>
        <p:spPr bwMode="auto">
          <a:xfrm>
            <a:off x="5883473" y="1695192"/>
            <a:ext cx="22895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dirty="0">
                <a:latin typeface="Times New Roman" panose="02020603050405020304" pitchFamily="18" charset="0"/>
              </a:rPr>
              <a:t>1</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Từ</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ngữ</a:t>
            </a:r>
            <a:r>
              <a:rPr lang="en-US" altLang="en-US" sz="3200" b="1" dirty="0" smtClean="0">
                <a:latin typeface="Times New Roman" panose="02020603050405020304" pitchFamily="18" charset="0"/>
              </a:rPr>
              <a:t>:</a:t>
            </a:r>
            <a:endParaRPr lang="en-US" altLang="en-US" sz="3200" b="1" dirty="0">
              <a:latin typeface="Times New Roman" panose="02020603050405020304" pitchFamily="18" charset="0"/>
            </a:endParaRPr>
          </a:p>
        </p:txBody>
      </p:sp>
      <p:sp>
        <p:nvSpPr>
          <p:cNvPr id="13" name="Text Box 10"/>
          <p:cNvSpPr txBox="1">
            <a:spLocks noChangeArrowheads="1"/>
          </p:cNvSpPr>
          <p:nvPr/>
        </p:nvSpPr>
        <p:spPr bwMode="auto">
          <a:xfrm>
            <a:off x="202761" y="2233452"/>
            <a:ext cx="538589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vi-VN" sz="3200" b="1" dirty="0" err="1">
                <a:solidFill>
                  <a:srgbClr val="FF0000"/>
                </a:solidFill>
                <a:latin typeface="Times New Roman" panose="02020603050405020304" pitchFamily="18" charset="0"/>
              </a:rPr>
              <a:t>nổi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tiếng</a:t>
            </a:r>
            <a:r>
              <a:rPr lang="en-US" altLang="vi-VN" sz="3200" b="1" dirty="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Xô</a:t>
            </a:r>
            <a:r>
              <a:rPr lang="en-US" altLang="vi-VN" sz="3200" b="1" dirty="0" smtClean="0">
                <a:solidFill>
                  <a:srgbClr val="FF0000"/>
                </a:solidFill>
                <a:latin typeface="Times New Roman" panose="02020603050405020304" pitchFamily="18" charset="0"/>
              </a:rPr>
              <a:t>-phi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lỉnh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kỉnh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rạp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xiếc</a:t>
            </a:r>
            <a:r>
              <a:rPr lang="en-US" altLang="vi-VN" sz="3200" dirty="0">
                <a:solidFill>
                  <a:srgbClr val="FF0000"/>
                </a:solidFill>
                <a:latin typeface="Times New Roman" panose="02020603050405020304" pitchFamily="18" charset="0"/>
              </a:rPr>
              <a:t>,</a:t>
            </a:r>
            <a:r>
              <a:rPr lang="vi-VN" altLang="vi-VN" sz="3200"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mở</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nắp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lọ</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đường</a:t>
            </a:r>
            <a:r>
              <a:rPr lang="en-US" altLang="vi-VN" sz="3200" b="1" dirty="0">
                <a:solidFill>
                  <a:srgbClr val="FF0000"/>
                </a:solidFill>
                <a:latin typeface="Times New Roman" panose="02020603050405020304" pitchFamily="18" charset="0"/>
              </a:rPr>
              <a:t>. </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5693921" y="2499491"/>
            <a:ext cx="6096000" cy="4801314"/>
          </a:xfrm>
          <a:prstGeom prst="rect">
            <a:avLst/>
          </a:prstGeom>
        </p:spPr>
        <p:txBody>
          <a:bodyPr>
            <a:spAutoFit/>
          </a:bodyPr>
          <a:lstStyle/>
          <a:p>
            <a:pPr algn="just"/>
            <a:r>
              <a:rPr lang="vi-VN" sz="2800" dirty="0">
                <a:latin typeface="+mj-lt"/>
              </a:rPr>
              <a:t>-</a:t>
            </a:r>
            <a:r>
              <a:rPr lang="vi-VN" sz="2800" b="1" dirty="0">
                <a:latin typeface="+mj-lt"/>
              </a:rPr>
              <a:t> Ảo </a:t>
            </a:r>
            <a:r>
              <a:rPr lang="vi-VN" sz="2800" b="1" dirty="0" smtClean="0">
                <a:latin typeface="+mj-lt"/>
              </a:rPr>
              <a:t>thuật</a:t>
            </a:r>
            <a:r>
              <a:rPr lang="vi-VN" sz="2800" dirty="0" smtClean="0">
                <a:latin typeface="+mj-lt"/>
              </a:rPr>
              <a:t>: </a:t>
            </a:r>
            <a:r>
              <a:rPr lang="vi-VN" sz="2800" dirty="0">
                <a:latin typeface="+mj-lt"/>
              </a:rPr>
              <a:t>nghệ thuật dùng sự khéo léo tạo ra nhiều biến hóa khiến người xem tưởng có phép lạ.</a:t>
            </a:r>
          </a:p>
          <a:p>
            <a:pPr algn="just"/>
            <a:r>
              <a:rPr lang="vi-VN" sz="2800" dirty="0">
                <a:latin typeface="+mj-lt"/>
              </a:rPr>
              <a:t>- </a:t>
            </a:r>
            <a:r>
              <a:rPr lang="vi-VN" sz="2800" b="1" dirty="0">
                <a:latin typeface="+mj-lt"/>
              </a:rPr>
              <a:t>Tình </a:t>
            </a:r>
            <a:r>
              <a:rPr lang="vi-VN" sz="2800" b="1" dirty="0" smtClean="0">
                <a:latin typeface="+mj-lt"/>
              </a:rPr>
              <a:t>cờ</a:t>
            </a:r>
            <a:r>
              <a:rPr lang="vi-VN" sz="2800" dirty="0" smtClean="0">
                <a:latin typeface="+mj-lt"/>
              </a:rPr>
              <a:t>: </a:t>
            </a:r>
            <a:r>
              <a:rPr lang="vi-VN" sz="2800" dirty="0">
                <a:latin typeface="+mj-lt"/>
              </a:rPr>
              <a:t>bất ngờ, không biết trước, không định trước.</a:t>
            </a:r>
          </a:p>
          <a:p>
            <a:pPr algn="just"/>
            <a:r>
              <a:rPr lang="vi-VN" sz="2800" dirty="0">
                <a:latin typeface="+mj-lt"/>
              </a:rPr>
              <a:t>- </a:t>
            </a:r>
            <a:r>
              <a:rPr lang="vi-VN" sz="2800" b="1" dirty="0">
                <a:latin typeface="+mj-lt"/>
              </a:rPr>
              <a:t>Chứng </a:t>
            </a:r>
            <a:r>
              <a:rPr lang="vi-VN" sz="2800" b="1" dirty="0" smtClean="0">
                <a:latin typeface="+mj-lt"/>
              </a:rPr>
              <a:t>kiến</a:t>
            </a:r>
            <a:r>
              <a:rPr lang="vi-VN" sz="2800" dirty="0" smtClean="0">
                <a:latin typeface="+mj-lt"/>
              </a:rPr>
              <a:t>: </a:t>
            </a:r>
            <a:r>
              <a:rPr lang="vi-VN" sz="2800" dirty="0">
                <a:latin typeface="+mj-lt"/>
              </a:rPr>
              <a:t>chính mình trông thấy.</a:t>
            </a:r>
          </a:p>
          <a:p>
            <a:pPr algn="just"/>
            <a:r>
              <a:rPr lang="vi-VN" sz="2800" dirty="0">
                <a:latin typeface="+mj-lt"/>
              </a:rPr>
              <a:t>- </a:t>
            </a:r>
            <a:r>
              <a:rPr lang="vi-VN" sz="2800" b="1" dirty="0">
                <a:latin typeface="+mj-lt"/>
              </a:rPr>
              <a:t>Thán </a:t>
            </a:r>
            <a:r>
              <a:rPr lang="vi-VN" sz="2800" b="1" dirty="0" smtClean="0">
                <a:latin typeface="+mj-lt"/>
              </a:rPr>
              <a:t>phục</a:t>
            </a:r>
            <a:r>
              <a:rPr lang="vi-VN" sz="2800" dirty="0" smtClean="0">
                <a:latin typeface="+mj-lt"/>
              </a:rPr>
              <a:t>: </a:t>
            </a:r>
            <a:r>
              <a:rPr lang="vi-VN" sz="2800" dirty="0">
                <a:latin typeface="+mj-lt"/>
              </a:rPr>
              <a:t>đánh giá cao tài năng của người khác.</a:t>
            </a:r>
          </a:p>
          <a:p>
            <a:pPr algn="just"/>
            <a:r>
              <a:rPr lang="vi-VN" sz="2800" dirty="0">
                <a:latin typeface="+mj-lt"/>
              </a:rPr>
              <a:t>- </a:t>
            </a:r>
            <a:r>
              <a:rPr lang="vi-VN" sz="2800" b="1" dirty="0">
                <a:latin typeface="+mj-lt"/>
              </a:rPr>
              <a:t>Đại </a:t>
            </a:r>
            <a:r>
              <a:rPr lang="vi-VN" sz="2800" b="1" dirty="0" smtClean="0">
                <a:latin typeface="+mj-lt"/>
              </a:rPr>
              <a:t>tài</a:t>
            </a:r>
            <a:r>
              <a:rPr lang="vi-VN" sz="2800" dirty="0" smtClean="0">
                <a:latin typeface="+mj-lt"/>
              </a:rPr>
              <a:t>: </a:t>
            </a:r>
            <a:r>
              <a:rPr lang="vi-VN" sz="2800" dirty="0">
                <a:latin typeface="+mj-lt"/>
              </a:rPr>
              <a:t>rất tài</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14180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par>
                          <p:cTn id="13" fill="hold">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par>
                          <p:cTn id="17" fill="hold">
                            <p:stCondLst>
                              <p:cond delay="0"/>
                            </p:stCondLst>
                            <p:childTnLst>
                              <p:par>
                                <p:cTn id="18" presetID="53"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smtClean="0">
              <a:latin typeface="+mj-lt"/>
            </a:endParaRPr>
          </a:p>
          <a:p>
            <a:pPr algn="ctr"/>
            <a:r>
              <a:rPr lang="vi-VN" sz="2400" b="1" dirty="0" smtClean="0">
                <a:latin typeface="+mj-lt"/>
              </a:rPr>
              <a:t>Nhà </a:t>
            </a:r>
            <a:r>
              <a:rPr lang="vi-VN" sz="2400" b="1" dirty="0">
                <a:latin typeface="+mj-lt"/>
              </a:rPr>
              <a:t>ảo thuật</a:t>
            </a:r>
          </a:p>
          <a:p>
            <a:r>
              <a:rPr lang="en-US" sz="2400" dirty="0" smtClean="0">
                <a:latin typeface="+mj-lt"/>
              </a:rPr>
              <a:t>     </a:t>
            </a:r>
            <a:r>
              <a:rPr lang="vi-VN" sz="2400" dirty="0" smtClean="0">
                <a:latin typeface="+mj-lt"/>
              </a:rPr>
              <a:t>1</a:t>
            </a:r>
            <a:r>
              <a:rPr lang="vi-VN" sz="2400" dirty="0">
                <a:latin typeface="+mj-lt"/>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smtClean="0">
                <a:latin typeface="+mj-lt"/>
              </a:rPr>
              <a:t>    </a:t>
            </a:r>
            <a:r>
              <a:rPr lang="vi-VN" sz="2400" dirty="0" smtClean="0">
                <a:latin typeface="+mj-lt"/>
              </a:rPr>
              <a:t>2</a:t>
            </a:r>
            <a:r>
              <a:rPr lang="vi-VN" sz="2400" dirty="0">
                <a:latin typeface="+mj-lt"/>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a:t>
            </a:r>
            <a:r>
              <a:rPr lang="vi-VN" sz="2400" dirty="0" smtClean="0">
                <a:latin typeface="+mj-lt"/>
              </a:rPr>
              <a:t>về </a:t>
            </a:r>
            <a:r>
              <a:rPr lang="vi-VN" sz="2400" dirty="0">
                <a:latin typeface="+mj-lt"/>
              </a:rPr>
              <a:t>ngay vì nhớ lời mẹ dặn không được làm phiền người khác.</a:t>
            </a:r>
          </a:p>
          <a:p>
            <a:r>
              <a:rPr lang="en-US" sz="2400" dirty="0" smtClean="0">
                <a:latin typeface="+mj-lt"/>
              </a:rPr>
              <a:t>   </a:t>
            </a:r>
            <a:r>
              <a:rPr lang="vi-VN" sz="2400" dirty="0" smtClean="0">
                <a:latin typeface="+mj-lt"/>
              </a:rPr>
              <a:t>3</a:t>
            </a:r>
            <a:r>
              <a:rPr lang="vi-VN" sz="2400" dirty="0">
                <a:latin typeface="+mj-lt"/>
              </a:rPr>
              <a:t>. Thế </a:t>
            </a:r>
            <a:r>
              <a:rPr lang="vi-VN" sz="2400" dirty="0" smtClean="0">
                <a:latin typeface="+mj-lt"/>
              </a:rPr>
              <a:t>rồi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chẳng</a:t>
            </a:r>
            <a:r>
              <a:rPr lang="vi-VN" sz="2400" dirty="0" smtClean="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a:t>
            </a:r>
            <a:r>
              <a:rPr lang="vi-VN" sz="2400" dirty="0" smtClean="0">
                <a:latin typeface="+mj-lt"/>
              </a:rPr>
              <a:t>nói:</a:t>
            </a:r>
            <a:endParaRPr lang="vi-VN" sz="2400" dirty="0">
              <a:latin typeface="+mj-lt"/>
            </a:endParaRPr>
          </a:p>
          <a:p>
            <a:r>
              <a:rPr lang="en-US" sz="2400" dirty="0" smtClean="0">
                <a:latin typeface="+mj-lt"/>
              </a:rPr>
              <a:t>   </a:t>
            </a:r>
            <a:r>
              <a:rPr lang="vi-VN" sz="2400" dirty="0" smtClean="0">
                <a:latin typeface="+mj-lt"/>
              </a:rPr>
              <a:t>- </a:t>
            </a:r>
            <a:r>
              <a:rPr lang="vi-VN" sz="2400" dirty="0">
                <a:latin typeface="+mj-lt"/>
              </a:rPr>
              <a:t>Tôi đến để cảm ơn các con chị. Các cháu rất ngoan.</a:t>
            </a:r>
          </a:p>
          <a:p>
            <a:r>
              <a:rPr lang="en-US" sz="2400" dirty="0" smtClean="0">
                <a:latin typeface="+mj-lt"/>
              </a:rPr>
              <a:t>   </a:t>
            </a:r>
            <a:r>
              <a:rPr lang="vi-VN" sz="2400" dirty="0" smtClean="0">
                <a:latin typeface="+mj-lt"/>
              </a:rPr>
              <a:t>4</a:t>
            </a:r>
            <a:r>
              <a:rPr lang="vi-VN" sz="2400" dirty="0">
                <a:latin typeface="+mj-lt"/>
              </a:rPr>
              <a:t>. Mẹ mời chú Lý uống trà. Chú nhận lời. Nhưng từ lúc chú ngồi vào bàn, cả nhà cứ chứng kiến hết bất ngờ này đến bất ngờ khác. Xô-phi lấy một cái </a:t>
            </a:r>
            <a:r>
              <a:rPr lang="vi-VN" sz="2400" dirty="0" smtClean="0">
                <a:latin typeface="+mj-lt"/>
              </a:rPr>
              <a:t>bánh, </a:t>
            </a:r>
            <a:r>
              <a:rPr lang="vi-VN" sz="2400" dirty="0">
                <a:latin typeface="+mj-lt"/>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smtClean="0">
                <a:latin typeface="+mj-lt"/>
              </a:rPr>
              <a:t>   </a:t>
            </a:r>
            <a:r>
              <a:rPr lang="vi-VN" sz="2400" dirty="0" smtClean="0">
                <a:latin typeface="+mj-lt"/>
              </a:rPr>
              <a:t>Hai </a:t>
            </a:r>
            <a:r>
              <a:rPr lang="vi-VN" sz="2400" dirty="0">
                <a:latin typeface="+mj-lt"/>
              </a:rPr>
              <a:t>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r>
              <a:rPr lang="vi-VN" sz="2400" dirty="0">
                <a:latin typeface="+mj-lt"/>
              </a:rPr>
              <a:t/>
            </a:r>
            <a:br>
              <a:rPr lang="vi-VN" sz="2400" dirty="0">
                <a:latin typeface="+mj-lt"/>
              </a:rPr>
            </a:br>
            <a:r>
              <a:rPr lang="vi-VN" sz="2400" dirty="0">
                <a:latin typeface="+mj-lt"/>
              </a:rPr>
              <a:t/>
            </a:r>
            <a:br>
              <a:rPr lang="vi-VN" sz="2400" dirty="0">
                <a:latin typeface="+mj-lt"/>
              </a:rPr>
            </a:br>
            <a:r>
              <a:rPr lang="en-US" sz="2400" dirty="0" smtClean="0">
                <a:latin typeface="+mj-lt"/>
              </a:rPr>
              <a:t> </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24513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261937" y="1187964"/>
            <a:ext cx="5070764" cy="707886"/>
          </a:xfrm>
          <a:prstGeom prst="rect">
            <a:avLst/>
          </a:prstGeom>
          <a:noFill/>
        </p:spPr>
        <p:txBody>
          <a:bodyPr wrap="square" rtlCol="0">
            <a:spAutoFit/>
          </a:bodyPr>
          <a:lstStyle/>
          <a:p>
            <a:r>
              <a:rPr lang="en-US" sz="4000" b="1" dirty="0" err="1" smtClean="0">
                <a:solidFill>
                  <a:srgbClr val="FF0000"/>
                </a:solidFill>
                <a:latin typeface="Times New Roman" panose="02020603050405020304" pitchFamily="18" charset="0"/>
                <a:cs typeface="Times New Roman" panose="02020603050405020304" pitchFamily="18" charset="0"/>
              </a:rPr>
              <a:t>Luyện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câu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dài</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 Box 26"/>
          <p:cNvSpPr txBox="1">
            <a:spLocks noChangeArrowheads="1"/>
          </p:cNvSpPr>
          <p:nvPr/>
        </p:nvSpPr>
        <p:spPr bwMode="auto">
          <a:xfrm>
            <a:off x="192024" y="2365981"/>
            <a:ext cx="11514272"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50000"/>
              </a:lnSpc>
              <a:spcBef>
                <a:spcPct val="50000"/>
              </a:spcBef>
            </a:pPr>
            <a:r>
              <a:rPr lang="en-US" altLang="vi-VN" sz="3200" dirty="0" err="1">
                <a:latin typeface="Times New Roman" panose="02020603050405020304" pitchFamily="18" charset="0"/>
              </a:rPr>
              <a:t>Nhưng</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hai</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chị</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em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không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dám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xin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tiền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mua</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vé</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vì</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bố</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đang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nằm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viện</a:t>
            </a:r>
            <a:r>
              <a:rPr lang="en-US" altLang="vi-VN" sz="3200" dirty="0">
                <a:latin typeface="Times New Roman" panose="02020603050405020304" pitchFamily="18" charset="0"/>
              </a:rPr>
              <a:t>,</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các</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em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biết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mẹ</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rất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cần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tiền</a:t>
            </a:r>
            <a:r>
              <a:rPr lang="en-US" altLang="vi-VN" sz="3200" dirty="0">
                <a:solidFill>
                  <a:srgbClr val="FF0000"/>
                </a:solidFill>
                <a:latin typeface="Times New Roman" panose="02020603050405020304" pitchFamily="18" charset="0"/>
              </a:rPr>
              <a:t>.//</a:t>
            </a:r>
            <a:endParaRPr lang="en-US" altLang="vi-VN" sz="3200" dirty="0">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474446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smtClean="0">
              <a:latin typeface="+mj-lt"/>
            </a:endParaRPr>
          </a:p>
          <a:p>
            <a:pPr algn="ctr"/>
            <a:r>
              <a:rPr lang="vi-VN" sz="2400" b="1" dirty="0" smtClean="0">
                <a:latin typeface="+mj-lt"/>
              </a:rPr>
              <a:t>Nhà </a:t>
            </a:r>
            <a:r>
              <a:rPr lang="vi-VN" sz="2400" b="1" dirty="0">
                <a:latin typeface="+mj-lt"/>
              </a:rPr>
              <a:t>ảo thuật</a:t>
            </a:r>
          </a:p>
          <a:p>
            <a:r>
              <a:rPr lang="en-US" sz="2400" dirty="0" smtClean="0">
                <a:latin typeface="+mj-lt"/>
              </a:rPr>
              <a:t>     </a:t>
            </a:r>
            <a:r>
              <a:rPr lang="vi-VN" sz="2400" dirty="0" smtClean="0">
                <a:latin typeface="+mj-lt"/>
              </a:rPr>
              <a:t>1</a:t>
            </a:r>
            <a:r>
              <a:rPr lang="vi-VN" sz="2400" dirty="0">
                <a:latin typeface="+mj-lt"/>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smtClean="0">
                <a:latin typeface="+mj-lt"/>
              </a:rPr>
              <a:t>    </a:t>
            </a:r>
            <a:r>
              <a:rPr lang="vi-VN" sz="2400" dirty="0" smtClean="0">
                <a:latin typeface="+mj-lt"/>
              </a:rPr>
              <a:t>2</a:t>
            </a:r>
            <a:r>
              <a:rPr lang="vi-VN" sz="2400" dirty="0">
                <a:latin typeface="+mj-lt"/>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a:t>
            </a:r>
            <a:r>
              <a:rPr lang="vi-VN" sz="2400" dirty="0" smtClean="0">
                <a:latin typeface="+mj-lt"/>
              </a:rPr>
              <a:t>về </a:t>
            </a:r>
            <a:r>
              <a:rPr lang="vi-VN" sz="2400" dirty="0">
                <a:latin typeface="+mj-lt"/>
              </a:rPr>
              <a:t>ngay vì nhớ lời mẹ dặn không được làm phiền người khác.</a:t>
            </a:r>
          </a:p>
          <a:p>
            <a:r>
              <a:rPr lang="en-US" sz="2400" dirty="0" smtClean="0">
                <a:latin typeface="+mj-lt"/>
              </a:rPr>
              <a:t>   </a:t>
            </a:r>
            <a:r>
              <a:rPr lang="vi-VN" sz="2400" dirty="0" smtClean="0">
                <a:latin typeface="+mj-lt"/>
              </a:rPr>
              <a:t>3</a:t>
            </a:r>
            <a:r>
              <a:rPr lang="vi-VN" sz="2400" dirty="0">
                <a:latin typeface="+mj-lt"/>
              </a:rPr>
              <a:t>. Thế </a:t>
            </a:r>
            <a:r>
              <a:rPr lang="vi-VN" sz="2400" dirty="0" smtClean="0">
                <a:latin typeface="+mj-lt"/>
              </a:rPr>
              <a:t>rồi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chẳng</a:t>
            </a:r>
            <a:r>
              <a:rPr lang="vi-VN" sz="2400" dirty="0" smtClean="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a:t>
            </a:r>
            <a:r>
              <a:rPr lang="vi-VN" sz="2400" dirty="0" smtClean="0">
                <a:latin typeface="+mj-lt"/>
              </a:rPr>
              <a:t>nói:</a:t>
            </a:r>
            <a:endParaRPr lang="vi-VN" sz="2400" dirty="0">
              <a:latin typeface="+mj-lt"/>
            </a:endParaRPr>
          </a:p>
          <a:p>
            <a:r>
              <a:rPr lang="en-US" sz="2400" dirty="0" smtClean="0">
                <a:latin typeface="+mj-lt"/>
              </a:rPr>
              <a:t>   </a:t>
            </a:r>
            <a:r>
              <a:rPr lang="vi-VN" sz="2400" dirty="0" smtClean="0">
                <a:latin typeface="+mj-lt"/>
              </a:rPr>
              <a:t>- </a:t>
            </a:r>
            <a:r>
              <a:rPr lang="vi-VN" sz="2400" dirty="0">
                <a:latin typeface="+mj-lt"/>
              </a:rPr>
              <a:t>Tôi đến để cảm ơn các con chị. Các cháu rất ngoan.</a:t>
            </a:r>
          </a:p>
          <a:p>
            <a:r>
              <a:rPr lang="en-US" sz="2400" dirty="0" smtClean="0">
                <a:latin typeface="+mj-lt"/>
              </a:rPr>
              <a:t>   </a:t>
            </a:r>
            <a:r>
              <a:rPr lang="vi-VN" sz="2400" dirty="0" smtClean="0">
                <a:latin typeface="+mj-lt"/>
              </a:rPr>
              <a:t>4</a:t>
            </a:r>
            <a:r>
              <a:rPr lang="vi-VN" sz="2400" dirty="0">
                <a:latin typeface="+mj-lt"/>
              </a:rPr>
              <a:t>. Mẹ mời chú Lý uống trà. Chú nhận lời. Nhưng từ lúc chú ngồi vào bàn, cả nhà cứ chứng kiến hết bất ngờ này đến bất ngờ khác. Xô-phi lấy một cái </a:t>
            </a:r>
            <a:r>
              <a:rPr lang="vi-VN" sz="2400" dirty="0" smtClean="0">
                <a:latin typeface="+mj-lt"/>
              </a:rPr>
              <a:t>bánh, </a:t>
            </a:r>
            <a:r>
              <a:rPr lang="vi-VN" sz="2400" dirty="0">
                <a:latin typeface="+mj-lt"/>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smtClean="0">
                <a:latin typeface="+mj-lt"/>
              </a:rPr>
              <a:t>   </a:t>
            </a:r>
            <a:r>
              <a:rPr lang="vi-VN" sz="2400" dirty="0" smtClean="0">
                <a:latin typeface="+mj-lt"/>
              </a:rPr>
              <a:t>Hai </a:t>
            </a:r>
            <a:r>
              <a:rPr lang="vi-VN" sz="2400" dirty="0">
                <a:latin typeface="+mj-lt"/>
              </a:rPr>
              <a:t>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r>
              <a:rPr lang="vi-VN" sz="2400" dirty="0">
                <a:latin typeface="+mj-lt"/>
              </a:rPr>
              <a:t/>
            </a:r>
            <a:br>
              <a:rPr lang="vi-VN" sz="2400" dirty="0">
                <a:latin typeface="+mj-lt"/>
              </a:rPr>
            </a:br>
            <a:r>
              <a:rPr lang="vi-VN" sz="2400" dirty="0">
                <a:latin typeface="+mj-lt"/>
              </a:rPr>
              <a:t/>
            </a:r>
            <a:br>
              <a:rPr lang="vi-VN" sz="2400" dirty="0">
                <a:latin typeface="+mj-lt"/>
              </a:rPr>
            </a:br>
            <a:r>
              <a:rPr lang="en-US" sz="2400" dirty="0" smtClean="0">
                <a:latin typeface="+mj-lt"/>
              </a:rPr>
              <a:t> </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166261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101600" y="993817"/>
            <a:ext cx="11711708" cy="2554545"/>
          </a:xfrm>
          <a:prstGeom prst="rect">
            <a:avLst/>
          </a:prstGeom>
        </p:spPr>
        <p:txBody>
          <a:bodyPr wrap="square">
            <a:spAutoFit/>
          </a:bodyPr>
          <a:lstStyle/>
          <a:p>
            <a:r>
              <a:rPr lang="vi-VN" sz="32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p:txBody>
      </p:sp>
      <p:sp>
        <p:nvSpPr>
          <p:cNvPr id="2" name="Rectangle 1"/>
          <p:cNvSpPr/>
          <p:nvPr/>
        </p:nvSpPr>
        <p:spPr>
          <a:xfrm>
            <a:off x="469392" y="3700338"/>
            <a:ext cx="10439400" cy="3385542"/>
          </a:xfrm>
          <a:prstGeom prst="rect">
            <a:avLst/>
          </a:prstGeom>
        </p:spPr>
        <p:txBody>
          <a:bodyPr wrap="square">
            <a:spAutoFit/>
          </a:bodyPr>
          <a:lstStyle/>
          <a:p>
            <a:pPr marL="514350" indent="-514350" algn="just">
              <a:buAutoNum type="arabicPeriod"/>
            </a:pPr>
            <a:r>
              <a:rPr lang="vi-VN" sz="3200" b="1" dirty="0" smtClean="0">
                <a:solidFill>
                  <a:srgbClr val="000000"/>
                </a:solidFill>
                <a:latin typeface="Times New Roman" panose="02020603050405020304" pitchFamily="18" charset="0"/>
                <a:cs typeface="Times New Roman" panose="02020603050405020304" pitchFamily="18" charset="0"/>
              </a:rPr>
              <a:t>Vì </a:t>
            </a:r>
            <a:r>
              <a:rPr lang="vi-VN" sz="3200" b="1" dirty="0">
                <a:solidFill>
                  <a:srgbClr val="000000"/>
                </a:solidFill>
                <a:latin typeface="Times New Roman" panose="02020603050405020304" pitchFamily="18" charset="0"/>
                <a:cs typeface="Times New Roman" panose="02020603050405020304" pitchFamily="18" charset="0"/>
              </a:rPr>
              <a:t>sao chị em Xô-phi không đi xem ảo </a:t>
            </a:r>
            <a:r>
              <a:rPr lang="vi-VN" sz="3200" b="1" dirty="0" smtClean="0">
                <a:solidFill>
                  <a:srgbClr val="000000"/>
                </a:solidFill>
                <a:latin typeface="Times New Roman" panose="02020603050405020304" pitchFamily="18" charset="0"/>
                <a:cs typeface="Times New Roman" panose="02020603050405020304" pitchFamily="18" charset="0"/>
              </a:rPr>
              <a:t>thuật?</a:t>
            </a:r>
            <a:endParaRPr lang="en-US" sz="3200" b="1" dirty="0" smtClean="0">
              <a:solidFill>
                <a:srgbClr val="000000"/>
              </a:solidFill>
              <a:latin typeface="Times New Roman" panose="02020603050405020304" pitchFamily="18" charset="0"/>
              <a:cs typeface="Times New Roman" panose="02020603050405020304" pitchFamily="18" charset="0"/>
            </a:endParaRPr>
          </a:p>
          <a:p>
            <a:pPr algn="just"/>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smtClean="0">
                <a:solidFill>
                  <a:srgbClr val="FF0000"/>
                </a:solidFill>
                <a:latin typeface="Times New Roman" panose="02020603050405020304" pitchFamily="18" charset="0"/>
                <a:cs typeface="Times New Roman" panose="02020603050405020304" pitchFamily="18" charset="0"/>
              </a:rPr>
              <a:t>Chị </a:t>
            </a:r>
            <a:r>
              <a:rPr lang="vi-VN" sz="3200" dirty="0">
                <a:solidFill>
                  <a:srgbClr val="FF0000"/>
                </a:solidFill>
                <a:latin typeface="Times New Roman" panose="02020603050405020304" pitchFamily="18" charset="0"/>
                <a:cs typeface="Times New Roman" panose="02020603050405020304" pitchFamily="18" charset="0"/>
              </a:rPr>
              <a:t>em Xô-phi không đi xem ảo thuật vì bố của hai em đang nằm viện, mẹ lại rất cần tiền thuốc thang, hai chị em không dám xin tiền và làm phiền mẹ.</a:t>
            </a:r>
          </a:p>
          <a:p>
            <a:r>
              <a:rPr lang="vi-VN" dirty="0">
                <a:solidFill>
                  <a:srgbClr val="FF0000"/>
                </a:solidFill>
                <a:latin typeface="OpenSans"/>
              </a:rPr>
              <a:t/>
            </a:r>
            <a:br>
              <a:rPr lang="vi-VN" dirty="0">
                <a:solidFill>
                  <a:srgbClr val="FF0000"/>
                </a:solidFill>
                <a:latin typeface="OpenSans"/>
              </a:rPr>
            </a:br>
            <a:r>
              <a:rPr lang="vi-VN" dirty="0">
                <a:solidFill>
                  <a:srgbClr val="FF0000"/>
                </a:solidFill>
                <a:latin typeface="OpenSans"/>
              </a:rPr>
              <a:t/>
            </a:r>
            <a:br>
              <a:rPr lang="vi-VN" dirty="0">
                <a:solidFill>
                  <a:srgbClr val="FF0000"/>
                </a:solidFill>
                <a:latin typeface="OpenSans"/>
              </a:rPr>
            </a:br>
            <a:endParaRPr lang="en-US" dirty="0">
              <a:solidFill>
                <a:srgbClr val="FF0000"/>
              </a:solidFill>
            </a:endParaRPr>
          </a:p>
        </p:txBody>
      </p:sp>
    </p:spTree>
    <p:custDataLst>
      <p:tags r:id="rId1"/>
    </p:custDataLst>
    <p:extLst>
      <p:ext uri="{BB962C8B-B14F-4D97-AF65-F5344CB8AC3E}">
        <p14:creationId xmlns:p14="http://schemas.microsoft.com/office/powerpoint/2010/main" val="2103485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837"/>
            <a:ext cx="12190476" cy="555210"/>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3200" b="1">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F01CD02-53FC-4B2D-A30F-B39F758B1772}"/>
              </a:ext>
            </a:extLst>
          </p:cNvPr>
          <p:cNvSpPr/>
          <p:nvPr/>
        </p:nvSpPr>
        <p:spPr>
          <a:xfrm flipV="1">
            <a:off x="0" y="554179"/>
            <a:ext cx="12190476" cy="140804"/>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137783" y="866103"/>
            <a:ext cx="11721707" cy="255454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p:txBody>
      </p:sp>
      <p:sp>
        <p:nvSpPr>
          <p:cNvPr id="8" name="Rectangle 7"/>
          <p:cNvSpPr/>
          <p:nvPr/>
        </p:nvSpPr>
        <p:spPr>
          <a:xfrm>
            <a:off x="423672" y="3591768"/>
            <a:ext cx="11536680" cy="1569660"/>
          </a:xfrm>
          <a:prstGeom prst="rect">
            <a:avLst/>
          </a:prstGeom>
        </p:spPr>
        <p:txBody>
          <a:bodyPr wrap="square">
            <a:spAutoFit/>
          </a:bodyPr>
          <a:lstStyle/>
          <a:p>
            <a:r>
              <a:rPr lang="en-US" dirty="0"/>
              <a:t> </a:t>
            </a:r>
            <a:r>
              <a:rPr lang="vi-VN" sz="3200" dirty="0">
                <a:latin typeface="+mj-lt"/>
              </a:rPr>
              <a:t>3. Thế 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vi-VN" sz="3200" dirty="0">
                <a:latin typeface="Times New Roman" panose="02020603050405020304" pitchFamily="18" charset="0"/>
                <a:cs typeface="Times New Roman" panose="02020603050405020304" pitchFamily="18" charset="0"/>
              </a:rPr>
              <a:t> </a:t>
            </a:r>
            <a:r>
              <a:rPr lang="vi-VN" sz="3200" dirty="0">
                <a:latin typeface="+mj-lt"/>
              </a:rPr>
              <a:t>biết hỏi thăm ai, buổi tối hôm ấy, chú Lý tìm tới nhà. Lúc đó, mẹ đang chuẩn bị bữa tối. Bước vào nhà, chú nói:</a:t>
            </a:r>
          </a:p>
          <a:p>
            <a:r>
              <a:rPr lang="en-US" sz="3200" dirty="0">
                <a:latin typeface="+mj-lt"/>
              </a:rPr>
              <a:t>  </a:t>
            </a:r>
            <a:r>
              <a:rPr lang="vi-VN" sz="3200" dirty="0" smtClean="0">
                <a:latin typeface="+mj-lt"/>
              </a:rPr>
              <a:t>- </a:t>
            </a:r>
            <a:r>
              <a:rPr lang="vi-VN" sz="3200" dirty="0">
                <a:latin typeface="+mj-lt"/>
              </a:rPr>
              <a:t>Tôi đến để cảm ơn các con chị. Các cháu rất ngoan.</a:t>
            </a:r>
            <a:endParaRPr lang="en-US" sz="3200" dirty="0">
              <a:latin typeface="+mj-lt"/>
            </a:endParaRPr>
          </a:p>
        </p:txBody>
      </p:sp>
    </p:spTree>
    <p:custDataLst>
      <p:tags r:id="rId1"/>
    </p:custDataLst>
    <p:extLst>
      <p:ext uri="{BB962C8B-B14F-4D97-AF65-F5344CB8AC3E}">
        <p14:creationId xmlns:p14="http://schemas.microsoft.com/office/powerpoint/2010/main" val="1208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74388436"/>
</p:tagLst>
</file>

<file path=ppt/tags/tag10.xml><?xml version="1.0" encoding="utf-8"?>
<p:tagLst xmlns:a="http://schemas.openxmlformats.org/drawingml/2006/main" xmlns:r="http://schemas.openxmlformats.org/officeDocument/2006/relationships" xmlns:p="http://schemas.openxmlformats.org/presentationml/2006/main">
  <p:tag name="TIMING" val="|1.9|67.9|2.5"/>
</p:tagLst>
</file>

<file path=ppt/tags/tag2.xml><?xml version="1.0" encoding="utf-8"?>
<p:tagLst xmlns:a="http://schemas.openxmlformats.org/drawingml/2006/main" xmlns:r="http://schemas.openxmlformats.org/officeDocument/2006/relationships" xmlns:p="http://schemas.openxmlformats.org/presentationml/2006/main">
  <p:tag name="TIMING" val="|1.9|67.9|2.5"/>
</p:tagLst>
</file>

<file path=ppt/tags/tag3.xml><?xml version="1.0" encoding="utf-8"?>
<p:tagLst xmlns:a="http://schemas.openxmlformats.org/drawingml/2006/main" xmlns:r="http://schemas.openxmlformats.org/officeDocument/2006/relationships" xmlns:p="http://schemas.openxmlformats.org/presentationml/2006/main">
  <p:tag name="TIMING" val="|1.9|67.9|2.5"/>
</p:tagLst>
</file>

<file path=ppt/tags/tag4.xml><?xml version="1.0" encoding="utf-8"?>
<p:tagLst xmlns:a="http://schemas.openxmlformats.org/drawingml/2006/main" xmlns:r="http://schemas.openxmlformats.org/officeDocument/2006/relationships" xmlns:p="http://schemas.openxmlformats.org/presentationml/2006/main">
  <p:tag name="TIMING" val="|1.9|67.9|2.5"/>
</p:tagLst>
</file>

<file path=ppt/tags/tag5.xml><?xml version="1.0" encoding="utf-8"?>
<p:tagLst xmlns:a="http://schemas.openxmlformats.org/drawingml/2006/main" xmlns:r="http://schemas.openxmlformats.org/officeDocument/2006/relationships" xmlns:p="http://schemas.openxmlformats.org/presentationml/2006/main">
  <p:tag name="TIMING" val="|1.9|67.9|2.5"/>
</p:tagLst>
</file>

<file path=ppt/tags/tag6.xml><?xml version="1.0" encoding="utf-8"?>
<p:tagLst xmlns:a="http://schemas.openxmlformats.org/drawingml/2006/main" xmlns:r="http://schemas.openxmlformats.org/officeDocument/2006/relationships" xmlns:p="http://schemas.openxmlformats.org/presentationml/2006/main">
  <p:tag name="TIMING" val="|1.9|67.9|2.5"/>
</p:tagLst>
</file>

<file path=ppt/tags/tag7.xml><?xml version="1.0" encoding="utf-8"?>
<p:tagLst xmlns:a="http://schemas.openxmlformats.org/drawingml/2006/main" xmlns:r="http://schemas.openxmlformats.org/officeDocument/2006/relationships" xmlns:p="http://schemas.openxmlformats.org/presentationml/2006/main">
  <p:tag name="TIMING" val="|1.9|67.9|2.5"/>
</p:tagLst>
</file>

<file path=ppt/tags/tag8.xml><?xml version="1.0" encoding="utf-8"?>
<p:tagLst xmlns:a="http://schemas.openxmlformats.org/drawingml/2006/main" xmlns:r="http://schemas.openxmlformats.org/officeDocument/2006/relationships" xmlns:p="http://schemas.openxmlformats.org/presentationml/2006/main">
  <p:tag name="TIMING" val="|1.9|67.9|2.5"/>
</p:tagLst>
</file>

<file path=ppt/tags/tag9.xml><?xml version="1.0" encoding="utf-8"?>
<p:tagLst xmlns:a="http://schemas.openxmlformats.org/drawingml/2006/main" xmlns:r="http://schemas.openxmlformats.org/officeDocument/2006/relationships" xmlns:p="http://schemas.openxmlformats.org/presentationml/2006/main">
  <p:tag name="TIMING" val="|1.9|67.9|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413</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Malgun Gothic</vt:lpstr>
      <vt:lpstr>Arial</vt:lpstr>
      <vt:lpstr>Calibri</vt:lpstr>
      <vt:lpstr>Calibri Light</vt:lpstr>
      <vt:lpstr>HP001 4 hàng</vt:lpstr>
      <vt:lpstr>OpenSans</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80</cp:revision>
  <dcterms:created xsi:type="dcterms:W3CDTF">2022-01-02T11:13:02Z</dcterms:created>
  <dcterms:modified xsi:type="dcterms:W3CDTF">2022-02-12T14:44:41Z</dcterms:modified>
</cp:coreProperties>
</file>