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17.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2" r:id="rId3"/>
    <p:sldId id="638" r:id="rId4"/>
    <p:sldId id="283" r:id="rId5"/>
    <p:sldId id="289" r:id="rId6"/>
    <p:sldId id="290" r:id="rId7"/>
    <p:sldId id="284" r:id="rId8"/>
    <p:sldId id="291" r:id="rId9"/>
    <p:sldId id="292" r:id="rId10"/>
    <p:sldId id="293" r:id="rId11"/>
    <p:sldId id="294" r:id="rId12"/>
    <p:sldId id="295" r:id="rId13"/>
    <p:sldId id="621" r:id="rId14"/>
    <p:sldId id="296" r:id="rId15"/>
    <p:sldId id="285" r:id="rId16"/>
    <p:sldId id="297" r:id="rId17"/>
    <p:sldId id="622" r:id="rId18"/>
    <p:sldId id="623" r:id="rId19"/>
    <p:sldId id="624" r:id="rId20"/>
    <p:sldId id="625" r:id="rId21"/>
    <p:sldId id="286" r:id="rId22"/>
    <p:sldId id="626" r:id="rId23"/>
    <p:sldId id="288" r:id="rId24"/>
    <p:sldId id="627" r:id="rId25"/>
    <p:sldId id="628" r:id="rId26"/>
    <p:sldId id="629" r:id="rId27"/>
    <p:sldId id="630" r:id="rId28"/>
    <p:sldId id="631" r:id="rId29"/>
    <p:sldId id="632" r:id="rId30"/>
    <p:sldId id="634" r:id="rId31"/>
    <p:sldId id="635" r:id="rId32"/>
    <p:sldId id="636" r:id="rId33"/>
    <p:sldId id="287" r:id="rId34"/>
    <p:sldId id="637" r:id="rId35"/>
    <p:sldId id="63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77DC5-1573-4E0A-BB2C-AB467978CF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8BB32D-12BF-4A91-A62F-D26C26228E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07FAE6-ED8E-4728-9DDA-D3194CF7D497}"/>
              </a:ext>
            </a:extLst>
          </p:cNvPr>
          <p:cNvSpPr>
            <a:spLocks noGrp="1"/>
          </p:cNvSpPr>
          <p:nvPr>
            <p:ph type="dt" sz="half" idx="10"/>
          </p:nvPr>
        </p:nvSpPr>
        <p:spPr/>
        <p:txBody>
          <a:bodyPr/>
          <a:lstStyle/>
          <a:p>
            <a:fld id="{BDE091DF-80D0-44C0-8CFA-7D2E9C7E7296}" type="datetimeFigureOut">
              <a:rPr lang="en-US" smtClean="0"/>
              <a:t>4/17/2022</a:t>
            </a:fld>
            <a:endParaRPr lang="en-US"/>
          </a:p>
        </p:txBody>
      </p:sp>
      <p:sp>
        <p:nvSpPr>
          <p:cNvPr id="5" name="Footer Placeholder 4">
            <a:extLst>
              <a:ext uri="{FF2B5EF4-FFF2-40B4-BE49-F238E27FC236}">
                <a16:creationId xmlns:a16="http://schemas.microsoft.com/office/drawing/2014/main" id="{BEA07FC3-C2D5-4DE6-99C3-90C5DCA337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9C9F9B-7AF5-446C-BA9A-57D40DD2BCCE}"/>
              </a:ext>
            </a:extLst>
          </p:cNvPr>
          <p:cNvSpPr>
            <a:spLocks noGrp="1"/>
          </p:cNvSpPr>
          <p:nvPr>
            <p:ph type="sldNum" sz="quarter" idx="12"/>
          </p:nvPr>
        </p:nvSpPr>
        <p:spPr/>
        <p:txBody>
          <a:bodyPr/>
          <a:lstStyle/>
          <a:p>
            <a:fld id="{0AC3987A-FED5-410C-89E6-8467BC8B9A34}" type="slidenum">
              <a:rPr lang="en-US" smtClean="0"/>
              <a:t>‹#›</a:t>
            </a:fld>
            <a:endParaRPr lang="en-US"/>
          </a:p>
        </p:txBody>
      </p:sp>
    </p:spTree>
    <p:extLst>
      <p:ext uri="{BB962C8B-B14F-4D97-AF65-F5344CB8AC3E}">
        <p14:creationId xmlns:p14="http://schemas.microsoft.com/office/powerpoint/2010/main" val="4228654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CD809-FF30-423A-A280-94213E7B50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AFB293-52D7-4841-8B13-E84C1F83C2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432E49-8DD0-4F29-845B-65F1028FE017}"/>
              </a:ext>
            </a:extLst>
          </p:cNvPr>
          <p:cNvSpPr>
            <a:spLocks noGrp="1"/>
          </p:cNvSpPr>
          <p:nvPr>
            <p:ph type="dt" sz="half" idx="10"/>
          </p:nvPr>
        </p:nvSpPr>
        <p:spPr/>
        <p:txBody>
          <a:bodyPr/>
          <a:lstStyle/>
          <a:p>
            <a:fld id="{BDE091DF-80D0-44C0-8CFA-7D2E9C7E7296}" type="datetimeFigureOut">
              <a:rPr lang="en-US" smtClean="0"/>
              <a:t>4/17/2022</a:t>
            </a:fld>
            <a:endParaRPr lang="en-US"/>
          </a:p>
        </p:txBody>
      </p:sp>
      <p:sp>
        <p:nvSpPr>
          <p:cNvPr id="5" name="Footer Placeholder 4">
            <a:extLst>
              <a:ext uri="{FF2B5EF4-FFF2-40B4-BE49-F238E27FC236}">
                <a16:creationId xmlns:a16="http://schemas.microsoft.com/office/drawing/2014/main" id="{2CBAE930-5E12-4401-A4F6-A55315F90F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8C8811-B96B-43CB-9BA7-4E5E2014601D}"/>
              </a:ext>
            </a:extLst>
          </p:cNvPr>
          <p:cNvSpPr>
            <a:spLocks noGrp="1"/>
          </p:cNvSpPr>
          <p:nvPr>
            <p:ph type="sldNum" sz="quarter" idx="12"/>
          </p:nvPr>
        </p:nvSpPr>
        <p:spPr/>
        <p:txBody>
          <a:bodyPr/>
          <a:lstStyle/>
          <a:p>
            <a:fld id="{0AC3987A-FED5-410C-89E6-8467BC8B9A34}" type="slidenum">
              <a:rPr lang="en-US" smtClean="0"/>
              <a:t>‹#›</a:t>
            </a:fld>
            <a:endParaRPr lang="en-US"/>
          </a:p>
        </p:txBody>
      </p:sp>
    </p:spTree>
    <p:extLst>
      <p:ext uri="{BB962C8B-B14F-4D97-AF65-F5344CB8AC3E}">
        <p14:creationId xmlns:p14="http://schemas.microsoft.com/office/powerpoint/2010/main" val="2241267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E7867C-22A6-4F6E-A05C-AA1B92349F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23CD19-402F-4475-AD8A-79FDFB666C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EDBC5F-9520-4A22-8029-2EB917086F76}"/>
              </a:ext>
            </a:extLst>
          </p:cNvPr>
          <p:cNvSpPr>
            <a:spLocks noGrp="1"/>
          </p:cNvSpPr>
          <p:nvPr>
            <p:ph type="dt" sz="half" idx="10"/>
          </p:nvPr>
        </p:nvSpPr>
        <p:spPr/>
        <p:txBody>
          <a:bodyPr/>
          <a:lstStyle/>
          <a:p>
            <a:fld id="{BDE091DF-80D0-44C0-8CFA-7D2E9C7E7296}" type="datetimeFigureOut">
              <a:rPr lang="en-US" smtClean="0"/>
              <a:t>4/17/2022</a:t>
            </a:fld>
            <a:endParaRPr lang="en-US"/>
          </a:p>
        </p:txBody>
      </p:sp>
      <p:sp>
        <p:nvSpPr>
          <p:cNvPr id="5" name="Footer Placeholder 4">
            <a:extLst>
              <a:ext uri="{FF2B5EF4-FFF2-40B4-BE49-F238E27FC236}">
                <a16:creationId xmlns:a16="http://schemas.microsoft.com/office/drawing/2014/main" id="{809BD324-A642-4BB3-B2DF-CF8BFECC8A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7078DA-BE94-45F5-81BB-92F2166FFD82}"/>
              </a:ext>
            </a:extLst>
          </p:cNvPr>
          <p:cNvSpPr>
            <a:spLocks noGrp="1"/>
          </p:cNvSpPr>
          <p:nvPr>
            <p:ph type="sldNum" sz="quarter" idx="12"/>
          </p:nvPr>
        </p:nvSpPr>
        <p:spPr/>
        <p:txBody>
          <a:bodyPr/>
          <a:lstStyle/>
          <a:p>
            <a:fld id="{0AC3987A-FED5-410C-89E6-8467BC8B9A34}" type="slidenum">
              <a:rPr lang="en-US" smtClean="0"/>
              <a:t>‹#›</a:t>
            </a:fld>
            <a:endParaRPr lang="en-US"/>
          </a:p>
        </p:txBody>
      </p:sp>
    </p:spTree>
    <p:extLst>
      <p:ext uri="{BB962C8B-B14F-4D97-AF65-F5344CB8AC3E}">
        <p14:creationId xmlns:p14="http://schemas.microsoft.com/office/powerpoint/2010/main" val="1078112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FB99C5D-967B-49F0-8FAE-B3707F5FC772}" type="datetimeFigureOut">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52E18-C37F-4C72-A1ED-A580558D1645}"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3096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F6E92-E8AB-484B-A351-87501345EE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57888D-7F78-4584-9DBD-50B3D8E1E5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462D14-3538-4D20-9F1F-2FA80BB67941}"/>
              </a:ext>
            </a:extLst>
          </p:cNvPr>
          <p:cNvSpPr>
            <a:spLocks noGrp="1"/>
          </p:cNvSpPr>
          <p:nvPr>
            <p:ph type="dt" sz="half" idx="10"/>
          </p:nvPr>
        </p:nvSpPr>
        <p:spPr/>
        <p:txBody>
          <a:bodyPr/>
          <a:lstStyle/>
          <a:p>
            <a:fld id="{BDE091DF-80D0-44C0-8CFA-7D2E9C7E7296}" type="datetimeFigureOut">
              <a:rPr lang="en-US" smtClean="0"/>
              <a:t>4/17/2022</a:t>
            </a:fld>
            <a:endParaRPr lang="en-US"/>
          </a:p>
        </p:txBody>
      </p:sp>
      <p:sp>
        <p:nvSpPr>
          <p:cNvPr id="5" name="Footer Placeholder 4">
            <a:extLst>
              <a:ext uri="{FF2B5EF4-FFF2-40B4-BE49-F238E27FC236}">
                <a16:creationId xmlns:a16="http://schemas.microsoft.com/office/drawing/2014/main" id="{8CA70FC6-5883-4DEE-80FD-A0A51F024A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E13689-F045-40B9-A00F-321EBBDEF499}"/>
              </a:ext>
            </a:extLst>
          </p:cNvPr>
          <p:cNvSpPr>
            <a:spLocks noGrp="1"/>
          </p:cNvSpPr>
          <p:nvPr>
            <p:ph type="sldNum" sz="quarter" idx="12"/>
          </p:nvPr>
        </p:nvSpPr>
        <p:spPr/>
        <p:txBody>
          <a:bodyPr/>
          <a:lstStyle/>
          <a:p>
            <a:fld id="{0AC3987A-FED5-410C-89E6-8467BC8B9A34}" type="slidenum">
              <a:rPr lang="en-US" smtClean="0"/>
              <a:t>‹#›</a:t>
            </a:fld>
            <a:endParaRPr lang="en-US"/>
          </a:p>
        </p:txBody>
      </p:sp>
    </p:spTree>
    <p:extLst>
      <p:ext uri="{BB962C8B-B14F-4D97-AF65-F5344CB8AC3E}">
        <p14:creationId xmlns:p14="http://schemas.microsoft.com/office/powerpoint/2010/main" val="2657996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CBAAC-E59E-4BEE-B5DC-DDB8248017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3A02B6-D160-490A-AE42-7B5B08FBA5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E9F13C-6BC2-49AC-9B94-3E3262BFF1A6}"/>
              </a:ext>
            </a:extLst>
          </p:cNvPr>
          <p:cNvSpPr>
            <a:spLocks noGrp="1"/>
          </p:cNvSpPr>
          <p:nvPr>
            <p:ph type="dt" sz="half" idx="10"/>
          </p:nvPr>
        </p:nvSpPr>
        <p:spPr/>
        <p:txBody>
          <a:bodyPr/>
          <a:lstStyle/>
          <a:p>
            <a:fld id="{BDE091DF-80D0-44C0-8CFA-7D2E9C7E7296}" type="datetimeFigureOut">
              <a:rPr lang="en-US" smtClean="0"/>
              <a:t>4/17/2022</a:t>
            </a:fld>
            <a:endParaRPr lang="en-US"/>
          </a:p>
        </p:txBody>
      </p:sp>
      <p:sp>
        <p:nvSpPr>
          <p:cNvPr id="5" name="Footer Placeholder 4">
            <a:extLst>
              <a:ext uri="{FF2B5EF4-FFF2-40B4-BE49-F238E27FC236}">
                <a16:creationId xmlns:a16="http://schemas.microsoft.com/office/drawing/2014/main" id="{9331822A-19FC-4AEE-B49F-CCE9B3748C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C60CA2-63C5-4860-BF2C-9BEA2A8F552B}"/>
              </a:ext>
            </a:extLst>
          </p:cNvPr>
          <p:cNvSpPr>
            <a:spLocks noGrp="1"/>
          </p:cNvSpPr>
          <p:nvPr>
            <p:ph type="sldNum" sz="quarter" idx="12"/>
          </p:nvPr>
        </p:nvSpPr>
        <p:spPr/>
        <p:txBody>
          <a:bodyPr/>
          <a:lstStyle/>
          <a:p>
            <a:fld id="{0AC3987A-FED5-410C-89E6-8467BC8B9A34}" type="slidenum">
              <a:rPr lang="en-US" smtClean="0"/>
              <a:t>‹#›</a:t>
            </a:fld>
            <a:endParaRPr lang="en-US"/>
          </a:p>
        </p:txBody>
      </p:sp>
    </p:spTree>
    <p:extLst>
      <p:ext uri="{BB962C8B-B14F-4D97-AF65-F5344CB8AC3E}">
        <p14:creationId xmlns:p14="http://schemas.microsoft.com/office/powerpoint/2010/main" val="689703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AE5C-44D0-4D52-AFB8-38961A0671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0F4523-0AEE-4549-8015-A5FFC74EE8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0802A6-8248-4C83-B05E-7CA7D29C9A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2EF8B5-CBEA-4B1B-BEBF-2FEBA28A3171}"/>
              </a:ext>
            </a:extLst>
          </p:cNvPr>
          <p:cNvSpPr>
            <a:spLocks noGrp="1"/>
          </p:cNvSpPr>
          <p:nvPr>
            <p:ph type="dt" sz="half" idx="10"/>
          </p:nvPr>
        </p:nvSpPr>
        <p:spPr/>
        <p:txBody>
          <a:bodyPr/>
          <a:lstStyle/>
          <a:p>
            <a:fld id="{BDE091DF-80D0-44C0-8CFA-7D2E9C7E7296}" type="datetimeFigureOut">
              <a:rPr lang="en-US" smtClean="0"/>
              <a:t>4/17/2022</a:t>
            </a:fld>
            <a:endParaRPr lang="en-US"/>
          </a:p>
        </p:txBody>
      </p:sp>
      <p:sp>
        <p:nvSpPr>
          <p:cNvPr id="6" name="Footer Placeholder 5">
            <a:extLst>
              <a:ext uri="{FF2B5EF4-FFF2-40B4-BE49-F238E27FC236}">
                <a16:creationId xmlns:a16="http://schemas.microsoft.com/office/drawing/2014/main" id="{637BE384-45D7-4636-9CFC-5571BEFCEC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A9ADE9-A76B-453E-8826-A9EC4EDCE7A3}"/>
              </a:ext>
            </a:extLst>
          </p:cNvPr>
          <p:cNvSpPr>
            <a:spLocks noGrp="1"/>
          </p:cNvSpPr>
          <p:nvPr>
            <p:ph type="sldNum" sz="quarter" idx="12"/>
          </p:nvPr>
        </p:nvSpPr>
        <p:spPr/>
        <p:txBody>
          <a:bodyPr/>
          <a:lstStyle/>
          <a:p>
            <a:fld id="{0AC3987A-FED5-410C-89E6-8467BC8B9A34}" type="slidenum">
              <a:rPr lang="en-US" smtClean="0"/>
              <a:t>‹#›</a:t>
            </a:fld>
            <a:endParaRPr lang="en-US"/>
          </a:p>
        </p:txBody>
      </p:sp>
    </p:spTree>
    <p:extLst>
      <p:ext uri="{BB962C8B-B14F-4D97-AF65-F5344CB8AC3E}">
        <p14:creationId xmlns:p14="http://schemas.microsoft.com/office/powerpoint/2010/main" val="473606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7B8BF-7726-497B-A421-3CAAF4A51B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E33323-81AD-40EE-8B6D-E540FF99EE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29D34F-52E2-415E-8126-715D0141F1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294D49-80CF-485F-9031-B961BCEB89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8E13CB-2DC0-4E91-9DC2-FF3464CB37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1035A7-157B-4179-A028-F541BF8FC0AF}"/>
              </a:ext>
            </a:extLst>
          </p:cNvPr>
          <p:cNvSpPr>
            <a:spLocks noGrp="1"/>
          </p:cNvSpPr>
          <p:nvPr>
            <p:ph type="dt" sz="half" idx="10"/>
          </p:nvPr>
        </p:nvSpPr>
        <p:spPr/>
        <p:txBody>
          <a:bodyPr/>
          <a:lstStyle/>
          <a:p>
            <a:fld id="{BDE091DF-80D0-44C0-8CFA-7D2E9C7E7296}" type="datetimeFigureOut">
              <a:rPr lang="en-US" smtClean="0"/>
              <a:t>4/17/2022</a:t>
            </a:fld>
            <a:endParaRPr lang="en-US"/>
          </a:p>
        </p:txBody>
      </p:sp>
      <p:sp>
        <p:nvSpPr>
          <p:cNvPr id="8" name="Footer Placeholder 7">
            <a:extLst>
              <a:ext uri="{FF2B5EF4-FFF2-40B4-BE49-F238E27FC236}">
                <a16:creationId xmlns:a16="http://schemas.microsoft.com/office/drawing/2014/main" id="{406501E8-8AC5-439D-852E-25C9F62917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B03F0B-2EA3-476E-8FC8-B28B850684A4}"/>
              </a:ext>
            </a:extLst>
          </p:cNvPr>
          <p:cNvSpPr>
            <a:spLocks noGrp="1"/>
          </p:cNvSpPr>
          <p:nvPr>
            <p:ph type="sldNum" sz="quarter" idx="12"/>
          </p:nvPr>
        </p:nvSpPr>
        <p:spPr/>
        <p:txBody>
          <a:bodyPr/>
          <a:lstStyle/>
          <a:p>
            <a:fld id="{0AC3987A-FED5-410C-89E6-8467BC8B9A34}" type="slidenum">
              <a:rPr lang="en-US" smtClean="0"/>
              <a:t>‹#›</a:t>
            </a:fld>
            <a:endParaRPr lang="en-US"/>
          </a:p>
        </p:txBody>
      </p:sp>
    </p:spTree>
    <p:extLst>
      <p:ext uri="{BB962C8B-B14F-4D97-AF65-F5344CB8AC3E}">
        <p14:creationId xmlns:p14="http://schemas.microsoft.com/office/powerpoint/2010/main" val="697237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DF60A-9F8D-4628-B9CC-7DEB860D05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31C435-0208-438C-B03F-79C3C44737C5}"/>
              </a:ext>
            </a:extLst>
          </p:cNvPr>
          <p:cNvSpPr>
            <a:spLocks noGrp="1"/>
          </p:cNvSpPr>
          <p:nvPr>
            <p:ph type="dt" sz="half" idx="10"/>
          </p:nvPr>
        </p:nvSpPr>
        <p:spPr/>
        <p:txBody>
          <a:bodyPr/>
          <a:lstStyle/>
          <a:p>
            <a:fld id="{BDE091DF-80D0-44C0-8CFA-7D2E9C7E7296}" type="datetimeFigureOut">
              <a:rPr lang="en-US" smtClean="0"/>
              <a:t>4/17/2022</a:t>
            </a:fld>
            <a:endParaRPr lang="en-US"/>
          </a:p>
        </p:txBody>
      </p:sp>
      <p:sp>
        <p:nvSpPr>
          <p:cNvPr id="4" name="Footer Placeholder 3">
            <a:extLst>
              <a:ext uri="{FF2B5EF4-FFF2-40B4-BE49-F238E27FC236}">
                <a16:creationId xmlns:a16="http://schemas.microsoft.com/office/drawing/2014/main" id="{D4CE41FD-8E77-4CED-AF6C-B0C0157119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9C0B88-2AE3-4FDD-A6B2-0C4559B98295}"/>
              </a:ext>
            </a:extLst>
          </p:cNvPr>
          <p:cNvSpPr>
            <a:spLocks noGrp="1"/>
          </p:cNvSpPr>
          <p:nvPr>
            <p:ph type="sldNum" sz="quarter" idx="12"/>
          </p:nvPr>
        </p:nvSpPr>
        <p:spPr/>
        <p:txBody>
          <a:bodyPr/>
          <a:lstStyle/>
          <a:p>
            <a:fld id="{0AC3987A-FED5-410C-89E6-8467BC8B9A34}" type="slidenum">
              <a:rPr lang="en-US" smtClean="0"/>
              <a:t>‹#›</a:t>
            </a:fld>
            <a:endParaRPr lang="en-US"/>
          </a:p>
        </p:txBody>
      </p:sp>
    </p:spTree>
    <p:extLst>
      <p:ext uri="{BB962C8B-B14F-4D97-AF65-F5344CB8AC3E}">
        <p14:creationId xmlns:p14="http://schemas.microsoft.com/office/powerpoint/2010/main" val="3369566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F6B4BD-5893-4839-9EA3-B66BE70AED41}"/>
              </a:ext>
            </a:extLst>
          </p:cNvPr>
          <p:cNvSpPr>
            <a:spLocks noGrp="1"/>
          </p:cNvSpPr>
          <p:nvPr>
            <p:ph type="dt" sz="half" idx="10"/>
          </p:nvPr>
        </p:nvSpPr>
        <p:spPr/>
        <p:txBody>
          <a:bodyPr/>
          <a:lstStyle/>
          <a:p>
            <a:fld id="{BDE091DF-80D0-44C0-8CFA-7D2E9C7E7296}" type="datetimeFigureOut">
              <a:rPr lang="en-US" smtClean="0"/>
              <a:t>4/17/2022</a:t>
            </a:fld>
            <a:endParaRPr lang="en-US"/>
          </a:p>
        </p:txBody>
      </p:sp>
      <p:sp>
        <p:nvSpPr>
          <p:cNvPr id="3" name="Footer Placeholder 2">
            <a:extLst>
              <a:ext uri="{FF2B5EF4-FFF2-40B4-BE49-F238E27FC236}">
                <a16:creationId xmlns:a16="http://schemas.microsoft.com/office/drawing/2014/main" id="{699F0C87-5D53-4F81-A9C4-A112AEF459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5FECD0-C3A8-4CD8-8242-6BA3B1752799}"/>
              </a:ext>
            </a:extLst>
          </p:cNvPr>
          <p:cNvSpPr>
            <a:spLocks noGrp="1"/>
          </p:cNvSpPr>
          <p:nvPr>
            <p:ph type="sldNum" sz="quarter" idx="12"/>
          </p:nvPr>
        </p:nvSpPr>
        <p:spPr/>
        <p:txBody>
          <a:bodyPr/>
          <a:lstStyle/>
          <a:p>
            <a:fld id="{0AC3987A-FED5-410C-89E6-8467BC8B9A34}" type="slidenum">
              <a:rPr lang="en-US" smtClean="0"/>
              <a:t>‹#›</a:t>
            </a:fld>
            <a:endParaRPr lang="en-US"/>
          </a:p>
        </p:txBody>
      </p:sp>
    </p:spTree>
    <p:extLst>
      <p:ext uri="{BB962C8B-B14F-4D97-AF65-F5344CB8AC3E}">
        <p14:creationId xmlns:p14="http://schemas.microsoft.com/office/powerpoint/2010/main" val="1337828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C5668-868C-4F40-BA76-BC7E4F2E37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DB3380-77A1-4A81-BB4D-7B77429AA1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EAAAA2-FCBA-4505-BD4A-1228725E61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68C10D-F063-4D5F-A8AB-5C7181AB449A}"/>
              </a:ext>
            </a:extLst>
          </p:cNvPr>
          <p:cNvSpPr>
            <a:spLocks noGrp="1"/>
          </p:cNvSpPr>
          <p:nvPr>
            <p:ph type="dt" sz="half" idx="10"/>
          </p:nvPr>
        </p:nvSpPr>
        <p:spPr/>
        <p:txBody>
          <a:bodyPr/>
          <a:lstStyle/>
          <a:p>
            <a:fld id="{BDE091DF-80D0-44C0-8CFA-7D2E9C7E7296}" type="datetimeFigureOut">
              <a:rPr lang="en-US" smtClean="0"/>
              <a:t>4/17/2022</a:t>
            </a:fld>
            <a:endParaRPr lang="en-US"/>
          </a:p>
        </p:txBody>
      </p:sp>
      <p:sp>
        <p:nvSpPr>
          <p:cNvPr id="6" name="Footer Placeholder 5">
            <a:extLst>
              <a:ext uri="{FF2B5EF4-FFF2-40B4-BE49-F238E27FC236}">
                <a16:creationId xmlns:a16="http://schemas.microsoft.com/office/drawing/2014/main" id="{34C91D6D-93DF-4218-9EBC-38BA25B0C3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CC4046-A9E8-4281-8642-742EC32B1D03}"/>
              </a:ext>
            </a:extLst>
          </p:cNvPr>
          <p:cNvSpPr>
            <a:spLocks noGrp="1"/>
          </p:cNvSpPr>
          <p:nvPr>
            <p:ph type="sldNum" sz="quarter" idx="12"/>
          </p:nvPr>
        </p:nvSpPr>
        <p:spPr/>
        <p:txBody>
          <a:bodyPr/>
          <a:lstStyle/>
          <a:p>
            <a:fld id="{0AC3987A-FED5-410C-89E6-8467BC8B9A34}" type="slidenum">
              <a:rPr lang="en-US" smtClean="0"/>
              <a:t>‹#›</a:t>
            </a:fld>
            <a:endParaRPr lang="en-US"/>
          </a:p>
        </p:txBody>
      </p:sp>
    </p:spTree>
    <p:extLst>
      <p:ext uri="{BB962C8B-B14F-4D97-AF65-F5344CB8AC3E}">
        <p14:creationId xmlns:p14="http://schemas.microsoft.com/office/powerpoint/2010/main" val="1138839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001EB-EF44-4B1F-9E29-D0F7D98D50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7DDA55-4B92-4C9D-A2E6-AF2F9C4B40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89026A-7D10-4C0E-BA0A-5757BE1FA5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B3146B-7583-4EDE-9A3E-B42500972614}"/>
              </a:ext>
            </a:extLst>
          </p:cNvPr>
          <p:cNvSpPr>
            <a:spLocks noGrp="1"/>
          </p:cNvSpPr>
          <p:nvPr>
            <p:ph type="dt" sz="half" idx="10"/>
          </p:nvPr>
        </p:nvSpPr>
        <p:spPr/>
        <p:txBody>
          <a:bodyPr/>
          <a:lstStyle/>
          <a:p>
            <a:fld id="{BDE091DF-80D0-44C0-8CFA-7D2E9C7E7296}" type="datetimeFigureOut">
              <a:rPr lang="en-US" smtClean="0"/>
              <a:t>4/17/2022</a:t>
            </a:fld>
            <a:endParaRPr lang="en-US"/>
          </a:p>
        </p:txBody>
      </p:sp>
      <p:sp>
        <p:nvSpPr>
          <p:cNvPr id="6" name="Footer Placeholder 5">
            <a:extLst>
              <a:ext uri="{FF2B5EF4-FFF2-40B4-BE49-F238E27FC236}">
                <a16:creationId xmlns:a16="http://schemas.microsoft.com/office/drawing/2014/main" id="{6D3476D5-2E62-449A-8EFE-D79810191D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4A3EB9-73DD-4D4A-8321-A6D55E7E96E0}"/>
              </a:ext>
            </a:extLst>
          </p:cNvPr>
          <p:cNvSpPr>
            <a:spLocks noGrp="1"/>
          </p:cNvSpPr>
          <p:nvPr>
            <p:ph type="sldNum" sz="quarter" idx="12"/>
          </p:nvPr>
        </p:nvSpPr>
        <p:spPr/>
        <p:txBody>
          <a:bodyPr/>
          <a:lstStyle/>
          <a:p>
            <a:fld id="{0AC3987A-FED5-410C-89E6-8467BC8B9A34}" type="slidenum">
              <a:rPr lang="en-US" smtClean="0"/>
              <a:t>‹#›</a:t>
            </a:fld>
            <a:endParaRPr lang="en-US"/>
          </a:p>
        </p:txBody>
      </p:sp>
    </p:spTree>
    <p:extLst>
      <p:ext uri="{BB962C8B-B14F-4D97-AF65-F5344CB8AC3E}">
        <p14:creationId xmlns:p14="http://schemas.microsoft.com/office/powerpoint/2010/main" val="4038639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B8193A-7C74-46DB-99E3-2C3856E4F3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0BD93B-27C9-4E9D-A045-F24F27379C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222E89-1E68-46DC-80A8-40896DF4AD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E091DF-80D0-44C0-8CFA-7D2E9C7E7296}" type="datetimeFigureOut">
              <a:rPr lang="en-US" smtClean="0"/>
              <a:t>4/17/2022</a:t>
            </a:fld>
            <a:endParaRPr lang="en-US"/>
          </a:p>
        </p:txBody>
      </p:sp>
      <p:sp>
        <p:nvSpPr>
          <p:cNvPr id="5" name="Footer Placeholder 4">
            <a:extLst>
              <a:ext uri="{FF2B5EF4-FFF2-40B4-BE49-F238E27FC236}">
                <a16:creationId xmlns:a16="http://schemas.microsoft.com/office/drawing/2014/main" id="{13E4064C-A7B7-4E83-892D-EC71B667DB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2FB329-79F2-4139-AA3A-E45D7A030B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C3987A-FED5-410C-89E6-8467BC8B9A34}" type="slidenum">
              <a:rPr lang="en-US" smtClean="0"/>
              <a:t>‹#›</a:t>
            </a:fld>
            <a:endParaRPr lang="en-US"/>
          </a:p>
        </p:txBody>
      </p:sp>
    </p:spTree>
    <p:extLst>
      <p:ext uri="{BB962C8B-B14F-4D97-AF65-F5344CB8AC3E}">
        <p14:creationId xmlns:p14="http://schemas.microsoft.com/office/powerpoint/2010/main" val="192881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Kết quả hình ảnh cho hình nền powerpoint">
            <a:extLst>
              <a:ext uri="{FF2B5EF4-FFF2-40B4-BE49-F238E27FC236}">
                <a16:creationId xmlns:a16="http://schemas.microsoft.com/office/drawing/2014/main" id="{6BE87F34-CCB0-48E0-B5F6-0ACDF0E55C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79D1438-9D38-49EB-A0C9-3B72CB99645C}"/>
              </a:ext>
            </a:extLst>
          </p:cNvPr>
          <p:cNvSpPr/>
          <p:nvPr/>
        </p:nvSpPr>
        <p:spPr>
          <a:xfrm>
            <a:off x="533400" y="1752600"/>
            <a:ext cx="10847071" cy="64633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Thứ</a:t>
            </a:r>
            <a:r>
              <a:rPr lang="en-US" sz="36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hai</a:t>
            </a:r>
            <a:r>
              <a:rPr lang="en-US" sz="36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ngày</a:t>
            </a:r>
            <a:r>
              <a:rPr lang="en-US" sz="36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18 </a:t>
            </a:r>
            <a:r>
              <a:rPr lang="en-US" sz="3600" b="1" dirty="0"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tháng</a:t>
            </a:r>
            <a:r>
              <a:rPr lang="en-US" sz="36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4 </a:t>
            </a:r>
            <a:r>
              <a:rPr lang="en-US" sz="3600" b="1" dirty="0"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năm</a:t>
            </a:r>
            <a:r>
              <a:rPr lang="en-US" sz="36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2022</a:t>
            </a:r>
          </a:p>
        </p:txBody>
      </p:sp>
      <p:sp>
        <p:nvSpPr>
          <p:cNvPr id="6" name="Title 1">
            <a:extLst>
              <a:ext uri="{FF2B5EF4-FFF2-40B4-BE49-F238E27FC236}">
                <a16:creationId xmlns:a16="http://schemas.microsoft.com/office/drawing/2014/main" id="{AA0AC8CB-6DC8-4AD4-9DE1-4BBEB3439117}"/>
              </a:ext>
            </a:extLst>
          </p:cNvPr>
          <p:cNvSpPr txBox="1">
            <a:spLocks noChangeArrowheads="1"/>
          </p:cNvSpPr>
          <p:nvPr/>
        </p:nvSpPr>
        <p:spPr bwMode="auto">
          <a:xfrm>
            <a:off x="636271" y="2234515"/>
            <a:ext cx="10744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8905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0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05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05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05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0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0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0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0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Wingdings 3" panose="05040102010807070707" pitchFamily="18" charset="2"/>
              <a:buNone/>
            </a:pPr>
            <a:r>
              <a:rPr lang="en-US" altLang="en-US" sz="4000" b="1" u="sng" dirty="0">
                <a:solidFill>
                  <a:srgbClr val="0000FF"/>
                </a:solidFill>
                <a:latin typeface="Times New Roman" panose="02020603050405020304" pitchFamily="18" charset="0"/>
                <a:cs typeface="Times New Roman" panose="02020603050405020304" pitchFamily="18" charset="0"/>
              </a:rPr>
              <a:t>TẬP ĐỌC</a:t>
            </a:r>
            <a:endParaRPr lang="en-US" altLang="en-US" sz="5000" b="1" dirty="0">
              <a:solidFill>
                <a:srgbClr val="0000FF"/>
              </a:solidFill>
              <a:latin typeface="Times New Roman" panose="02020603050405020304" pitchFamily="18" charset="0"/>
              <a:cs typeface="Times New Roman" panose="02020603050405020304" pitchFamily="18" charset="0"/>
            </a:endParaRPr>
          </a:p>
        </p:txBody>
      </p:sp>
      <p:sp>
        <p:nvSpPr>
          <p:cNvPr id="7" name="TextBox 7">
            <a:extLst>
              <a:ext uri="{FF2B5EF4-FFF2-40B4-BE49-F238E27FC236}">
                <a16:creationId xmlns:a16="http://schemas.microsoft.com/office/drawing/2014/main" id="{F95A425C-9FBB-451B-88A3-19B2B402EAC9}"/>
              </a:ext>
            </a:extLst>
          </p:cNvPr>
          <p:cNvSpPr txBox="1">
            <a:spLocks noChangeArrowheads="1"/>
          </p:cNvSpPr>
          <p:nvPr/>
        </p:nvSpPr>
        <p:spPr bwMode="auto">
          <a:xfrm>
            <a:off x="1905000" y="3384550"/>
            <a:ext cx="838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pPr>
            <a:r>
              <a:rPr lang="en-US" altLang="en-US" sz="4000" b="1" dirty="0">
                <a:solidFill>
                  <a:srgbClr val="FF0000"/>
                </a:solidFill>
                <a:latin typeface="Times New Roman" panose="02020603050405020304" pitchFamily="18" charset="0"/>
                <a:cs typeface="Times New Roman" panose="02020603050405020304" pitchFamily="18" charset="0"/>
              </a:rPr>
              <a:t>ĐƯỜNG ĐI SA PA</a:t>
            </a:r>
          </a:p>
        </p:txBody>
      </p:sp>
      <p:sp>
        <p:nvSpPr>
          <p:cNvPr id="8" name="Title 1">
            <a:extLst>
              <a:ext uri="{FF2B5EF4-FFF2-40B4-BE49-F238E27FC236}">
                <a16:creationId xmlns:a16="http://schemas.microsoft.com/office/drawing/2014/main" id="{22EF0877-2764-47BD-B37C-B891E82C6B57}"/>
              </a:ext>
            </a:extLst>
          </p:cNvPr>
          <p:cNvSpPr txBox="1">
            <a:spLocks noChangeArrowheads="1"/>
          </p:cNvSpPr>
          <p:nvPr/>
        </p:nvSpPr>
        <p:spPr bwMode="auto">
          <a:xfrm>
            <a:off x="6457950" y="4242702"/>
            <a:ext cx="365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8905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0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05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05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05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0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0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0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0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Wingdings 3" panose="05040102010807070707" pitchFamily="18" charset="2"/>
              <a:buNone/>
            </a:pPr>
            <a:r>
              <a:rPr lang="en-US" altLang="en-US" i="1" dirty="0">
                <a:latin typeface="Times New Roman" panose="02020603050405020304" pitchFamily="18" charset="0"/>
                <a:cs typeface="Times New Roman" panose="02020603050405020304" pitchFamily="18" charset="0"/>
              </a:rPr>
              <a:t>Trang 102</a:t>
            </a:r>
          </a:p>
        </p:txBody>
      </p:sp>
    </p:spTree>
    <p:extLst>
      <p:ext uri="{BB962C8B-B14F-4D97-AF65-F5344CB8AC3E}">
        <p14:creationId xmlns:p14="http://schemas.microsoft.com/office/powerpoint/2010/main" val="72446285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885E13-B9AF-44EF-A758-717E15E1D06B}"/>
              </a:ext>
            </a:extLst>
          </p:cNvPr>
          <p:cNvSpPr txBox="1"/>
          <p:nvPr/>
        </p:nvSpPr>
        <p:spPr>
          <a:xfrm>
            <a:off x="-1" y="-28575"/>
            <a:ext cx="12192001" cy="646331"/>
          </a:xfrm>
          <a:prstGeom prst="rect">
            <a:avLst/>
          </a:prstGeom>
          <a:noFill/>
        </p:spPr>
        <p:txBody>
          <a:bodyPr wrap="square">
            <a:spAutoFit/>
          </a:bodyPr>
          <a:lstStyle/>
          <a:p>
            <a:pPr algn="ctr"/>
            <a:r>
              <a:rPr lang="vi-VN" sz="3600" b="1" dirty="0">
                <a:solidFill>
                  <a:srgbClr val="FF0000"/>
                </a:solidFill>
                <a:latin typeface="Cambria" panose="02040503050406030204" pitchFamily="18" charset="0"/>
                <a:ea typeface="Cambria" panose="02040503050406030204" pitchFamily="18" charset="0"/>
              </a:rPr>
              <a:t>Đường đi Sa Pa</a:t>
            </a:r>
            <a:endParaRPr lang="en-US" sz="3600" b="1"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23F1B276-99E2-41C0-B7E7-53BAD6672B2C}"/>
              </a:ext>
            </a:extLst>
          </p:cNvPr>
          <p:cNvSpPr txBox="1"/>
          <p:nvPr/>
        </p:nvSpPr>
        <p:spPr>
          <a:xfrm>
            <a:off x="80961" y="448776"/>
            <a:ext cx="12111039" cy="6494085"/>
          </a:xfrm>
          <a:prstGeom prst="rect">
            <a:avLst/>
          </a:prstGeom>
          <a:noFill/>
        </p:spPr>
        <p:txBody>
          <a:bodyPr wrap="square">
            <a:spAutoFit/>
          </a:bodyPr>
          <a:lstStyle/>
          <a:p>
            <a:r>
              <a:rPr lang="vi-VN" sz="2500" dirty="0">
                <a:solidFill>
                  <a:srgbClr val="92D050"/>
                </a:solidFill>
                <a:latin typeface="+mj-lt"/>
              </a:rPr>
              <a:t>Xe chúng tôi leo chênh vênh trên dốc cao của con đường xuyên tỉnh. Những đám mây trắng nhỏ sà xuống cửa kính ô tô tạo nên cảm giác bồng bềnh huyền ảo. Chúng tôi đang đi bên những thác trắng xóa tựa mây trời, những rừng cây âm âm, những bông hoa chuối rực lên như ngọn lửa. Tôi lim dim mắt ngắm mấy con ngựa đang ăn cỏ trong một vườn đào ven đường. Con đen huyền, con trắng tuyết, con đỏ son, chân dịu dàng, chùm đuôi cong lướt thướt liễu rủ.</a:t>
            </a:r>
          </a:p>
          <a:p>
            <a:r>
              <a:rPr lang="vi-VN" sz="2500" dirty="0">
                <a:latin typeface="+mj-lt"/>
              </a:rPr>
              <a:t>   </a:t>
            </a:r>
            <a:r>
              <a:rPr lang="vi-VN" sz="2500" dirty="0">
                <a:solidFill>
                  <a:srgbClr val="00B0F0"/>
                </a:solidFill>
                <a:latin typeface="+mj-lt"/>
              </a:rPr>
              <a:t>Buổi chiều, xe dừng lại ở một thị trấn nhỏ. Nắng phố huyện vàng hoe. Những em bé Hmông, những em bé Tu Dí, Phù Lá cổ đeo móng hổ, quần áo sặc sỡ đang chơi đùa trước cửa hàng. Hoàng hôn, áp phiên của phiên chợ thị trấn, người ngựa dập dìu chìm trong sương núi tím nhạt.</a:t>
            </a:r>
          </a:p>
          <a:p>
            <a:r>
              <a:rPr lang="vi-VN" sz="2500" dirty="0">
                <a:latin typeface="+mj-lt"/>
              </a:rPr>
              <a:t>   </a:t>
            </a:r>
            <a:r>
              <a:rPr lang="vi-VN" sz="2500" dirty="0">
                <a:solidFill>
                  <a:srgbClr val="7030A0"/>
                </a:solidFill>
                <a:latin typeface="+mj-lt"/>
              </a:rPr>
              <a:t>Hôm sau chúng tôi đi Sa Pa. Phong cảnh ở đây thật đẹp. Thoắt cái, lá vàng rơi trong khoảnh khắc mùa thu. Thoắt cái, trắng long lanh một cơn mưa tuyết trên những cành đào, lê, mận. Thoắt cái, gió xuân hây hẩy nồng nàn với những bông hoa lay ơn màu đen nhung hiếm quý.</a:t>
            </a:r>
          </a:p>
          <a:p>
            <a:r>
              <a:rPr lang="vi-VN" sz="2500" dirty="0">
                <a:solidFill>
                  <a:srgbClr val="7030A0"/>
                </a:solidFill>
                <a:latin typeface="+mj-lt"/>
              </a:rPr>
              <a:t>   Sa Pa quả là món quà tặng diệu kì mà thiên nhiên dành cho đất nước ta.</a:t>
            </a:r>
          </a:p>
          <a:p>
            <a:pPr algn="r"/>
            <a:r>
              <a:rPr lang="vi-VN" sz="2500" i="1" dirty="0">
                <a:latin typeface="+mj-lt"/>
              </a:rPr>
              <a:t>Theo</a:t>
            </a:r>
            <a:r>
              <a:rPr lang="vi-VN" sz="2500" dirty="0">
                <a:latin typeface="+mj-lt"/>
              </a:rPr>
              <a:t> </a:t>
            </a:r>
            <a:r>
              <a:rPr lang="vi-VN" sz="2500" b="1" dirty="0">
                <a:latin typeface="+mj-lt"/>
              </a:rPr>
              <a:t>NGUYỄN PHAN HÁCH</a:t>
            </a:r>
          </a:p>
        </p:txBody>
      </p:sp>
    </p:spTree>
    <p:extLst>
      <p:ext uri="{BB962C8B-B14F-4D97-AF65-F5344CB8AC3E}">
        <p14:creationId xmlns:p14="http://schemas.microsoft.com/office/powerpoint/2010/main" val="278132904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9">
            <a:extLst>
              <a:ext uri="{FF2B5EF4-FFF2-40B4-BE49-F238E27FC236}">
                <a16:creationId xmlns:a16="http://schemas.microsoft.com/office/drawing/2014/main" id="{86501996-E20E-49DB-9683-5C9ECCF756AA}"/>
              </a:ext>
            </a:extLst>
          </p:cNvPr>
          <p:cNvSpPr txBox="1">
            <a:spLocks noChangeArrowheads="1"/>
          </p:cNvSpPr>
          <p:nvPr/>
        </p:nvSpPr>
        <p:spPr bwMode="auto">
          <a:xfrm>
            <a:off x="4695825" y="874712"/>
            <a:ext cx="2324100"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ts val="1200"/>
              </a:spcBef>
              <a:spcAft>
                <a:spcPts val="1200"/>
              </a:spcAft>
              <a:buFontTx/>
              <a:buNone/>
            </a:pP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Trắng</a:t>
            </a: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xóa</a:t>
            </a:r>
            <a:br>
              <a:rPr lang="en-US" altLang="vi-VN" dirty="0">
                <a:latin typeface="Times New Roman" panose="02020603050405020304" pitchFamily="18" charset="0"/>
                <a:cs typeface="Times New Roman" panose="02020603050405020304" pitchFamily="18" charset="0"/>
              </a:rPr>
            </a:b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Dịu</a:t>
            </a: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dàng</a:t>
            </a:r>
            <a:endParaRPr lang="en-US" altLang="vi-VN" dirty="0">
              <a:latin typeface="Times New Roman" panose="02020603050405020304" pitchFamily="18" charset="0"/>
              <a:cs typeface="Times New Roman" panose="02020603050405020304" pitchFamily="18" charset="0"/>
            </a:endParaRPr>
          </a:p>
        </p:txBody>
      </p:sp>
      <p:sp>
        <p:nvSpPr>
          <p:cNvPr id="8" name="Text Box 9">
            <a:extLst>
              <a:ext uri="{FF2B5EF4-FFF2-40B4-BE49-F238E27FC236}">
                <a16:creationId xmlns:a16="http://schemas.microsoft.com/office/drawing/2014/main" id="{48CF6045-51C7-417B-B26D-614E92313054}"/>
              </a:ext>
            </a:extLst>
          </p:cNvPr>
          <p:cNvSpPr txBox="1">
            <a:spLocks noChangeArrowheads="1"/>
          </p:cNvSpPr>
          <p:nvPr/>
        </p:nvSpPr>
        <p:spPr bwMode="auto">
          <a:xfrm>
            <a:off x="7096125" y="874712"/>
            <a:ext cx="1819275"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ts val="1200"/>
              </a:spcBef>
              <a:spcAft>
                <a:spcPts val="1200"/>
              </a:spcAft>
              <a:buFontTx/>
              <a:buNone/>
            </a:pP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Liễu</a:t>
            </a: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rũ</a:t>
            </a:r>
            <a:r>
              <a:rPr lang="en-US" altLang="vi-VN" dirty="0">
                <a:latin typeface="Times New Roman" panose="02020603050405020304" pitchFamily="18" charset="0"/>
                <a:cs typeface="Times New Roman" panose="02020603050405020304" pitchFamily="18" charset="0"/>
              </a:rPr>
              <a:t>  </a:t>
            </a:r>
            <a:br>
              <a:rPr lang="en-US" altLang="vi-VN" dirty="0">
                <a:latin typeface="Times New Roman" panose="02020603050405020304" pitchFamily="18" charset="0"/>
                <a:cs typeface="Times New Roman" panose="02020603050405020304" pitchFamily="18" charset="0"/>
              </a:rPr>
            </a:b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Hmông</a:t>
            </a:r>
            <a:endParaRPr lang="en-US" altLang="vi-VN"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48945F07-5710-4995-87E7-BCC605C621DE}"/>
              </a:ext>
            </a:extLst>
          </p:cNvPr>
          <p:cNvSpPr>
            <a:spLocks noChangeArrowheads="1"/>
          </p:cNvSpPr>
          <p:nvPr/>
        </p:nvSpPr>
        <p:spPr bwMode="auto">
          <a:xfrm>
            <a:off x="1038225" y="1390650"/>
            <a:ext cx="36576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 typeface="Wingdings" panose="05000000000000000000" pitchFamily="2" charset="2"/>
              <a:buChar char="v"/>
            </a:pPr>
            <a:r>
              <a:rPr lang="vi-VN" altLang="en-US" sz="3500" u="sng" dirty="0">
                <a:solidFill>
                  <a:srgbClr val="0070C0"/>
                </a:solidFill>
                <a:latin typeface="Times New Roman" panose="02020603050405020304" pitchFamily="18" charset="0"/>
                <a:cs typeface="Times New Roman" panose="02020603050405020304" pitchFamily="18" charset="0"/>
              </a:rPr>
              <a:t>Luyện đọc </a:t>
            </a:r>
            <a:r>
              <a:rPr lang="en-US" altLang="en-US" sz="3500" u="sng" dirty="0" err="1">
                <a:solidFill>
                  <a:srgbClr val="0070C0"/>
                </a:solidFill>
                <a:latin typeface="Times New Roman" panose="02020603050405020304" pitchFamily="18" charset="0"/>
                <a:cs typeface="Times New Roman" panose="02020603050405020304" pitchFamily="18" charset="0"/>
              </a:rPr>
              <a:t>từ</a:t>
            </a:r>
            <a:r>
              <a:rPr lang="vi-VN" altLang="en-US" sz="3500" u="sng" dirty="0">
                <a:solidFill>
                  <a:srgbClr val="0070C0"/>
                </a:solidFill>
                <a:latin typeface="Times New Roman" panose="02020603050405020304" pitchFamily="18" charset="0"/>
                <a:cs typeface="Times New Roman" panose="02020603050405020304" pitchFamily="18" charset="0"/>
              </a:rPr>
              <a:t>: </a:t>
            </a:r>
          </a:p>
        </p:txBody>
      </p:sp>
      <p:sp>
        <p:nvSpPr>
          <p:cNvPr id="10" name="Rectangle 9">
            <a:extLst>
              <a:ext uri="{FF2B5EF4-FFF2-40B4-BE49-F238E27FC236}">
                <a16:creationId xmlns:a16="http://schemas.microsoft.com/office/drawing/2014/main" id="{88B4E308-1F1E-4AE5-915E-1094CB2BE334}"/>
              </a:ext>
            </a:extLst>
          </p:cNvPr>
          <p:cNvSpPr>
            <a:spLocks noChangeArrowheads="1"/>
          </p:cNvSpPr>
          <p:nvPr/>
        </p:nvSpPr>
        <p:spPr bwMode="auto">
          <a:xfrm>
            <a:off x="1038225" y="2470151"/>
            <a:ext cx="4173538"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 typeface="Wingdings" panose="05000000000000000000" pitchFamily="2" charset="2"/>
              <a:buChar char="v"/>
            </a:pPr>
            <a:r>
              <a:rPr lang="vi-VN" altLang="en-US" sz="3500" u="sng" dirty="0">
                <a:solidFill>
                  <a:srgbClr val="0070C0"/>
                </a:solidFill>
                <a:latin typeface="Times New Roman" panose="02020603050405020304" pitchFamily="18" charset="0"/>
                <a:cs typeface="Times New Roman" panose="02020603050405020304" pitchFamily="18" charset="0"/>
              </a:rPr>
              <a:t>Luyện đọc </a:t>
            </a:r>
            <a:r>
              <a:rPr lang="en-US" altLang="en-US" sz="3500" u="sng" dirty="0" err="1">
                <a:solidFill>
                  <a:srgbClr val="0070C0"/>
                </a:solidFill>
                <a:latin typeface="Times New Roman" panose="02020603050405020304" pitchFamily="18" charset="0"/>
                <a:cs typeface="Times New Roman" panose="02020603050405020304" pitchFamily="18" charset="0"/>
              </a:rPr>
              <a:t>câu</a:t>
            </a:r>
            <a:r>
              <a:rPr lang="vi-VN" altLang="en-US" sz="3500" u="sng" dirty="0">
                <a:solidFill>
                  <a:srgbClr val="0070C0"/>
                </a:solidFill>
                <a:latin typeface="Times New Roman" panose="02020603050405020304" pitchFamily="18" charset="0"/>
                <a:cs typeface="Times New Roman" panose="02020603050405020304" pitchFamily="18" charset="0"/>
              </a:rPr>
              <a:t>: </a:t>
            </a:r>
          </a:p>
        </p:txBody>
      </p:sp>
      <p:sp>
        <p:nvSpPr>
          <p:cNvPr id="14" name="Text Box 9">
            <a:extLst>
              <a:ext uri="{FF2B5EF4-FFF2-40B4-BE49-F238E27FC236}">
                <a16:creationId xmlns:a16="http://schemas.microsoft.com/office/drawing/2014/main" id="{4836C43A-4DFB-4ABB-9A08-6D7EF614CB9E}"/>
              </a:ext>
            </a:extLst>
          </p:cNvPr>
          <p:cNvSpPr txBox="1">
            <a:spLocks noChangeArrowheads="1"/>
          </p:cNvSpPr>
          <p:nvPr/>
        </p:nvSpPr>
        <p:spPr bwMode="auto">
          <a:xfrm>
            <a:off x="8991600" y="879420"/>
            <a:ext cx="2847976" cy="14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ts val="1200"/>
              </a:spcBef>
              <a:spcAft>
                <a:spcPts val="1200"/>
              </a:spcAft>
              <a:buFontTx/>
              <a:buNone/>
            </a:pP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Khoảnh</a:t>
            </a: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khắc</a:t>
            </a:r>
            <a:br>
              <a:rPr lang="en-US" altLang="vi-VN" dirty="0">
                <a:latin typeface="Times New Roman" panose="02020603050405020304" pitchFamily="18" charset="0"/>
                <a:cs typeface="Times New Roman" panose="02020603050405020304" pitchFamily="18" charset="0"/>
              </a:rPr>
            </a:br>
            <a:r>
              <a:rPr lang="en-US" altLang="vi-VN" dirty="0">
                <a:latin typeface="Times New Roman" panose="02020603050405020304" pitchFamily="18" charset="0"/>
                <a:cs typeface="Times New Roman" panose="02020603050405020304" pitchFamily="18" charset="0"/>
              </a:rPr>
              <a:t>- Long </a:t>
            </a:r>
            <a:r>
              <a:rPr lang="en-US" altLang="vi-VN" dirty="0" err="1">
                <a:latin typeface="Times New Roman" panose="02020603050405020304" pitchFamily="18" charset="0"/>
                <a:cs typeface="Times New Roman" panose="02020603050405020304" pitchFamily="18" charset="0"/>
              </a:rPr>
              <a:t>lanh</a:t>
            </a:r>
            <a:endParaRPr lang="en-US" altLang="vi-VN" dirty="0">
              <a:latin typeface="Times New Roman" panose="02020603050405020304" pitchFamily="18" charset="0"/>
              <a:cs typeface="Times New Roman" panose="02020603050405020304" pitchFamily="18" charset="0"/>
            </a:endParaRPr>
          </a:p>
        </p:txBody>
      </p:sp>
      <p:sp>
        <p:nvSpPr>
          <p:cNvPr id="15" name="Text Box 11">
            <a:extLst>
              <a:ext uri="{FF2B5EF4-FFF2-40B4-BE49-F238E27FC236}">
                <a16:creationId xmlns:a16="http://schemas.microsoft.com/office/drawing/2014/main" id="{347953FC-AE3F-42D2-A96C-9329F105442F}"/>
              </a:ext>
            </a:extLst>
          </p:cNvPr>
          <p:cNvSpPr txBox="1">
            <a:spLocks noChangeArrowheads="1"/>
          </p:cNvSpPr>
          <p:nvPr/>
        </p:nvSpPr>
        <p:spPr bwMode="auto">
          <a:xfrm>
            <a:off x="1211263" y="3100389"/>
            <a:ext cx="973296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l-NL" altLang="en-US" sz="3200" dirty="0">
                <a:latin typeface="Times New Roman" panose="02020603050405020304" pitchFamily="18" charset="0"/>
                <a:cs typeface="Times New Roman" panose="02020603050405020304" pitchFamily="18" charset="0"/>
              </a:rPr>
              <a:t>    Phong cảnh ở đây thật đẹp. Thoắt cái, lá vàng rơi trong khoảnh khắc mùa thu. Thoắt cái, trắng long lanh một cơn mưa tuyết trên những cành đào, lê, mận.</a:t>
            </a:r>
            <a:endParaRPr lang="en-US" altLang="en-US" sz="3200" dirty="0">
              <a:latin typeface="Times New Roman" panose="02020603050405020304" pitchFamily="18" charset="0"/>
              <a:cs typeface="Times New Roman" panose="02020603050405020304" pitchFamily="18" charset="0"/>
            </a:endParaRPr>
          </a:p>
        </p:txBody>
      </p:sp>
      <p:pic>
        <p:nvPicPr>
          <p:cNvPr id="16" name="Picture 3">
            <a:extLst>
              <a:ext uri="{FF2B5EF4-FFF2-40B4-BE49-F238E27FC236}">
                <a16:creationId xmlns:a16="http://schemas.microsoft.com/office/drawing/2014/main" id="{3D891E32-9606-46A5-A123-4BB1A9D3AA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538663"/>
            <a:ext cx="12192000" cy="231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30">
            <a:extLst>
              <a:ext uri="{FF2B5EF4-FFF2-40B4-BE49-F238E27FC236}">
                <a16:creationId xmlns:a16="http://schemas.microsoft.com/office/drawing/2014/main" id="{AD7CCE92-191A-42EA-B3A7-10C95AA85425}"/>
              </a:ext>
            </a:extLst>
          </p:cNvPr>
          <p:cNvPicPr>
            <a:picLocks noChangeAspect="1"/>
          </p:cNvPicPr>
          <p:nvPr/>
        </p:nvPicPr>
        <p:blipFill>
          <a:blip r:embed="rId3">
            <a:extLst>
              <a:ext uri="{28A0092B-C50C-407E-A947-70E740481C1C}">
                <a14:useLocalDpi xmlns:a14="http://schemas.microsoft.com/office/drawing/2010/main" val="0"/>
              </a:ext>
            </a:extLst>
          </a:blip>
          <a:srcRect t="22717"/>
          <a:stretch>
            <a:fillRect/>
          </a:stretch>
        </p:blipFill>
        <p:spPr bwMode="auto">
          <a:xfrm>
            <a:off x="14288" y="0"/>
            <a:ext cx="2155825"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6">
            <a:extLst>
              <a:ext uri="{FF2B5EF4-FFF2-40B4-BE49-F238E27FC236}">
                <a16:creationId xmlns:a16="http://schemas.microsoft.com/office/drawing/2014/main" id="{0608DE21-EF87-4F11-B22F-C62670ACD1DE}"/>
              </a:ext>
            </a:extLst>
          </p:cNvPr>
          <p:cNvPicPr>
            <a:picLocks noChangeAspect="1"/>
          </p:cNvPicPr>
          <p:nvPr/>
        </p:nvPicPr>
        <p:blipFill>
          <a:blip r:embed="rId4">
            <a:extLst>
              <a:ext uri="{28A0092B-C50C-407E-A947-70E740481C1C}">
                <a14:useLocalDpi xmlns:a14="http://schemas.microsoft.com/office/drawing/2010/main" val="0"/>
              </a:ext>
            </a:extLst>
          </a:blip>
          <a:srcRect l="20023" t="67764"/>
          <a:stretch>
            <a:fillRect/>
          </a:stretch>
        </p:blipFill>
        <p:spPr bwMode="auto">
          <a:xfrm>
            <a:off x="8726488" y="-13420"/>
            <a:ext cx="3465512"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49241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15"/>
                                        </p:tgtEl>
                                        <p:attrNameLst>
                                          <p:attrName>style.visibility</p:attrName>
                                        </p:attrNameLst>
                                      </p:cBhvr>
                                      <p:to>
                                        <p:strVal val="visible"/>
                                      </p:to>
                                    </p:set>
                                    <p:anim calcmode="discrete" valueType="clr">
                                      <p:cBhvr override="childStyle">
                                        <p:cTn id="32"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5"/>
                                        </p:tgtEl>
                                        <p:attrNameLst>
                                          <p:attrName>fillcolor</p:attrName>
                                        </p:attrNameLst>
                                      </p:cBhvr>
                                      <p:tavLst>
                                        <p:tav tm="0">
                                          <p:val>
                                            <p:clrVal>
                                              <a:schemeClr val="accent2"/>
                                            </p:clrVal>
                                          </p:val>
                                        </p:tav>
                                        <p:tav tm="50000">
                                          <p:val>
                                            <p:clrVal>
                                              <a:schemeClr val="hlink"/>
                                            </p:clrVal>
                                          </p:val>
                                        </p:tav>
                                      </p:tavLst>
                                    </p:anim>
                                    <p:set>
                                      <p:cBhvr>
                                        <p:cTn id="34"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9" grpId="0"/>
      <p:bldP spid="10"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576C6CF-1631-4E3E-B6F1-67BFB87C6F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538663"/>
            <a:ext cx="12192000" cy="231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30">
            <a:extLst>
              <a:ext uri="{FF2B5EF4-FFF2-40B4-BE49-F238E27FC236}">
                <a16:creationId xmlns:a16="http://schemas.microsoft.com/office/drawing/2014/main" id="{D1542F3F-4B69-48A9-96C1-18FF4A2B02B3}"/>
              </a:ext>
            </a:extLst>
          </p:cNvPr>
          <p:cNvPicPr>
            <a:picLocks noChangeAspect="1"/>
          </p:cNvPicPr>
          <p:nvPr/>
        </p:nvPicPr>
        <p:blipFill>
          <a:blip r:embed="rId3">
            <a:extLst>
              <a:ext uri="{28A0092B-C50C-407E-A947-70E740481C1C}">
                <a14:useLocalDpi xmlns:a14="http://schemas.microsoft.com/office/drawing/2010/main" val="0"/>
              </a:ext>
            </a:extLst>
          </a:blip>
          <a:srcRect t="22717"/>
          <a:stretch>
            <a:fillRect/>
          </a:stretch>
        </p:blipFill>
        <p:spPr bwMode="auto">
          <a:xfrm>
            <a:off x="14288" y="0"/>
            <a:ext cx="2155825"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6">
            <a:extLst>
              <a:ext uri="{FF2B5EF4-FFF2-40B4-BE49-F238E27FC236}">
                <a16:creationId xmlns:a16="http://schemas.microsoft.com/office/drawing/2014/main" id="{5FB64A15-616C-4DAF-B1A0-B449F4F6C409}"/>
              </a:ext>
            </a:extLst>
          </p:cNvPr>
          <p:cNvPicPr>
            <a:picLocks noChangeAspect="1"/>
          </p:cNvPicPr>
          <p:nvPr/>
        </p:nvPicPr>
        <p:blipFill>
          <a:blip r:embed="rId4">
            <a:extLst>
              <a:ext uri="{28A0092B-C50C-407E-A947-70E740481C1C}">
                <a14:useLocalDpi xmlns:a14="http://schemas.microsoft.com/office/drawing/2010/main" val="0"/>
              </a:ext>
            </a:extLst>
          </a:blip>
          <a:srcRect l="20023" t="67764"/>
          <a:stretch>
            <a:fillRect/>
          </a:stretch>
        </p:blipFill>
        <p:spPr bwMode="auto">
          <a:xfrm>
            <a:off x="8726488" y="-13420"/>
            <a:ext cx="3465512"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38">
            <a:extLst>
              <a:ext uri="{FF2B5EF4-FFF2-40B4-BE49-F238E27FC236}">
                <a16:creationId xmlns:a16="http://schemas.microsoft.com/office/drawing/2014/main" id="{5AF6D4CD-FFEC-4D4E-9858-1E98AE440B99}"/>
              </a:ext>
            </a:extLst>
          </p:cNvPr>
          <p:cNvGrpSpPr>
            <a:grpSpLocks/>
          </p:cNvGrpSpPr>
          <p:nvPr/>
        </p:nvGrpSpPr>
        <p:grpSpPr bwMode="auto">
          <a:xfrm>
            <a:off x="2701925" y="330201"/>
            <a:ext cx="6273800" cy="1263651"/>
            <a:chOff x="-185986" y="452526"/>
            <a:chExt cx="7143752" cy="2563583"/>
          </a:xfrm>
        </p:grpSpPr>
        <p:pic>
          <p:nvPicPr>
            <p:cNvPr id="6" name="图片 1">
              <a:extLst>
                <a:ext uri="{FF2B5EF4-FFF2-40B4-BE49-F238E27FC236}">
                  <a16:creationId xmlns:a16="http://schemas.microsoft.com/office/drawing/2014/main" id="{4F095B47-761F-4ACB-A1DE-EC7B3F231F0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5986" y="452526"/>
              <a:ext cx="7143752" cy="256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141">
              <a:extLst>
                <a:ext uri="{FF2B5EF4-FFF2-40B4-BE49-F238E27FC236}">
                  <a16:creationId xmlns:a16="http://schemas.microsoft.com/office/drawing/2014/main" id="{14B9A6D6-9B3F-4175-83FD-46A93D6495E3}"/>
                </a:ext>
              </a:extLst>
            </p:cNvPr>
            <p:cNvSpPr txBox="1"/>
            <p:nvPr/>
          </p:nvSpPr>
          <p:spPr>
            <a:xfrm>
              <a:off x="781699" y="800572"/>
              <a:ext cx="6176067" cy="1311219"/>
            </a:xfrm>
            <a:prstGeom prst="rect">
              <a:avLst/>
            </a:prstGeom>
          </p:spPr>
          <p:txBody>
            <a:bodyPr>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316523">
                <a:lnSpc>
                  <a:spcPct val="100000"/>
                </a:lnSpc>
                <a:defRPr/>
              </a:pPr>
              <a:r>
                <a:rPr lang="en-US" altLang="zh-CN"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GIẢI NGHĨA TỪ</a:t>
              </a:r>
              <a:endParaRPr lang="zh-CN" altLang="en-US"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
        <p:nvSpPr>
          <p:cNvPr id="9" name="TextBox 8">
            <a:extLst>
              <a:ext uri="{FF2B5EF4-FFF2-40B4-BE49-F238E27FC236}">
                <a16:creationId xmlns:a16="http://schemas.microsoft.com/office/drawing/2014/main" id="{7E5FA336-4D4C-4362-BEBA-8692ACEDEBF0}"/>
              </a:ext>
            </a:extLst>
          </p:cNvPr>
          <p:cNvSpPr txBox="1"/>
          <p:nvPr/>
        </p:nvSpPr>
        <p:spPr>
          <a:xfrm>
            <a:off x="1092200" y="1655580"/>
            <a:ext cx="10537825" cy="3021276"/>
          </a:xfrm>
          <a:prstGeom prst="rect">
            <a:avLst/>
          </a:prstGeom>
          <a:noFill/>
        </p:spPr>
        <p:txBody>
          <a:bodyPr wrap="square">
            <a:spAutoFit/>
          </a:bodyPr>
          <a:lstStyle/>
          <a:p>
            <a:pPr>
              <a:lnSpc>
                <a:spcPct val="150000"/>
              </a:lnSpc>
            </a:pPr>
            <a:r>
              <a:rPr lang="vi-VN" sz="2600" dirty="0">
                <a:latin typeface="Times New Roman" panose="02020603050405020304" pitchFamily="18" charset="0"/>
                <a:cs typeface="Times New Roman" panose="02020603050405020304" pitchFamily="18" charset="0"/>
              </a:rPr>
              <a:t>- Sa Pa: một huyện thuộc tỉnh Lào Cai.</a:t>
            </a:r>
          </a:p>
          <a:p>
            <a:pPr>
              <a:lnSpc>
                <a:spcPct val="150000"/>
              </a:lnSpc>
            </a:pPr>
            <a:r>
              <a:rPr lang="vi-VN" sz="2600" dirty="0">
                <a:latin typeface="Times New Roman" panose="02020603050405020304" pitchFamily="18" charset="0"/>
                <a:cs typeface="Times New Roman" panose="02020603050405020304" pitchFamily="18" charset="0"/>
              </a:rPr>
              <a:t>- Rừng cây âm âm: rừng cây rậm rạp, hơi tối và tĩnh mịch.</a:t>
            </a:r>
          </a:p>
          <a:p>
            <a:pPr>
              <a:lnSpc>
                <a:spcPct val="150000"/>
              </a:lnSpc>
            </a:pPr>
            <a:r>
              <a:rPr lang="vi-VN" sz="2600" dirty="0">
                <a:latin typeface="Times New Roman" panose="02020603050405020304" pitchFamily="18" charset="0"/>
                <a:cs typeface="Times New Roman" panose="02020603050405020304" pitchFamily="18" charset="0"/>
              </a:rPr>
              <a:t>- Hmông, Tu Dí, Phù Lá: tên gọi của ba dân tộc thiểu số sống ở vùng núi cao.</a:t>
            </a:r>
          </a:p>
          <a:p>
            <a:pPr>
              <a:lnSpc>
                <a:spcPct val="150000"/>
              </a:lnSpc>
            </a:pPr>
            <a:r>
              <a:rPr lang="vi-VN" sz="2600" dirty="0">
                <a:latin typeface="Times New Roman" panose="02020603050405020304" pitchFamily="18" charset="0"/>
                <a:cs typeface="Times New Roman" panose="02020603050405020304" pitchFamily="18" charset="0"/>
              </a:rPr>
              <a:t>- Hoàng hôn: lúc mặt trời lặn.</a:t>
            </a:r>
          </a:p>
          <a:p>
            <a:pPr>
              <a:lnSpc>
                <a:spcPct val="150000"/>
              </a:lnSpc>
            </a:pPr>
            <a:r>
              <a:rPr lang="vi-VN" sz="2600" dirty="0">
                <a:latin typeface="Times New Roman" panose="02020603050405020304" pitchFamily="18" charset="0"/>
                <a:cs typeface="Times New Roman" panose="02020603050405020304" pitchFamily="18" charset="0"/>
              </a:rPr>
              <a:t>- Áp phiên: hôm trước phiên chợ.</a:t>
            </a:r>
          </a:p>
        </p:txBody>
      </p:sp>
    </p:spTree>
    <p:extLst>
      <p:ext uri="{BB962C8B-B14F-4D97-AF65-F5344CB8AC3E}">
        <p14:creationId xmlns:p14="http://schemas.microsoft.com/office/powerpoint/2010/main" val="357565233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5" name="Picture 67" descr="phula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7156" y="76201"/>
            <a:ext cx="2781300" cy="3886199"/>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6327" name="Text Box 7"/>
          <p:cNvSpPr txBox="1">
            <a:spLocks noChangeArrowheads="1"/>
          </p:cNvSpPr>
          <p:nvPr/>
        </p:nvSpPr>
        <p:spPr bwMode="auto">
          <a:xfrm>
            <a:off x="7997428" y="4143376"/>
            <a:ext cx="2438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Người Phù Lá</a:t>
            </a:r>
          </a:p>
        </p:txBody>
      </p:sp>
      <p:pic>
        <p:nvPicPr>
          <p:cNvPr id="56329" name="Picture 71" descr="bo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2132" y="76201"/>
            <a:ext cx="2652712" cy="39624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6331" name="Text Box 11"/>
          <p:cNvSpPr txBox="1">
            <a:spLocks noChangeArrowheads="1"/>
          </p:cNvSpPr>
          <p:nvPr/>
        </p:nvSpPr>
        <p:spPr bwMode="auto">
          <a:xfrm>
            <a:off x="1877616" y="4143376"/>
            <a:ext cx="2590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Dân tộc Tu Dí</a:t>
            </a:r>
          </a:p>
        </p:txBody>
      </p:sp>
      <p:pic>
        <p:nvPicPr>
          <p:cNvPr id="56333" name="Picture 60" descr="_NHK99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9644" y="76201"/>
            <a:ext cx="2652712" cy="39624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6335" name="Text Box 15"/>
          <p:cNvSpPr txBox="1">
            <a:spLocks noChangeArrowheads="1"/>
          </p:cNvSpPr>
          <p:nvPr/>
        </p:nvSpPr>
        <p:spPr bwMode="auto">
          <a:xfrm>
            <a:off x="4937522" y="4147842"/>
            <a:ext cx="2590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Em bé Hmông</a:t>
            </a:r>
          </a:p>
        </p:txBody>
      </p:sp>
      <p:sp>
        <p:nvSpPr>
          <p:cNvPr id="56339" name="Text Box 19"/>
          <p:cNvSpPr txBox="1">
            <a:spLocks noChangeArrowheads="1"/>
          </p:cNvSpPr>
          <p:nvPr/>
        </p:nvSpPr>
        <p:spPr bwMode="auto">
          <a:xfrm>
            <a:off x="1524000" y="5943601"/>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200" b="1" dirty="0" err="1">
                <a:solidFill>
                  <a:srgbClr val="0000FF"/>
                </a:solidFill>
                <a:latin typeface="Times New Roman" panose="02020603050405020304" pitchFamily="18" charset="0"/>
                <a:cs typeface="Times New Roman" panose="02020603050405020304" pitchFamily="18" charset="0"/>
              </a:rPr>
              <a:t>Hoàng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hôn</a:t>
            </a:r>
            <a:r>
              <a:rPr lang="en-US" altLang="en-US" sz="3200" b="1" dirty="0">
                <a:solidFill>
                  <a:srgbClr val="0000FF"/>
                </a:solidFill>
                <a:latin typeface="Times New Roman" panose="02020603050405020304" pitchFamily="18" charset="0"/>
                <a:cs typeface="Times New Roman" panose="02020603050405020304" pitchFamily="18" charset="0"/>
              </a:rPr>
              <a:t> ở Sa Pa</a:t>
            </a:r>
          </a:p>
        </p:txBody>
      </p:sp>
      <p:pic>
        <p:nvPicPr>
          <p:cNvPr id="13" name="Picture 55" descr="SAPA4-sunrise">
            <a:extLst>
              <a:ext uri="{FF2B5EF4-FFF2-40B4-BE49-F238E27FC236}">
                <a16:creationId xmlns:a16="http://schemas.microsoft.com/office/drawing/2014/main" id="{11EFAAB2-51CA-43E4-8F78-CC1CF352EF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7436" y="76201"/>
            <a:ext cx="4351020" cy="5438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sapa14">
            <a:extLst>
              <a:ext uri="{FF2B5EF4-FFF2-40B4-BE49-F238E27FC236}">
                <a16:creationId xmlns:a16="http://schemas.microsoft.com/office/drawing/2014/main" id="{0CF852F9-77CE-4A46-8979-C0978CD0D8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8737" y="76201"/>
            <a:ext cx="4411981" cy="5514976"/>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35344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6329"/>
                                        </p:tgtEl>
                                        <p:attrNameLst>
                                          <p:attrName>style.visibility</p:attrName>
                                        </p:attrNameLst>
                                      </p:cBhvr>
                                      <p:to>
                                        <p:strVal val="visible"/>
                                      </p:to>
                                    </p:set>
                                    <p:anim calcmode="lin" valueType="num">
                                      <p:cBhvr additive="base">
                                        <p:cTn id="7" dur="500" fill="hold"/>
                                        <p:tgtEl>
                                          <p:spTgt spid="56329"/>
                                        </p:tgtEl>
                                        <p:attrNameLst>
                                          <p:attrName>ppt_x</p:attrName>
                                        </p:attrNameLst>
                                      </p:cBhvr>
                                      <p:tavLst>
                                        <p:tav tm="0">
                                          <p:val>
                                            <p:strVal val="#ppt_x"/>
                                          </p:val>
                                        </p:tav>
                                        <p:tav tm="100000">
                                          <p:val>
                                            <p:strVal val="#ppt_x"/>
                                          </p:val>
                                        </p:tav>
                                      </p:tavLst>
                                    </p:anim>
                                    <p:anim calcmode="lin" valueType="num">
                                      <p:cBhvr additive="base">
                                        <p:cTn id="8" dur="500" fill="hold"/>
                                        <p:tgtEl>
                                          <p:spTgt spid="563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6331"/>
                                        </p:tgtEl>
                                        <p:attrNameLst>
                                          <p:attrName>style.visibility</p:attrName>
                                        </p:attrNameLst>
                                      </p:cBhvr>
                                      <p:to>
                                        <p:strVal val="visible"/>
                                      </p:to>
                                    </p:set>
                                    <p:anim calcmode="lin" valueType="num">
                                      <p:cBhvr additive="base">
                                        <p:cTn id="11" dur="500" fill="hold"/>
                                        <p:tgtEl>
                                          <p:spTgt spid="56331"/>
                                        </p:tgtEl>
                                        <p:attrNameLst>
                                          <p:attrName>ppt_x</p:attrName>
                                        </p:attrNameLst>
                                      </p:cBhvr>
                                      <p:tavLst>
                                        <p:tav tm="0">
                                          <p:val>
                                            <p:strVal val="#ppt_x"/>
                                          </p:val>
                                        </p:tav>
                                        <p:tav tm="100000">
                                          <p:val>
                                            <p:strVal val="#ppt_x"/>
                                          </p:val>
                                        </p:tav>
                                      </p:tavLst>
                                    </p:anim>
                                    <p:anim calcmode="lin" valueType="num">
                                      <p:cBhvr additive="base">
                                        <p:cTn id="12" dur="500" fill="hold"/>
                                        <p:tgtEl>
                                          <p:spTgt spid="5633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6333"/>
                                        </p:tgtEl>
                                        <p:attrNameLst>
                                          <p:attrName>style.visibility</p:attrName>
                                        </p:attrNameLst>
                                      </p:cBhvr>
                                      <p:to>
                                        <p:strVal val="visible"/>
                                      </p:to>
                                    </p:set>
                                    <p:anim calcmode="lin" valueType="num">
                                      <p:cBhvr additive="base">
                                        <p:cTn id="17" dur="500" fill="hold"/>
                                        <p:tgtEl>
                                          <p:spTgt spid="56333"/>
                                        </p:tgtEl>
                                        <p:attrNameLst>
                                          <p:attrName>ppt_x</p:attrName>
                                        </p:attrNameLst>
                                      </p:cBhvr>
                                      <p:tavLst>
                                        <p:tav tm="0">
                                          <p:val>
                                            <p:strVal val="#ppt_x"/>
                                          </p:val>
                                        </p:tav>
                                        <p:tav tm="100000">
                                          <p:val>
                                            <p:strVal val="#ppt_x"/>
                                          </p:val>
                                        </p:tav>
                                      </p:tavLst>
                                    </p:anim>
                                    <p:anim calcmode="lin" valueType="num">
                                      <p:cBhvr additive="base">
                                        <p:cTn id="18" dur="500" fill="hold"/>
                                        <p:tgtEl>
                                          <p:spTgt spid="5633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6335"/>
                                        </p:tgtEl>
                                        <p:attrNameLst>
                                          <p:attrName>style.visibility</p:attrName>
                                        </p:attrNameLst>
                                      </p:cBhvr>
                                      <p:to>
                                        <p:strVal val="visible"/>
                                      </p:to>
                                    </p:set>
                                    <p:anim calcmode="lin" valueType="num">
                                      <p:cBhvr additive="base">
                                        <p:cTn id="21" dur="500" fill="hold"/>
                                        <p:tgtEl>
                                          <p:spTgt spid="56335"/>
                                        </p:tgtEl>
                                        <p:attrNameLst>
                                          <p:attrName>ppt_x</p:attrName>
                                        </p:attrNameLst>
                                      </p:cBhvr>
                                      <p:tavLst>
                                        <p:tav tm="0">
                                          <p:val>
                                            <p:strVal val="#ppt_x"/>
                                          </p:val>
                                        </p:tav>
                                        <p:tav tm="100000">
                                          <p:val>
                                            <p:strVal val="#ppt_x"/>
                                          </p:val>
                                        </p:tav>
                                      </p:tavLst>
                                    </p:anim>
                                    <p:anim calcmode="lin" valueType="num">
                                      <p:cBhvr additive="base">
                                        <p:cTn id="22" dur="500" fill="hold"/>
                                        <p:tgtEl>
                                          <p:spTgt spid="56335"/>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56325"/>
                                        </p:tgtEl>
                                        <p:attrNameLst>
                                          <p:attrName>style.visibility</p:attrName>
                                        </p:attrNameLst>
                                      </p:cBhvr>
                                      <p:to>
                                        <p:strVal val="visible"/>
                                      </p:to>
                                    </p:set>
                                    <p:anim calcmode="lin" valueType="num">
                                      <p:cBhvr additive="base">
                                        <p:cTn id="27" dur="500" fill="hold"/>
                                        <p:tgtEl>
                                          <p:spTgt spid="56325"/>
                                        </p:tgtEl>
                                        <p:attrNameLst>
                                          <p:attrName>ppt_x</p:attrName>
                                        </p:attrNameLst>
                                      </p:cBhvr>
                                      <p:tavLst>
                                        <p:tav tm="0">
                                          <p:val>
                                            <p:strVal val="#ppt_x"/>
                                          </p:val>
                                        </p:tav>
                                        <p:tav tm="100000">
                                          <p:val>
                                            <p:strVal val="#ppt_x"/>
                                          </p:val>
                                        </p:tav>
                                      </p:tavLst>
                                    </p:anim>
                                    <p:anim calcmode="lin" valueType="num">
                                      <p:cBhvr additive="base">
                                        <p:cTn id="28" dur="500" fill="hold"/>
                                        <p:tgtEl>
                                          <p:spTgt spid="5632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6327"/>
                                        </p:tgtEl>
                                        <p:attrNameLst>
                                          <p:attrName>style.visibility</p:attrName>
                                        </p:attrNameLst>
                                      </p:cBhvr>
                                      <p:to>
                                        <p:strVal val="visible"/>
                                      </p:to>
                                    </p:set>
                                    <p:anim calcmode="lin" valueType="num">
                                      <p:cBhvr additive="base">
                                        <p:cTn id="31" dur="500" fill="hold"/>
                                        <p:tgtEl>
                                          <p:spTgt spid="56327"/>
                                        </p:tgtEl>
                                        <p:attrNameLst>
                                          <p:attrName>ppt_x</p:attrName>
                                        </p:attrNameLst>
                                      </p:cBhvr>
                                      <p:tavLst>
                                        <p:tav tm="0">
                                          <p:val>
                                            <p:strVal val="#ppt_x"/>
                                          </p:val>
                                        </p:tav>
                                        <p:tav tm="100000">
                                          <p:val>
                                            <p:strVal val="#ppt_x"/>
                                          </p:val>
                                        </p:tav>
                                      </p:tavLst>
                                    </p:anim>
                                    <p:anim calcmode="lin" valueType="num">
                                      <p:cBhvr additive="base">
                                        <p:cTn id="32" dur="500" fill="hold"/>
                                        <p:tgtEl>
                                          <p:spTgt spid="563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xit" presetSubtype="0" fill="hold" nodeType="clickEffect">
                                  <p:stCondLst>
                                    <p:cond delay="0"/>
                                  </p:stCondLst>
                                  <p:childTnLst>
                                    <p:animEffect transition="out" filter="fade">
                                      <p:cBhvr>
                                        <p:cTn id="36" dur="1000"/>
                                        <p:tgtEl>
                                          <p:spTgt spid="56329"/>
                                        </p:tgtEl>
                                      </p:cBhvr>
                                    </p:animEffect>
                                    <p:anim calcmode="lin" valueType="num">
                                      <p:cBhvr>
                                        <p:cTn id="37" dur="1000"/>
                                        <p:tgtEl>
                                          <p:spTgt spid="56329"/>
                                        </p:tgtEl>
                                        <p:attrNameLst>
                                          <p:attrName>ppt_x</p:attrName>
                                        </p:attrNameLst>
                                      </p:cBhvr>
                                      <p:tavLst>
                                        <p:tav tm="0">
                                          <p:val>
                                            <p:strVal val="ppt_x"/>
                                          </p:val>
                                        </p:tav>
                                        <p:tav tm="100000">
                                          <p:val>
                                            <p:strVal val="ppt_x"/>
                                          </p:val>
                                        </p:tav>
                                      </p:tavLst>
                                    </p:anim>
                                    <p:anim calcmode="lin" valueType="num">
                                      <p:cBhvr>
                                        <p:cTn id="38" dur="100" decel="100000"/>
                                        <p:tgtEl>
                                          <p:spTgt spid="56329"/>
                                        </p:tgtEl>
                                        <p:attrNameLst>
                                          <p:attrName>ppt_y</p:attrName>
                                        </p:attrNameLst>
                                      </p:cBhvr>
                                      <p:tavLst>
                                        <p:tav tm="0">
                                          <p:val>
                                            <p:strVal val="ppt_y"/>
                                          </p:val>
                                        </p:tav>
                                        <p:tav tm="100000">
                                          <p:val>
                                            <p:strVal val="ppt_y-.03"/>
                                          </p:val>
                                        </p:tav>
                                      </p:tavLst>
                                    </p:anim>
                                    <p:anim calcmode="lin" valueType="num">
                                      <p:cBhvr>
                                        <p:cTn id="39" dur="900" accel="100000">
                                          <p:stCondLst>
                                            <p:cond delay="100"/>
                                          </p:stCondLst>
                                        </p:cTn>
                                        <p:tgtEl>
                                          <p:spTgt spid="56329"/>
                                        </p:tgtEl>
                                        <p:attrNameLst>
                                          <p:attrName>ppt_y</p:attrName>
                                        </p:attrNameLst>
                                      </p:cBhvr>
                                      <p:tavLst>
                                        <p:tav tm="0">
                                          <p:val>
                                            <p:strVal val="ppt_y"/>
                                          </p:val>
                                        </p:tav>
                                        <p:tav tm="100000">
                                          <p:val>
                                            <p:strVal val="ppt_y+1"/>
                                          </p:val>
                                        </p:tav>
                                      </p:tavLst>
                                    </p:anim>
                                    <p:set>
                                      <p:cBhvr>
                                        <p:cTn id="40" dur="1" fill="hold">
                                          <p:stCondLst>
                                            <p:cond delay="999"/>
                                          </p:stCondLst>
                                        </p:cTn>
                                        <p:tgtEl>
                                          <p:spTgt spid="56329"/>
                                        </p:tgtEl>
                                        <p:attrNameLst>
                                          <p:attrName>style.visibility</p:attrName>
                                        </p:attrNameLst>
                                      </p:cBhvr>
                                      <p:to>
                                        <p:strVal val="hidden"/>
                                      </p:to>
                                    </p:set>
                                  </p:childTnLst>
                                </p:cTn>
                              </p:par>
                              <p:par>
                                <p:cTn id="41" presetID="37" presetClass="exit" presetSubtype="0" fill="hold" grpId="1" nodeType="withEffect">
                                  <p:stCondLst>
                                    <p:cond delay="0"/>
                                  </p:stCondLst>
                                  <p:childTnLst>
                                    <p:animEffect transition="out" filter="fade">
                                      <p:cBhvr>
                                        <p:cTn id="42" dur="1000"/>
                                        <p:tgtEl>
                                          <p:spTgt spid="56331"/>
                                        </p:tgtEl>
                                      </p:cBhvr>
                                    </p:animEffect>
                                    <p:anim calcmode="lin" valueType="num">
                                      <p:cBhvr>
                                        <p:cTn id="43" dur="1000"/>
                                        <p:tgtEl>
                                          <p:spTgt spid="56331"/>
                                        </p:tgtEl>
                                        <p:attrNameLst>
                                          <p:attrName>ppt_x</p:attrName>
                                        </p:attrNameLst>
                                      </p:cBhvr>
                                      <p:tavLst>
                                        <p:tav tm="0">
                                          <p:val>
                                            <p:strVal val="ppt_x"/>
                                          </p:val>
                                        </p:tav>
                                        <p:tav tm="100000">
                                          <p:val>
                                            <p:strVal val="ppt_x"/>
                                          </p:val>
                                        </p:tav>
                                      </p:tavLst>
                                    </p:anim>
                                    <p:anim calcmode="lin" valueType="num">
                                      <p:cBhvr>
                                        <p:cTn id="44" dur="100" decel="100000"/>
                                        <p:tgtEl>
                                          <p:spTgt spid="56331"/>
                                        </p:tgtEl>
                                        <p:attrNameLst>
                                          <p:attrName>ppt_y</p:attrName>
                                        </p:attrNameLst>
                                      </p:cBhvr>
                                      <p:tavLst>
                                        <p:tav tm="0">
                                          <p:val>
                                            <p:strVal val="ppt_y"/>
                                          </p:val>
                                        </p:tav>
                                        <p:tav tm="100000">
                                          <p:val>
                                            <p:strVal val="ppt_y-.03"/>
                                          </p:val>
                                        </p:tav>
                                      </p:tavLst>
                                    </p:anim>
                                    <p:anim calcmode="lin" valueType="num">
                                      <p:cBhvr>
                                        <p:cTn id="45" dur="900" accel="100000">
                                          <p:stCondLst>
                                            <p:cond delay="100"/>
                                          </p:stCondLst>
                                        </p:cTn>
                                        <p:tgtEl>
                                          <p:spTgt spid="56331"/>
                                        </p:tgtEl>
                                        <p:attrNameLst>
                                          <p:attrName>ppt_y</p:attrName>
                                        </p:attrNameLst>
                                      </p:cBhvr>
                                      <p:tavLst>
                                        <p:tav tm="0">
                                          <p:val>
                                            <p:strVal val="ppt_y"/>
                                          </p:val>
                                        </p:tav>
                                        <p:tav tm="100000">
                                          <p:val>
                                            <p:strVal val="ppt_y+1"/>
                                          </p:val>
                                        </p:tav>
                                      </p:tavLst>
                                    </p:anim>
                                    <p:set>
                                      <p:cBhvr>
                                        <p:cTn id="46" dur="1" fill="hold">
                                          <p:stCondLst>
                                            <p:cond delay="999"/>
                                          </p:stCondLst>
                                        </p:cTn>
                                        <p:tgtEl>
                                          <p:spTgt spid="56331"/>
                                        </p:tgtEl>
                                        <p:attrNameLst>
                                          <p:attrName>style.visibility</p:attrName>
                                        </p:attrNameLst>
                                      </p:cBhvr>
                                      <p:to>
                                        <p:strVal val="hidden"/>
                                      </p:to>
                                    </p:set>
                                  </p:childTnLst>
                                </p:cTn>
                              </p:par>
                              <p:par>
                                <p:cTn id="47" presetID="37" presetClass="exit" presetSubtype="0" fill="hold" nodeType="withEffect">
                                  <p:stCondLst>
                                    <p:cond delay="0"/>
                                  </p:stCondLst>
                                  <p:childTnLst>
                                    <p:animEffect transition="out" filter="fade">
                                      <p:cBhvr>
                                        <p:cTn id="48" dur="1000"/>
                                        <p:tgtEl>
                                          <p:spTgt spid="56333"/>
                                        </p:tgtEl>
                                      </p:cBhvr>
                                    </p:animEffect>
                                    <p:anim calcmode="lin" valueType="num">
                                      <p:cBhvr>
                                        <p:cTn id="49" dur="1000"/>
                                        <p:tgtEl>
                                          <p:spTgt spid="56333"/>
                                        </p:tgtEl>
                                        <p:attrNameLst>
                                          <p:attrName>ppt_x</p:attrName>
                                        </p:attrNameLst>
                                      </p:cBhvr>
                                      <p:tavLst>
                                        <p:tav tm="0">
                                          <p:val>
                                            <p:strVal val="ppt_x"/>
                                          </p:val>
                                        </p:tav>
                                        <p:tav tm="100000">
                                          <p:val>
                                            <p:strVal val="ppt_x"/>
                                          </p:val>
                                        </p:tav>
                                      </p:tavLst>
                                    </p:anim>
                                    <p:anim calcmode="lin" valueType="num">
                                      <p:cBhvr>
                                        <p:cTn id="50" dur="100" decel="100000"/>
                                        <p:tgtEl>
                                          <p:spTgt spid="56333"/>
                                        </p:tgtEl>
                                        <p:attrNameLst>
                                          <p:attrName>ppt_y</p:attrName>
                                        </p:attrNameLst>
                                      </p:cBhvr>
                                      <p:tavLst>
                                        <p:tav tm="0">
                                          <p:val>
                                            <p:strVal val="ppt_y"/>
                                          </p:val>
                                        </p:tav>
                                        <p:tav tm="100000">
                                          <p:val>
                                            <p:strVal val="ppt_y-.03"/>
                                          </p:val>
                                        </p:tav>
                                      </p:tavLst>
                                    </p:anim>
                                    <p:anim calcmode="lin" valueType="num">
                                      <p:cBhvr>
                                        <p:cTn id="51" dur="900" accel="100000">
                                          <p:stCondLst>
                                            <p:cond delay="100"/>
                                          </p:stCondLst>
                                        </p:cTn>
                                        <p:tgtEl>
                                          <p:spTgt spid="56333"/>
                                        </p:tgtEl>
                                        <p:attrNameLst>
                                          <p:attrName>ppt_y</p:attrName>
                                        </p:attrNameLst>
                                      </p:cBhvr>
                                      <p:tavLst>
                                        <p:tav tm="0">
                                          <p:val>
                                            <p:strVal val="ppt_y"/>
                                          </p:val>
                                        </p:tav>
                                        <p:tav tm="100000">
                                          <p:val>
                                            <p:strVal val="ppt_y+1"/>
                                          </p:val>
                                        </p:tav>
                                      </p:tavLst>
                                    </p:anim>
                                    <p:set>
                                      <p:cBhvr>
                                        <p:cTn id="52" dur="1" fill="hold">
                                          <p:stCondLst>
                                            <p:cond delay="999"/>
                                          </p:stCondLst>
                                        </p:cTn>
                                        <p:tgtEl>
                                          <p:spTgt spid="56333"/>
                                        </p:tgtEl>
                                        <p:attrNameLst>
                                          <p:attrName>style.visibility</p:attrName>
                                        </p:attrNameLst>
                                      </p:cBhvr>
                                      <p:to>
                                        <p:strVal val="hidden"/>
                                      </p:to>
                                    </p:set>
                                  </p:childTnLst>
                                </p:cTn>
                              </p:par>
                              <p:par>
                                <p:cTn id="53" presetID="37" presetClass="exit" presetSubtype="0" fill="hold" grpId="1" nodeType="withEffect">
                                  <p:stCondLst>
                                    <p:cond delay="0"/>
                                  </p:stCondLst>
                                  <p:childTnLst>
                                    <p:animEffect transition="out" filter="fade">
                                      <p:cBhvr>
                                        <p:cTn id="54" dur="1000"/>
                                        <p:tgtEl>
                                          <p:spTgt spid="56335"/>
                                        </p:tgtEl>
                                      </p:cBhvr>
                                    </p:animEffect>
                                    <p:anim calcmode="lin" valueType="num">
                                      <p:cBhvr>
                                        <p:cTn id="55" dur="1000"/>
                                        <p:tgtEl>
                                          <p:spTgt spid="56335"/>
                                        </p:tgtEl>
                                        <p:attrNameLst>
                                          <p:attrName>ppt_x</p:attrName>
                                        </p:attrNameLst>
                                      </p:cBhvr>
                                      <p:tavLst>
                                        <p:tav tm="0">
                                          <p:val>
                                            <p:strVal val="ppt_x"/>
                                          </p:val>
                                        </p:tav>
                                        <p:tav tm="100000">
                                          <p:val>
                                            <p:strVal val="ppt_x"/>
                                          </p:val>
                                        </p:tav>
                                      </p:tavLst>
                                    </p:anim>
                                    <p:anim calcmode="lin" valueType="num">
                                      <p:cBhvr>
                                        <p:cTn id="56" dur="100" decel="100000"/>
                                        <p:tgtEl>
                                          <p:spTgt spid="56335"/>
                                        </p:tgtEl>
                                        <p:attrNameLst>
                                          <p:attrName>ppt_y</p:attrName>
                                        </p:attrNameLst>
                                      </p:cBhvr>
                                      <p:tavLst>
                                        <p:tav tm="0">
                                          <p:val>
                                            <p:strVal val="ppt_y"/>
                                          </p:val>
                                        </p:tav>
                                        <p:tav tm="100000">
                                          <p:val>
                                            <p:strVal val="ppt_y-.03"/>
                                          </p:val>
                                        </p:tav>
                                      </p:tavLst>
                                    </p:anim>
                                    <p:anim calcmode="lin" valueType="num">
                                      <p:cBhvr>
                                        <p:cTn id="57" dur="900" accel="100000">
                                          <p:stCondLst>
                                            <p:cond delay="100"/>
                                          </p:stCondLst>
                                        </p:cTn>
                                        <p:tgtEl>
                                          <p:spTgt spid="56335"/>
                                        </p:tgtEl>
                                        <p:attrNameLst>
                                          <p:attrName>ppt_y</p:attrName>
                                        </p:attrNameLst>
                                      </p:cBhvr>
                                      <p:tavLst>
                                        <p:tav tm="0">
                                          <p:val>
                                            <p:strVal val="ppt_y"/>
                                          </p:val>
                                        </p:tav>
                                        <p:tav tm="100000">
                                          <p:val>
                                            <p:strVal val="ppt_y+1"/>
                                          </p:val>
                                        </p:tav>
                                      </p:tavLst>
                                    </p:anim>
                                    <p:set>
                                      <p:cBhvr>
                                        <p:cTn id="58" dur="1" fill="hold">
                                          <p:stCondLst>
                                            <p:cond delay="999"/>
                                          </p:stCondLst>
                                        </p:cTn>
                                        <p:tgtEl>
                                          <p:spTgt spid="56335"/>
                                        </p:tgtEl>
                                        <p:attrNameLst>
                                          <p:attrName>style.visibility</p:attrName>
                                        </p:attrNameLst>
                                      </p:cBhvr>
                                      <p:to>
                                        <p:strVal val="hidden"/>
                                      </p:to>
                                    </p:set>
                                  </p:childTnLst>
                                </p:cTn>
                              </p:par>
                              <p:par>
                                <p:cTn id="59" presetID="37" presetClass="exit" presetSubtype="0" fill="hold" nodeType="withEffect">
                                  <p:stCondLst>
                                    <p:cond delay="0"/>
                                  </p:stCondLst>
                                  <p:childTnLst>
                                    <p:animEffect transition="out" filter="fade">
                                      <p:cBhvr>
                                        <p:cTn id="60" dur="1000"/>
                                        <p:tgtEl>
                                          <p:spTgt spid="56325"/>
                                        </p:tgtEl>
                                      </p:cBhvr>
                                    </p:animEffect>
                                    <p:anim calcmode="lin" valueType="num">
                                      <p:cBhvr>
                                        <p:cTn id="61" dur="1000"/>
                                        <p:tgtEl>
                                          <p:spTgt spid="56325"/>
                                        </p:tgtEl>
                                        <p:attrNameLst>
                                          <p:attrName>ppt_x</p:attrName>
                                        </p:attrNameLst>
                                      </p:cBhvr>
                                      <p:tavLst>
                                        <p:tav tm="0">
                                          <p:val>
                                            <p:strVal val="ppt_x"/>
                                          </p:val>
                                        </p:tav>
                                        <p:tav tm="100000">
                                          <p:val>
                                            <p:strVal val="ppt_x"/>
                                          </p:val>
                                        </p:tav>
                                      </p:tavLst>
                                    </p:anim>
                                    <p:anim calcmode="lin" valueType="num">
                                      <p:cBhvr>
                                        <p:cTn id="62" dur="100" decel="100000"/>
                                        <p:tgtEl>
                                          <p:spTgt spid="56325"/>
                                        </p:tgtEl>
                                        <p:attrNameLst>
                                          <p:attrName>ppt_y</p:attrName>
                                        </p:attrNameLst>
                                      </p:cBhvr>
                                      <p:tavLst>
                                        <p:tav tm="0">
                                          <p:val>
                                            <p:strVal val="ppt_y"/>
                                          </p:val>
                                        </p:tav>
                                        <p:tav tm="100000">
                                          <p:val>
                                            <p:strVal val="ppt_y-.03"/>
                                          </p:val>
                                        </p:tav>
                                      </p:tavLst>
                                    </p:anim>
                                    <p:anim calcmode="lin" valueType="num">
                                      <p:cBhvr>
                                        <p:cTn id="63" dur="900" accel="100000">
                                          <p:stCondLst>
                                            <p:cond delay="100"/>
                                          </p:stCondLst>
                                        </p:cTn>
                                        <p:tgtEl>
                                          <p:spTgt spid="56325"/>
                                        </p:tgtEl>
                                        <p:attrNameLst>
                                          <p:attrName>ppt_y</p:attrName>
                                        </p:attrNameLst>
                                      </p:cBhvr>
                                      <p:tavLst>
                                        <p:tav tm="0">
                                          <p:val>
                                            <p:strVal val="ppt_y"/>
                                          </p:val>
                                        </p:tav>
                                        <p:tav tm="100000">
                                          <p:val>
                                            <p:strVal val="ppt_y+1"/>
                                          </p:val>
                                        </p:tav>
                                      </p:tavLst>
                                    </p:anim>
                                    <p:set>
                                      <p:cBhvr>
                                        <p:cTn id="64" dur="1" fill="hold">
                                          <p:stCondLst>
                                            <p:cond delay="999"/>
                                          </p:stCondLst>
                                        </p:cTn>
                                        <p:tgtEl>
                                          <p:spTgt spid="56325"/>
                                        </p:tgtEl>
                                        <p:attrNameLst>
                                          <p:attrName>style.visibility</p:attrName>
                                        </p:attrNameLst>
                                      </p:cBhvr>
                                      <p:to>
                                        <p:strVal val="hidden"/>
                                      </p:to>
                                    </p:set>
                                  </p:childTnLst>
                                </p:cTn>
                              </p:par>
                              <p:par>
                                <p:cTn id="65" presetID="37" presetClass="exit" presetSubtype="0" fill="hold" grpId="0" nodeType="withEffect">
                                  <p:stCondLst>
                                    <p:cond delay="0"/>
                                  </p:stCondLst>
                                  <p:childTnLst>
                                    <p:animEffect transition="out" filter="fade">
                                      <p:cBhvr>
                                        <p:cTn id="66" dur="1000"/>
                                        <p:tgtEl>
                                          <p:spTgt spid="56327"/>
                                        </p:tgtEl>
                                      </p:cBhvr>
                                    </p:animEffect>
                                    <p:anim calcmode="lin" valueType="num">
                                      <p:cBhvr>
                                        <p:cTn id="67" dur="1000"/>
                                        <p:tgtEl>
                                          <p:spTgt spid="56327"/>
                                        </p:tgtEl>
                                        <p:attrNameLst>
                                          <p:attrName>ppt_x</p:attrName>
                                        </p:attrNameLst>
                                      </p:cBhvr>
                                      <p:tavLst>
                                        <p:tav tm="0">
                                          <p:val>
                                            <p:strVal val="ppt_x"/>
                                          </p:val>
                                        </p:tav>
                                        <p:tav tm="100000">
                                          <p:val>
                                            <p:strVal val="ppt_x"/>
                                          </p:val>
                                        </p:tav>
                                      </p:tavLst>
                                    </p:anim>
                                    <p:anim calcmode="lin" valueType="num">
                                      <p:cBhvr>
                                        <p:cTn id="68" dur="100" decel="100000"/>
                                        <p:tgtEl>
                                          <p:spTgt spid="56327"/>
                                        </p:tgtEl>
                                        <p:attrNameLst>
                                          <p:attrName>ppt_y</p:attrName>
                                        </p:attrNameLst>
                                      </p:cBhvr>
                                      <p:tavLst>
                                        <p:tav tm="0">
                                          <p:val>
                                            <p:strVal val="ppt_y"/>
                                          </p:val>
                                        </p:tav>
                                        <p:tav tm="100000">
                                          <p:val>
                                            <p:strVal val="ppt_y-.03"/>
                                          </p:val>
                                        </p:tav>
                                      </p:tavLst>
                                    </p:anim>
                                    <p:anim calcmode="lin" valueType="num">
                                      <p:cBhvr>
                                        <p:cTn id="69" dur="900" accel="100000">
                                          <p:stCondLst>
                                            <p:cond delay="100"/>
                                          </p:stCondLst>
                                        </p:cTn>
                                        <p:tgtEl>
                                          <p:spTgt spid="56327"/>
                                        </p:tgtEl>
                                        <p:attrNameLst>
                                          <p:attrName>ppt_y</p:attrName>
                                        </p:attrNameLst>
                                      </p:cBhvr>
                                      <p:tavLst>
                                        <p:tav tm="0">
                                          <p:val>
                                            <p:strVal val="ppt_y"/>
                                          </p:val>
                                        </p:tav>
                                        <p:tav tm="100000">
                                          <p:val>
                                            <p:strVal val="ppt_y+1"/>
                                          </p:val>
                                        </p:tav>
                                      </p:tavLst>
                                    </p:anim>
                                    <p:set>
                                      <p:cBhvr>
                                        <p:cTn id="70" dur="1" fill="hold">
                                          <p:stCondLst>
                                            <p:cond delay="999"/>
                                          </p:stCondLst>
                                        </p:cTn>
                                        <p:tgtEl>
                                          <p:spTgt spid="56327"/>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additive="base">
                                        <p:cTn id="75" dur="500" fill="hold"/>
                                        <p:tgtEl>
                                          <p:spTgt spid="14"/>
                                        </p:tgtEl>
                                        <p:attrNameLst>
                                          <p:attrName>ppt_x</p:attrName>
                                        </p:attrNameLst>
                                      </p:cBhvr>
                                      <p:tavLst>
                                        <p:tav tm="0">
                                          <p:val>
                                            <p:strVal val="#ppt_x"/>
                                          </p:val>
                                        </p:tav>
                                        <p:tav tm="100000">
                                          <p:val>
                                            <p:strVal val="#ppt_x"/>
                                          </p:val>
                                        </p:tav>
                                      </p:tavLst>
                                    </p:anim>
                                    <p:anim calcmode="lin" valueType="num">
                                      <p:cBhvr additive="base">
                                        <p:cTn id="7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additive="base">
                                        <p:cTn id="81" dur="500" fill="hold"/>
                                        <p:tgtEl>
                                          <p:spTgt spid="13"/>
                                        </p:tgtEl>
                                        <p:attrNameLst>
                                          <p:attrName>ppt_x</p:attrName>
                                        </p:attrNameLst>
                                      </p:cBhvr>
                                      <p:tavLst>
                                        <p:tav tm="0">
                                          <p:val>
                                            <p:strVal val="#ppt_x"/>
                                          </p:val>
                                        </p:tav>
                                        <p:tav tm="100000">
                                          <p:val>
                                            <p:strVal val="#ppt_x"/>
                                          </p:val>
                                        </p:tav>
                                      </p:tavLst>
                                    </p:anim>
                                    <p:anim calcmode="lin" valueType="num">
                                      <p:cBhvr additive="base">
                                        <p:cTn id="8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7" presetClass="entr" presetSubtype="0" fill="hold" grpId="0" nodeType="clickEffect">
                                  <p:stCondLst>
                                    <p:cond delay="0"/>
                                  </p:stCondLst>
                                  <p:iterate type="lt">
                                    <p:tmPct val="50000"/>
                                  </p:iterate>
                                  <p:childTnLst>
                                    <p:set>
                                      <p:cBhvr>
                                        <p:cTn id="86" dur="1" fill="hold">
                                          <p:stCondLst>
                                            <p:cond delay="0"/>
                                          </p:stCondLst>
                                        </p:cTn>
                                        <p:tgtEl>
                                          <p:spTgt spid="56339"/>
                                        </p:tgtEl>
                                        <p:attrNameLst>
                                          <p:attrName>style.visibility</p:attrName>
                                        </p:attrNameLst>
                                      </p:cBhvr>
                                      <p:to>
                                        <p:strVal val="visible"/>
                                      </p:to>
                                    </p:set>
                                    <p:anim calcmode="discrete" valueType="clr">
                                      <p:cBhvr override="childStyle">
                                        <p:cTn id="87" dur="80"/>
                                        <p:tgtEl>
                                          <p:spTgt spid="56339"/>
                                        </p:tgtEl>
                                        <p:attrNameLst>
                                          <p:attrName>style.color</p:attrName>
                                        </p:attrNameLst>
                                      </p:cBhvr>
                                      <p:tavLst>
                                        <p:tav tm="0">
                                          <p:val>
                                            <p:clrVal>
                                              <a:schemeClr val="accent2"/>
                                            </p:clrVal>
                                          </p:val>
                                        </p:tav>
                                        <p:tav tm="50000">
                                          <p:val>
                                            <p:clrVal>
                                              <a:schemeClr val="hlink"/>
                                            </p:clrVal>
                                          </p:val>
                                        </p:tav>
                                      </p:tavLst>
                                    </p:anim>
                                    <p:anim calcmode="discrete" valueType="clr">
                                      <p:cBhvr>
                                        <p:cTn id="88" dur="80"/>
                                        <p:tgtEl>
                                          <p:spTgt spid="56339"/>
                                        </p:tgtEl>
                                        <p:attrNameLst>
                                          <p:attrName>fillcolor</p:attrName>
                                        </p:attrNameLst>
                                      </p:cBhvr>
                                      <p:tavLst>
                                        <p:tav tm="0">
                                          <p:val>
                                            <p:clrVal>
                                              <a:schemeClr val="accent2"/>
                                            </p:clrVal>
                                          </p:val>
                                        </p:tav>
                                        <p:tav tm="50000">
                                          <p:val>
                                            <p:clrVal>
                                              <a:schemeClr val="hlink"/>
                                            </p:clrVal>
                                          </p:val>
                                        </p:tav>
                                      </p:tavLst>
                                    </p:anim>
                                    <p:set>
                                      <p:cBhvr>
                                        <p:cTn id="89" dur="80"/>
                                        <p:tgtEl>
                                          <p:spTgt spid="563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7" grpId="0"/>
      <p:bldP spid="56331" grpId="0"/>
      <p:bldP spid="56331" grpId="1"/>
      <p:bldP spid="56335" grpId="0"/>
      <p:bldP spid="56335" grpId="1"/>
      <p:bldP spid="563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885E13-B9AF-44EF-A758-717E15E1D06B}"/>
              </a:ext>
            </a:extLst>
          </p:cNvPr>
          <p:cNvSpPr txBox="1"/>
          <p:nvPr/>
        </p:nvSpPr>
        <p:spPr>
          <a:xfrm>
            <a:off x="-1" y="-28575"/>
            <a:ext cx="12192001" cy="646331"/>
          </a:xfrm>
          <a:prstGeom prst="rect">
            <a:avLst/>
          </a:prstGeom>
          <a:noFill/>
        </p:spPr>
        <p:txBody>
          <a:bodyPr wrap="square">
            <a:spAutoFit/>
          </a:bodyPr>
          <a:lstStyle/>
          <a:p>
            <a:pPr algn="ctr"/>
            <a:r>
              <a:rPr lang="vi-VN" sz="3600" b="1" dirty="0">
                <a:solidFill>
                  <a:srgbClr val="FF0000"/>
                </a:solidFill>
                <a:latin typeface="Cambria" panose="02040503050406030204" pitchFamily="18" charset="0"/>
                <a:ea typeface="Cambria" panose="02040503050406030204" pitchFamily="18" charset="0"/>
              </a:rPr>
              <a:t>Đường đi Sa Pa</a:t>
            </a:r>
            <a:endParaRPr lang="en-US" sz="3600" b="1"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23F1B276-99E2-41C0-B7E7-53BAD6672B2C}"/>
              </a:ext>
            </a:extLst>
          </p:cNvPr>
          <p:cNvSpPr txBox="1"/>
          <p:nvPr/>
        </p:nvSpPr>
        <p:spPr>
          <a:xfrm>
            <a:off x="80961" y="448776"/>
            <a:ext cx="12111039" cy="6494085"/>
          </a:xfrm>
          <a:prstGeom prst="rect">
            <a:avLst/>
          </a:prstGeom>
          <a:noFill/>
        </p:spPr>
        <p:txBody>
          <a:bodyPr wrap="square">
            <a:spAutoFit/>
          </a:bodyPr>
          <a:lstStyle/>
          <a:p>
            <a:r>
              <a:rPr lang="vi-VN" sz="2500" dirty="0">
                <a:latin typeface="+mj-lt"/>
              </a:rPr>
              <a:t>Xe chúng tôi leo chênh vênh trên dốc cao của con đường xuyên tỉnh. Những đám mây trắng nhỏ sà xuống cửa kính ô tô tạo nên cảm giác bồng bềnh huyền ảo. Chúng tôi đang đi bên những thác trắng xóa tựa mây trời, những rừng cây âm âm, những bông hoa chuối rực lên như ngọn lửa. Tôi lim dim mắt ngắm mấy con ngựa đang ăn cỏ trong một vườn đào ven đường. Con đen huyền, con trắng tuyết, con đỏ son, chân dịu dàng, chùm đuôi cong lướt thướt liễu rủ.</a:t>
            </a:r>
          </a:p>
          <a:p>
            <a:r>
              <a:rPr lang="vi-VN" sz="2500" dirty="0">
                <a:latin typeface="+mj-lt"/>
              </a:rPr>
              <a:t>   Buổi chiều, xe dừng lại ở một thị trấn nhỏ. Nắng phố huyện vàng hoe. Những em bé Hmông, những em bé Tu Dí, Phù Lá cổ đeo móng hổ, quần áo sặc sỡ đang chơi đùa trước cửa hàng. Hoàng hôn, áp phiên của phiên chợ thị trấn, người ngựa dập dìu chìm trong sương núi tím nhạt.</a:t>
            </a:r>
          </a:p>
          <a:p>
            <a:r>
              <a:rPr lang="vi-VN" sz="2500" dirty="0">
                <a:latin typeface="+mj-lt"/>
              </a:rPr>
              <a:t>   Hôm sau chúng tôi đi Sa Pa. Phong cảnh ở đây thật đẹp. Thoắt cái, lá vàng rơi trong khoảnh khắc mùa thu. Thoắt cái, trắng long lanh một cơn mưa tuyết trên những cành đào, lê, mận. Thoắt cái, gió xuân hây hẩy nồng nàn với những bông hoa lay ơn màu đen nhung hiếm quý.</a:t>
            </a:r>
          </a:p>
          <a:p>
            <a:r>
              <a:rPr lang="vi-VN" sz="2500" dirty="0">
                <a:latin typeface="+mj-lt"/>
              </a:rPr>
              <a:t>   Sa Pa quả là món quà tặng diệu kì mà thiên nhiên dành cho đất nước ta.</a:t>
            </a:r>
          </a:p>
          <a:p>
            <a:pPr algn="r"/>
            <a:r>
              <a:rPr lang="vi-VN" sz="2500" i="1" dirty="0">
                <a:latin typeface="+mj-lt"/>
              </a:rPr>
              <a:t>Theo</a:t>
            </a:r>
            <a:r>
              <a:rPr lang="vi-VN" sz="2500" dirty="0">
                <a:latin typeface="+mj-lt"/>
              </a:rPr>
              <a:t> </a:t>
            </a:r>
            <a:r>
              <a:rPr lang="vi-VN" sz="2500" b="1" dirty="0">
                <a:latin typeface="+mj-lt"/>
              </a:rPr>
              <a:t>NGUYỄN PHAN HÁCH</a:t>
            </a:r>
          </a:p>
        </p:txBody>
      </p:sp>
    </p:spTree>
    <p:extLst>
      <p:ext uri="{BB962C8B-B14F-4D97-AF65-F5344CB8AC3E}">
        <p14:creationId xmlns:p14="http://schemas.microsoft.com/office/powerpoint/2010/main" val="418214340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900" decel="100000" fill="hold"/>
                                        <p:tgtEl>
                                          <p:spTgt spid="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7163720A-5AE6-4219-A312-37700284D40F}"/>
              </a:ext>
            </a:extLst>
          </p:cNvPr>
          <p:cNvPicPr>
            <a:picLocks noChangeAspect="1"/>
          </p:cNvPicPr>
          <p:nvPr/>
        </p:nvPicPr>
        <p:blipFill rotWithShape="1">
          <a:blip r:embed="rId2">
            <a:extLst>
              <a:ext uri="{28A0092B-C50C-407E-A947-70E740481C1C}">
                <a14:useLocalDpi xmlns:a14="http://schemas.microsoft.com/office/drawing/2010/main" val="0"/>
              </a:ext>
            </a:extLst>
          </a:blip>
          <a:srcRect l="16992" t="-937" r="50159" b="17087"/>
          <a:stretch/>
        </p:blipFill>
        <p:spPr>
          <a:xfrm>
            <a:off x="5227022" y="1274329"/>
            <a:ext cx="6374671" cy="5084995"/>
          </a:xfrm>
          <a:prstGeom prst="rect">
            <a:avLst/>
          </a:prstGeom>
        </p:spPr>
      </p:pic>
      <p:pic>
        <p:nvPicPr>
          <p:cNvPr id="3" name="图片 8">
            <a:extLst>
              <a:ext uri="{FF2B5EF4-FFF2-40B4-BE49-F238E27FC236}">
                <a16:creationId xmlns:a16="http://schemas.microsoft.com/office/drawing/2014/main" id="{8C7488AA-F4C7-46D9-920A-297458BA5D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636" y="681941"/>
            <a:ext cx="5960963" cy="5960963"/>
          </a:xfrm>
          <a:prstGeom prst="rect">
            <a:avLst/>
          </a:prstGeom>
        </p:spPr>
      </p:pic>
      <p:pic>
        <p:nvPicPr>
          <p:cNvPr id="4" name="图片 5">
            <a:extLst>
              <a:ext uri="{FF2B5EF4-FFF2-40B4-BE49-F238E27FC236}">
                <a16:creationId xmlns:a16="http://schemas.microsoft.com/office/drawing/2014/main" id="{B39C6ADB-2F9A-4AA5-8F5E-4EDC7D051417}"/>
              </a:ext>
            </a:extLst>
          </p:cNvPr>
          <p:cNvPicPr>
            <a:picLocks noChangeAspect="1"/>
          </p:cNvPicPr>
          <p:nvPr/>
        </p:nvPicPr>
        <p:blipFill rotWithShape="1">
          <a:blip r:embed="rId2">
            <a:extLst>
              <a:ext uri="{28A0092B-C50C-407E-A947-70E740481C1C}">
                <a14:useLocalDpi xmlns:a14="http://schemas.microsoft.com/office/drawing/2010/main" val="0"/>
              </a:ext>
            </a:extLst>
          </a:blip>
          <a:srcRect l="55253" b="27899"/>
          <a:stretch/>
        </p:blipFill>
        <p:spPr>
          <a:xfrm>
            <a:off x="6377650" y="535479"/>
            <a:ext cx="5455535" cy="2747059"/>
          </a:xfrm>
          <a:prstGeom prst="rect">
            <a:avLst/>
          </a:prstGeom>
        </p:spPr>
      </p:pic>
      <p:sp>
        <p:nvSpPr>
          <p:cNvPr id="5" name="TextBox 4">
            <a:extLst>
              <a:ext uri="{FF2B5EF4-FFF2-40B4-BE49-F238E27FC236}">
                <a16:creationId xmlns:a16="http://schemas.microsoft.com/office/drawing/2014/main" id="{13038C87-053A-4736-A175-A643DCC2D227}"/>
              </a:ext>
            </a:extLst>
          </p:cNvPr>
          <p:cNvSpPr txBox="1"/>
          <p:nvPr/>
        </p:nvSpPr>
        <p:spPr>
          <a:xfrm>
            <a:off x="5353052" y="2621004"/>
            <a:ext cx="5834933" cy="2800767"/>
          </a:xfrm>
          <a:prstGeom prst="rect">
            <a:avLst/>
          </a:prstGeom>
          <a:noFill/>
        </p:spPr>
        <p:txBody>
          <a:bodyPr wrap="square">
            <a:spAutoFit/>
          </a:bodyPr>
          <a:lstStyle/>
          <a:p>
            <a:pPr algn="ctr"/>
            <a:r>
              <a:rPr lang="en-US" sz="8800" b="1" dirty="0">
                <a:solidFill>
                  <a:schemeClr val="accent5">
                    <a:lumMod val="75000"/>
                  </a:schemeClr>
                </a:solidFill>
                <a:effectLst>
                  <a:glow rad="63500">
                    <a:schemeClr val="accent3">
                      <a:satMod val="175000"/>
                      <a:alpha val="40000"/>
                    </a:schemeClr>
                  </a:glow>
                </a:effectLst>
              </a:rPr>
              <a:t>TÌM HIỂU BÀI</a:t>
            </a:r>
          </a:p>
        </p:txBody>
      </p:sp>
    </p:spTree>
    <p:extLst>
      <p:ext uri="{BB962C8B-B14F-4D97-AF65-F5344CB8AC3E}">
        <p14:creationId xmlns:p14="http://schemas.microsoft.com/office/powerpoint/2010/main" val="39757031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7F72F92-3609-4969-8540-4292512F7B8E}"/>
              </a:ext>
            </a:extLst>
          </p:cNvPr>
          <p:cNvSpPr/>
          <p:nvPr/>
        </p:nvSpPr>
        <p:spPr>
          <a:xfrm>
            <a:off x="2" y="1"/>
            <a:ext cx="12191999" cy="6857996"/>
          </a:xfrm>
          <a:prstGeom prst="rect">
            <a:avLst/>
          </a:prstGeom>
          <a:blipFill>
            <a:blip r:embed="rId2" cstate="print"/>
            <a:stretch>
              <a:fillRect/>
            </a:stretch>
          </a:blipFill>
        </p:spPr>
        <p:txBody>
          <a:bodyPr wrap="square" lIns="0" tIns="0" rIns="0" bIns="0" rtlCol="0"/>
          <a:lstStyle/>
          <a:p>
            <a:endParaRPr/>
          </a:p>
        </p:txBody>
      </p:sp>
      <p:sp>
        <p:nvSpPr>
          <p:cNvPr id="3" name="Title 2">
            <a:extLst>
              <a:ext uri="{FF2B5EF4-FFF2-40B4-BE49-F238E27FC236}">
                <a16:creationId xmlns:a16="http://schemas.microsoft.com/office/drawing/2014/main" id="{AAEFDCC0-26B9-4529-AE97-465F0A3CFB42}"/>
              </a:ext>
            </a:extLst>
          </p:cNvPr>
          <p:cNvSpPr>
            <a:spLocks noGrp="1"/>
          </p:cNvSpPr>
          <p:nvPr>
            <p:ph type="title"/>
          </p:nvPr>
        </p:nvSpPr>
        <p:spPr>
          <a:xfrm>
            <a:off x="838200" y="0"/>
            <a:ext cx="10515600" cy="1325563"/>
          </a:xfrm>
        </p:spPr>
        <p:txBody>
          <a:bodyPr>
            <a:normAutofit/>
          </a:bodyPr>
          <a:lstStyle/>
          <a:p>
            <a:pPr algn="ct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18 </a:t>
            </a:r>
            <a:r>
              <a:rPr lang="en-US" sz="3200" dirty="0" err="1">
                <a:latin typeface="Times New Roman" panose="02020603050405020304" pitchFamily="18" charset="0"/>
                <a:cs typeface="Times New Roman" panose="02020603050405020304" pitchFamily="18" charset="0"/>
              </a:rPr>
              <a:t>tháng</a:t>
            </a:r>
            <a:r>
              <a:rPr lang="en-US" sz="3200" dirty="0">
                <a:latin typeface="Times New Roman" panose="02020603050405020304" pitchFamily="18" charset="0"/>
                <a:cs typeface="Times New Roman" panose="02020603050405020304" pitchFamily="18" charset="0"/>
              </a:rPr>
              <a:t> 4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2022</a:t>
            </a:r>
            <a:br>
              <a:rPr lang="en-US"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endParaRPr lang="en-US" sz="3200" dirty="0">
              <a:latin typeface="Times New Roman" panose="02020603050405020304" pitchFamily="18" charset="0"/>
              <a:cs typeface="Times New Roman" panose="02020603050405020304" pitchFamily="18" charset="0"/>
            </a:endParaRPr>
          </a:p>
        </p:txBody>
      </p:sp>
      <p:sp>
        <p:nvSpPr>
          <p:cNvPr id="4" name="Title 2">
            <a:extLst>
              <a:ext uri="{FF2B5EF4-FFF2-40B4-BE49-F238E27FC236}">
                <a16:creationId xmlns:a16="http://schemas.microsoft.com/office/drawing/2014/main" id="{3A2A8879-CBA4-4321-85AC-563031064B42}"/>
              </a:ext>
            </a:extLst>
          </p:cNvPr>
          <p:cNvSpPr txBox="1">
            <a:spLocks/>
          </p:cNvSpPr>
          <p:nvPr/>
        </p:nvSpPr>
        <p:spPr>
          <a:xfrm>
            <a:off x="838200" y="7524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err="1">
                <a:solidFill>
                  <a:srgbClr val="FF0000"/>
                </a:solidFill>
                <a:latin typeface="Times New Roman" panose="02020603050405020304" pitchFamily="18" charset="0"/>
                <a:cs typeface="Times New Roman" panose="02020603050405020304" pitchFamily="18" charset="0"/>
              </a:rPr>
              <a:t>Đường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a:t>
            </a:r>
            <a:r>
              <a:rPr lang="en-US" sz="3200" b="1" dirty="0">
                <a:solidFill>
                  <a:srgbClr val="FF0000"/>
                </a:solidFill>
                <a:latin typeface="Times New Roman" panose="02020603050405020304" pitchFamily="18" charset="0"/>
                <a:cs typeface="Times New Roman" panose="02020603050405020304" pitchFamily="18" charset="0"/>
              </a:rPr>
              <a:t> Sa Pa</a:t>
            </a:r>
          </a:p>
        </p:txBody>
      </p:sp>
      <p:sp>
        <p:nvSpPr>
          <p:cNvPr id="6" name="TextBox 5">
            <a:extLst>
              <a:ext uri="{FF2B5EF4-FFF2-40B4-BE49-F238E27FC236}">
                <a16:creationId xmlns:a16="http://schemas.microsoft.com/office/drawing/2014/main" id="{AA0C3EE9-1EF4-415E-BD5F-B0786C5E6F75}"/>
              </a:ext>
            </a:extLst>
          </p:cNvPr>
          <p:cNvSpPr txBox="1"/>
          <p:nvPr/>
        </p:nvSpPr>
        <p:spPr>
          <a:xfrm>
            <a:off x="681037" y="1724005"/>
            <a:ext cx="10829925" cy="954107"/>
          </a:xfrm>
          <a:prstGeom prst="rect">
            <a:avLst/>
          </a:prstGeom>
          <a:noFill/>
        </p:spPr>
        <p:txBody>
          <a:bodyPr wrap="square">
            <a:spAutoFit/>
          </a:bodyPr>
          <a:lstStyle/>
          <a:p>
            <a:r>
              <a:rPr lang="vi-VN" sz="2800" b="1" dirty="0">
                <a:latin typeface="Times New Roman" panose="02020603050405020304" pitchFamily="18" charset="0"/>
                <a:cs typeface="Times New Roman" panose="02020603050405020304" pitchFamily="18" charset="0"/>
              </a:rPr>
              <a:t>Câu 1</a:t>
            </a:r>
            <a:r>
              <a:rPr lang="en-US" sz="2800" dirty="0">
                <a:latin typeface="Times New Roman" panose="02020603050405020304" pitchFamily="18" charset="0"/>
                <a:cs typeface="Times New Roman" panose="02020603050405020304" pitchFamily="18" charset="0"/>
              </a:rPr>
              <a:t> : </a:t>
            </a:r>
            <a:r>
              <a:rPr lang="vi-VN" sz="2800" dirty="0">
                <a:latin typeface="Times New Roman" panose="02020603050405020304" pitchFamily="18" charset="0"/>
                <a:cs typeface="Times New Roman" panose="02020603050405020304" pitchFamily="18" charset="0"/>
              </a:rPr>
              <a:t>Mỗi đoạn trong bài là một bức tranh đẹp về cảnh, về</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người. Hãy miêu tả những điều hình dung được về mỗi bức tranh.</a:t>
            </a:r>
          </a:p>
        </p:txBody>
      </p:sp>
      <p:sp>
        <p:nvSpPr>
          <p:cNvPr id="8" name="TextBox 7">
            <a:extLst>
              <a:ext uri="{FF2B5EF4-FFF2-40B4-BE49-F238E27FC236}">
                <a16:creationId xmlns:a16="http://schemas.microsoft.com/office/drawing/2014/main" id="{2F5FA731-C752-4B09-8521-4ECD2BFA64EA}"/>
              </a:ext>
            </a:extLst>
          </p:cNvPr>
          <p:cNvSpPr txBox="1"/>
          <p:nvPr/>
        </p:nvSpPr>
        <p:spPr>
          <a:xfrm>
            <a:off x="681037" y="2678112"/>
            <a:ext cx="11206163" cy="2677656"/>
          </a:xfrm>
          <a:prstGeom prst="rect">
            <a:avLst/>
          </a:prstGeom>
          <a:noFill/>
        </p:spPr>
        <p:txBody>
          <a:bodyPr wrap="square">
            <a:spAutoFit/>
          </a:bodyPr>
          <a:lstStyle/>
          <a:p>
            <a:r>
              <a:rPr lang="vi-VN" sz="2800" b="1" i="1" dirty="0">
                <a:latin typeface="Times New Roman" panose="02020603050405020304" pitchFamily="18" charset="0"/>
                <a:cs typeface="Times New Roman" panose="02020603050405020304" pitchFamily="18" charset="0"/>
              </a:rPr>
              <a:t>Tranh 1</a:t>
            </a:r>
            <a:r>
              <a:rPr lang="en-US" sz="2800" b="1"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Ta hình dung ra con đường đi Sa Pa ngày càng lên cao hơn, nằm chênh vênh trên sườn núi xuyên qua những đám mây, uốn quanh những ngọn thác đẹp và lượn sát những cánh rừng. Cảnh làng xóm ven đường cũng thật đẹp, thật yên ả, êm đềm với những vườn đào đang trổ hoa, với những con ngựa đẹp nhiều màu sắc được chăn thả trong vườn. Đi lên Sa Pa ta có cảm giác như đi trong cảnh tượng huyền ảo của chốn thần tiên.</a:t>
            </a:r>
          </a:p>
        </p:txBody>
      </p:sp>
      <p:sp>
        <p:nvSpPr>
          <p:cNvPr id="10" name="TextBox 9">
            <a:extLst>
              <a:ext uri="{FF2B5EF4-FFF2-40B4-BE49-F238E27FC236}">
                <a16:creationId xmlns:a16="http://schemas.microsoft.com/office/drawing/2014/main" id="{A5DE2D40-A166-4374-850E-25D9EDF752D2}"/>
              </a:ext>
            </a:extLst>
          </p:cNvPr>
          <p:cNvSpPr txBox="1"/>
          <p:nvPr/>
        </p:nvSpPr>
        <p:spPr>
          <a:xfrm>
            <a:off x="681036" y="2678112"/>
            <a:ext cx="10829925" cy="1815882"/>
          </a:xfrm>
          <a:prstGeom prst="rect">
            <a:avLst/>
          </a:prstGeom>
          <a:noFill/>
        </p:spPr>
        <p:txBody>
          <a:bodyPr wrap="square">
            <a:spAutoFit/>
          </a:bodyPr>
          <a:lstStyle/>
          <a:p>
            <a:r>
              <a:rPr lang="vi-VN" sz="2800" b="1" i="1" dirty="0">
                <a:latin typeface="Times New Roman" panose="02020603050405020304" pitchFamily="18" charset="0"/>
                <a:cs typeface="Times New Roman" panose="02020603050405020304" pitchFamily="18" charset="0"/>
              </a:rPr>
              <a:t>Tranh 2</a:t>
            </a:r>
            <a:r>
              <a:rPr lang="en-US" sz="2800" b="1"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Ta hình dung ra quang cảnh một thị trấn ở miền núi cao, có các em bé dân tộc ăn mặc những bộ quần áo nhiều màu đang chơi đùa. Phiên chợ đông vui, người ngựa rộn ràng nhưng tất cả lại ẩn hiện trong màn sương chiều mờ tím. Đây là cảnh phố huyện rất vui mắt, rực rỡ sắc màu.</a:t>
            </a:r>
          </a:p>
        </p:txBody>
      </p:sp>
      <p:sp>
        <p:nvSpPr>
          <p:cNvPr id="12" name="TextBox 11">
            <a:extLst>
              <a:ext uri="{FF2B5EF4-FFF2-40B4-BE49-F238E27FC236}">
                <a16:creationId xmlns:a16="http://schemas.microsoft.com/office/drawing/2014/main" id="{8DDC3688-30DE-42B9-8B23-B623AFB187E6}"/>
              </a:ext>
            </a:extLst>
          </p:cNvPr>
          <p:cNvSpPr txBox="1"/>
          <p:nvPr/>
        </p:nvSpPr>
        <p:spPr>
          <a:xfrm>
            <a:off x="681036" y="4493994"/>
            <a:ext cx="10829925" cy="1384995"/>
          </a:xfrm>
          <a:prstGeom prst="rect">
            <a:avLst/>
          </a:prstGeom>
          <a:noFill/>
        </p:spPr>
        <p:txBody>
          <a:bodyPr wrap="square">
            <a:spAutoFit/>
          </a:bodyPr>
          <a:lstStyle/>
          <a:p>
            <a:r>
              <a:rPr lang="vi-VN" sz="2800" b="1" i="1" dirty="0">
                <a:latin typeface="Times New Roman" panose="02020603050405020304" pitchFamily="18" charset="0"/>
                <a:cs typeface="Times New Roman" panose="02020603050405020304" pitchFamily="18" charset="0"/>
              </a:rPr>
              <a:t>Tranh 3</a:t>
            </a:r>
            <a:r>
              <a:rPr lang="en-US" sz="2800" b="1"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Phong cảnh của đường lên Sa Pa thật đẹp và luôn thay đổi, khi là lá vàng mùa thu, khi là cơn mưa tuyết trắng trên các cành đào, lê, mận, khi là hoa xuân rực rỡ. Đây là sự liên tục đổi mùa, sự lạ lùng hiếm có.</a:t>
            </a:r>
          </a:p>
        </p:txBody>
      </p:sp>
    </p:spTree>
    <p:extLst>
      <p:ext uri="{BB962C8B-B14F-4D97-AF65-F5344CB8AC3E}">
        <p14:creationId xmlns:p14="http://schemas.microsoft.com/office/powerpoint/2010/main" val="16397523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ppt_w+.3"/>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8" grpId="1"/>
      <p:bldP spid="1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7F72F92-3609-4969-8540-4292512F7B8E}"/>
              </a:ext>
            </a:extLst>
          </p:cNvPr>
          <p:cNvSpPr/>
          <p:nvPr/>
        </p:nvSpPr>
        <p:spPr>
          <a:xfrm>
            <a:off x="2" y="1"/>
            <a:ext cx="12191999" cy="6857996"/>
          </a:xfrm>
          <a:prstGeom prst="rect">
            <a:avLst/>
          </a:prstGeom>
          <a:blipFill>
            <a:blip r:embed="rId2" cstate="print"/>
            <a:stretch>
              <a:fillRect/>
            </a:stretch>
          </a:blipFill>
        </p:spPr>
        <p:txBody>
          <a:bodyPr wrap="square" lIns="0" tIns="0" rIns="0" bIns="0" rtlCol="0"/>
          <a:lstStyle/>
          <a:p>
            <a:endParaRPr/>
          </a:p>
        </p:txBody>
      </p:sp>
      <p:sp>
        <p:nvSpPr>
          <p:cNvPr id="3" name="Title 2">
            <a:extLst>
              <a:ext uri="{FF2B5EF4-FFF2-40B4-BE49-F238E27FC236}">
                <a16:creationId xmlns:a16="http://schemas.microsoft.com/office/drawing/2014/main" id="{AAEFDCC0-26B9-4529-AE97-465F0A3CFB42}"/>
              </a:ext>
            </a:extLst>
          </p:cNvPr>
          <p:cNvSpPr>
            <a:spLocks noGrp="1"/>
          </p:cNvSpPr>
          <p:nvPr>
            <p:ph type="title"/>
          </p:nvPr>
        </p:nvSpPr>
        <p:spPr>
          <a:xfrm>
            <a:off x="838200" y="0"/>
            <a:ext cx="10515600" cy="1325563"/>
          </a:xfrm>
        </p:spPr>
        <p:txBody>
          <a:bodyPr>
            <a:normAutofit/>
          </a:bodyPr>
          <a:lstStyle/>
          <a:p>
            <a:pPr algn="ct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18 </a:t>
            </a:r>
            <a:r>
              <a:rPr lang="en-US" sz="3200" dirty="0" err="1">
                <a:latin typeface="Times New Roman" panose="02020603050405020304" pitchFamily="18" charset="0"/>
                <a:cs typeface="Times New Roman" panose="02020603050405020304" pitchFamily="18" charset="0"/>
              </a:rPr>
              <a:t>tháng</a:t>
            </a:r>
            <a:r>
              <a:rPr lang="en-US" sz="3200" dirty="0">
                <a:latin typeface="Times New Roman" panose="02020603050405020304" pitchFamily="18" charset="0"/>
                <a:cs typeface="Times New Roman" panose="02020603050405020304" pitchFamily="18" charset="0"/>
              </a:rPr>
              <a:t> 4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2022</a:t>
            </a:r>
            <a:br>
              <a:rPr lang="en-US"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endParaRPr lang="en-US" sz="3200" dirty="0">
              <a:latin typeface="Times New Roman" panose="02020603050405020304" pitchFamily="18" charset="0"/>
              <a:cs typeface="Times New Roman" panose="02020603050405020304" pitchFamily="18" charset="0"/>
            </a:endParaRPr>
          </a:p>
        </p:txBody>
      </p:sp>
      <p:sp>
        <p:nvSpPr>
          <p:cNvPr id="4" name="Title 2">
            <a:extLst>
              <a:ext uri="{FF2B5EF4-FFF2-40B4-BE49-F238E27FC236}">
                <a16:creationId xmlns:a16="http://schemas.microsoft.com/office/drawing/2014/main" id="{3A2A8879-CBA4-4321-85AC-563031064B42}"/>
              </a:ext>
            </a:extLst>
          </p:cNvPr>
          <p:cNvSpPr txBox="1">
            <a:spLocks/>
          </p:cNvSpPr>
          <p:nvPr/>
        </p:nvSpPr>
        <p:spPr>
          <a:xfrm>
            <a:off x="838200" y="7524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err="1">
                <a:solidFill>
                  <a:srgbClr val="FF0000"/>
                </a:solidFill>
                <a:latin typeface="Times New Roman" panose="02020603050405020304" pitchFamily="18" charset="0"/>
                <a:cs typeface="Times New Roman" panose="02020603050405020304" pitchFamily="18" charset="0"/>
              </a:rPr>
              <a:t>Đường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a:t>
            </a:r>
            <a:r>
              <a:rPr lang="en-US" sz="3200" b="1" dirty="0">
                <a:solidFill>
                  <a:srgbClr val="FF0000"/>
                </a:solidFill>
                <a:latin typeface="Times New Roman" panose="02020603050405020304" pitchFamily="18" charset="0"/>
                <a:cs typeface="Times New Roman" panose="02020603050405020304" pitchFamily="18" charset="0"/>
              </a:rPr>
              <a:t> Sa Pa</a:t>
            </a:r>
          </a:p>
        </p:txBody>
      </p:sp>
      <p:sp>
        <p:nvSpPr>
          <p:cNvPr id="6" name="TextBox 5">
            <a:extLst>
              <a:ext uri="{FF2B5EF4-FFF2-40B4-BE49-F238E27FC236}">
                <a16:creationId xmlns:a16="http://schemas.microsoft.com/office/drawing/2014/main" id="{AA0C3EE9-1EF4-415E-BD5F-B0786C5E6F75}"/>
              </a:ext>
            </a:extLst>
          </p:cNvPr>
          <p:cNvSpPr txBox="1"/>
          <p:nvPr/>
        </p:nvSpPr>
        <p:spPr>
          <a:xfrm>
            <a:off x="681037" y="1724005"/>
            <a:ext cx="10829925" cy="954107"/>
          </a:xfrm>
          <a:prstGeom prst="rect">
            <a:avLst/>
          </a:prstGeom>
          <a:noFill/>
        </p:spPr>
        <p:txBody>
          <a:bodyPr wrap="square">
            <a:spAutoFit/>
          </a:bodyPr>
          <a:lstStyle/>
          <a:p>
            <a:r>
              <a:rPr lang="vi-VN" sz="2800" b="1" dirty="0">
                <a:latin typeface="Times New Roman" panose="02020603050405020304" pitchFamily="18" charset="0"/>
                <a:cs typeface="Times New Roman" panose="02020603050405020304" pitchFamily="18" charset="0"/>
              </a:rPr>
              <a:t>Câu </a:t>
            </a:r>
            <a:r>
              <a:rPr lang="en-US" sz="2800" b="1"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a:t>
            </a:r>
            <a:r>
              <a:rPr lang="vi-VN" sz="2800" dirty="0">
                <a:latin typeface="Times New Roman" panose="02020603050405020304" pitchFamily="18" charset="0"/>
                <a:cs typeface="Times New Roman" panose="02020603050405020304" pitchFamily="18" charset="0"/>
              </a:rPr>
              <a:t>Những bức tranh bằng lời thể hiện sự quan sát rất tinh tế của tác giả. Hãy nêu một chi tiết thể hiện sự quan sát tinh tế ấy</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C00412DE-D3CE-4EC6-A8F6-251A74C6AA87}"/>
              </a:ext>
            </a:extLst>
          </p:cNvPr>
          <p:cNvSpPr txBox="1"/>
          <p:nvPr/>
        </p:nvSpPr>
        <p:spPr>
          <a:xfrm>
            <a:off x="592930" y="2830512"/>
            <a:ext cx="11006138" cy="2246769"/>
          </a:xfrm>
          <a:prstGeom prst="rect">
            <a:avLst/>
          </a:prstGeom>
          <a:noFill/>
        </p:spPr>
        <p:txBody>
          <a:bodyPr wrap="square">
            <a:spAutoFit/>
          </a:bodyPr>
          <a:lstStyle/>
          <a:p>
            <a:r>
              <a:rPr lang="vi-VN" sz="2800" dirty="0">
                <a:latin typeface="Times New Roman" panose="02020603050405020304" pitchFamily="18" charset="0"/>
                <a:cs typeface="Times New Roman" panose="02020603050405020304" pitchFamily="18" charset="0"/>
              </a:rPr>
              <a:t>- Sự quan sát rất tinh tế của tác giả thể hiện trong suốt cả bài văn. Ví dụ:</a:t>
            </a:r>
          </a:p>
          <a:p>
            <a:r>
              <a:rPr lang="vi-VN" sz="2800" dirty="0">
                <a:latin typeface="Times New Roman" panose="02020603050405020304" pitchFamily="18" charset="0"/>
                <a:cs typeface="Times New Roman" panose="02020603050405020304" pitchFamily="18" charset="0"/>
              </a:rPr>
              <a:t>Khi tả cảnh thị trấn miền núi tác giả đã nêu ra một cảnh tượng đặc trưng mà phố xá dưới xuôi không bao giờ có cả.</a:t>
            </a:r>
          </a:p>
          <a:p>
            <a:r>
              <a:rPr lang="vi-VN" sz="2800" dirty="0">
                <a:latin typeface="Times New Roman" panose="02020603050405020304" pitchFamily="18" charset="0"/>
                <a:cs typeface="Times New Roman" panose="02020603050405020304" pitchFamily="18" charset="0"/>
              </a:rPr>
              <a:t>Những em bé Hmông, những em bé Tu Dí, Phù Lá cổ đeo móng hổ, quần áo sặc sỡ đang chơi đùa trước cửa hàng.</a:t>
            </a:r>
          </a:p>
        </p:txBody>
      </p:sp>
    </p:spTree>
    <p:extLst>
      <p:ext uri="{BB962C8B-B14F-4D97-AF65-F5344CB8AC3E}">
        <p14:creationId xmlns:p14="http://schemas.microsoft.com/office/powerpoint/2010/main" val="1337830270"/>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500"/>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fade">
                                      <p:cBhvr>
                                        <p:cTn id="20" dur="500"/>
                                        <p:tgtEl>
                                          <p:spTgt spid="1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fade">
                                      <p:cBhvr>
                                        <p:cTn id="25"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7F72F92-3609-4969-8540-4292512F7B8E}"/>
              </a:ext>
            </a:extLst>
          </p:cNvPr>
          <p:cNvSpPr/>
          <p:nvPr/>
        </p:nvSpPr>
        <p:spPr>
          <a:xfrm>
            <a:off x="2" y="1"/>
            <a:ext cx="12191999" cy="6857996"/>
          </a:xfrm>
          <a:prstGeom prst="rect">
            <a:avLst/>
          </a:prstGeom>
          <a:blipFill>
            <a:blip r:embed="rId2" cstate="print"/>
            <a:stretch>
              <a:fillRect/>
            </a:stretch>
          </a:blipFill>
        </p:spPr>
        <p:txBody>
          <a:bodyPr wrap="square" lIns="0" tIns="0" rIns="0" bIns="0" rtlCol="0"/>
          <a:lstStyle/>
          <a:p>
            <a:endParaRPr/>
          </a:p>
        </p:txBody>
      </p:sp>
      <p:sp>
        <p:nvSpPr>
          <p:cNvPr id="3" name="Title 2">
            <a:extLst>
              <a:ext uri="{FF2B5EF4-FFF2-40B4-BE49-F238E27FC236}">
                <a16:creationId xmlns:a16="http://schemas.microsoft.com/office/drawing/2014/main" id="{AAEFDCC0-26B9-4529-AE97-465F0A3CFB42}"/>
              </a:ext>
            </a:extLst>
          </p:cNvPr>
          <p:cNvSpPr>
            <a:spLocks noGrp="1"/>
          </p:cNvSpPr>
          <p:nvPr>
            <p:ph type="title"/>
          </p:nvPr>
        </p:nvSpPr>
        <p:spPr>
          <a:xfrm>
            <a:off x="838200" y="0"/>
            <a:ext cx="10515600" cy="1325563"/>
          </a:xfrm>
        </p:spPr>
        <p:txBody>
          <a:bodyPr>
            <a:normAutofit/>
          </a:bodyPr>
          <a:lstStyle/>
          <a:p>
            <a:pPr algn="ct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18 </a:t>
            </a:r>
            <a:r>
              <a:rPr lang="en-US" sz="3200" dirty="0" err="1">
                <a:latin typeface="Times New Roman" panose="02020603050405020304" pitchFamily="18" charset="0"/>
                <a:cs typeface="Times New Roman" panose="02020603050405020304" pitchFamily="18" charset="0"/>
              </a:rPr>
              <a:t>tháng</a:t>
            </a:r>
            <a:r>
              <a:rPr lang="en-US" sz="3200" dirty="0">
                <a:latin typeface="Times New Roman" panose="02020603050405020304" pitchFamily="18" charset="0"/>
                <a:cs typeface="Times New Roman" panose="02020603050405020304" pitchFamily="18" charset="0"/>
              </a:rPr>
              <a:t> 4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2022</a:t>
            </a:r>
            <a:br>
              <a:rPr lang="en-US"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endParaRPr lang="en-US" sz="3200" dirty="0">
              <a:latin typeface="Times New Roman" panose="02020603050405020304" pitchFamily="18" charset="0"/>
              <a:cs typeface="Times New Roman" panose="02020603050405020304" pitchFamily="18" charset="0"/>
            </a:endParaRPr>
          </a:p>
        </p:txBody>
      </p:sp>
      <p:sp>
        <p:nvSpPr>
          <p:cNvPr id="4" name="Title 2">
            <a:extLst>
              <a:ext uri="{FF2B5EF4-FFF2-40B4-BE49-F238E27FC236}">
                <a16:creationId xmlns:a16="http://schemas.microsoft.com/office/drawing/2014/main" id="{3A2A8879-CBA4-4321-85AC-563031064B42}"/>
              </a:ext>
            </a:extLst>
          </p:cNvPr>
          <p:cNvSpPr txBox="1">
            <a:spLocks/>
          </p:cNvSpPr>
          <p:nvPr/>
        </p:nvSpPr>
        <p:spPr>
          <a:xfrm>
            <a:off x="838200" y="7524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err="1">
                <a:solidFill>
                  <a:srgbClr val="FF0000"/>
                </a:solidFill>
                <a:latin typeface="Times New Roman" panose="02020603050405020304" pitchFamily="18" charset="0"/>
                <a:cs typeface="Times New Roman" panose="02020603050405020304" pitchFamily="18" charset="0"/>
              </a:rPr>
              <a:t>Đường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a:t>
            </a:r>
            <a:r>
              <a:rPr lang="en-US" sz="3200" b="1" dirty="0">
                <a:solidFill>
                  <a:srgbClr val="FF0000"/>
                </a:solidFill>
                <a:latin typeface="Times New Roman" panose="02020603050405020304" pitchFamily="18" charset="0"/>
                <a:cs typeface="Times New Roman" panose="02020603050405020304" pitchFamily="18" charset="0"/>
              </a:rPr>
              <a:t> Sa Pa</a:t>
            </a:r>
          </a:p>
        </p:txBody>
      </p:sp>
      <p:sp>
        <p:nvSpPr>
          <p:cNvPr id="6" name="TextBox 5">
            <a:extLst>
              <a:ext uri="{FF2B5EF4-FFF2-40B4-BE49-F238E27FC236}">
                <a16:creationId xmlns:a16="http://schemas.microsoft.com/office/drawing/2014/main" id="{AA0C3EE9-1EF4-415E-BD5F-B0786C5E6F75}"/>
              </a:ext>
            </a:extLst>
          </p:cNvPr>
          <p:cNvSpPr txBox="1"/>
          <p:nvPr/>
        </p:nvSpPr>
        <p:spPr>
          <a:xfrm>
            <a:off x="597694" y="1724005"/>
            <a:ext cx="10996612" cy="523220"/>
          </a:xfrm>
          <a:prstGeom prst="rect">
            <a:avLst/>
          </a:prstGeom>
          <a:noFill/>
        </p:spPr>
        <p:txBody>
          <a:bodyPr wrap="square">
            <a:spAutoFit/>
          </a:bodyPr>
          <a:lstStyle/>
          <a:p>
            <a:r>
              <a:rPr lang="vi-VN" sz="2800" b="1" dirty="0">
                <a:latin typeface="Times New Roman" panose="02020603050405020304" pitchFamily="18" charset="0"/>
                <a:cs typeface="Times New Roman" panose="02020603050405020304" pitchFamily="18" charset="0"/>
              </a:rPr>
              <a:t>Câu </a:t>
            </a:r>
            <a:r>
              <a:rPr lang="en-US" sz="2800" b="1"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Sa Pa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tặng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id="{4F75D0BE-782F-4295-92D3-0AC5057AFB58}"/>
              </a:ext>
            </a:extLst>
          </p:cNvPr>
          <p:cNvSpPr txBox="1"/>
          <p:nvPr/>
        </p:nvSpPr>
        <p:spPr>
          <a:xfrm>
            <a:off x="717947" y="2397947"/>
            <a:ext cx="10756106" cy="1384995"/>
          </a:xfrm>
          <a:prstGeom prst="rect">
            <a:avLst/>
          </a:prstGeom>
          <a:noFill/>
        </p:spPr>
        <p:txBody>
          <a:bodyPr wrap="square">
            <a:spAutoFit/>
          </a:bodyPr>
          <a:lstStyle/>
          <a:p>
            <a:r>
              <a:rPr lang="vi-VN" sz="2800" dirty="0">
                <a:latin typeface="Times New Roman" panose="02020603050405020304" pitchFamily="18" charset="0"/>
                <a:cs typeface="Times New Roman" panose="02020603050405020304" pitchFamily="18" charset="0"/>
              </a:rPr>
              <a:t>Vì quang cảnh ở đây rất đẹp, có núi, có thác, có rừng, cây cối luôn tốt tươi, có nhiều thứ hoa quý hiếm, làng xóm yên ả, thanh bình, khí hậu thì không nóng bức bao giờ, quanh năm mát mẻ hay se lạnh.</a:t>
            </a:r>
          </a:p>
        </p:txBody>
      </p:sp>
      <p:pic>
        <p:nvPicPr>
          <p:cNvPr id="9" name="Picture 3">
            <a:extLst>
              <a:ext uri="{FF2B5EF4-FFF2-40B4-BE49-F238E27FC236}">
                <a16:creationId xmlns:a16="http://schemas.microsoft.com/office/drawing/2014/main" id="{25A5B887-FA31-4BD6-87B8-3C4B3A8AE7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540246"/>
            <a:ext cx="10315575" cy="231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8995981"/>
      </p:ext>
    </p:extLst>
  </p:cSld>
  <p:clrMapOvr>
    <a:masterClrMapping/>
  </p:clrMapOvr>
  <mc:AlternateContent xmlns:mc="http://schemas.openxmlformats.org/markup-compatibility/2006">
    <mc:Choice xmlns:p14="http://schemas.microsoft.com/office/powerpoint/2010/main" Requires="p14">
      <p:transition spd="slow" p14:dur="2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7F72F92-3609-4969-8540-4292512F7B8E}"/>
              </a:ext>
            </a:extLst>
          </p:cNvPr>
          <p:cNvSpPr/>
          <p:nvPr/>
        </p:nvSpPr>
        <p:spPr>
          <a:xfrm>
            <a:off x="2" y="1"/>
            <a:ext cx="12191999" cy="6857996"/>
          </a:xfrm>
          <a:prstGeom prst="rect">
            <a:avLst/>
          </a:prstGeom>
          <a:blipFill>
            <a:blip r:embed="rId2" cstate="print"/>
            <a:stretch>
              <a:fillRect/>
            </a:stretch>
          </a:blipFill>
        </p:spPr>
        <p:txBody>
          <a:bodyPr wrap="square" lIns="0" tIns="0" rIns="0" bIns="0" rtlCol="0"/>
          <a:lstStyle/>
          <a:p>
            <a:endParaRPr/>
          </a:p>
        </p:txBody>
      </p:sp>
      <p:sp>
        <p:nvSpPr>
          <p:cNvPr id="3" name="Title 2">
            <a:extLst>
              <a:ext uri="{FF2B5EF4-FFF2-40B4-BE49-F238E27FC236}">
                <a16:creationId xmlns:a16="http://schemas.microsoft.com/office/drawing/2014/main" id="{AAEFDCC0-26B9-4529-AE97-465F0A3CFB42}"/>
              </a:ext>
            </a:extLst>
          </p:cNvPr>
          <p:cNvSpPr>
            <a:spLocks noGrp="1"/>
          </p:cNvSpPr>
          <p:nvPr>
            <p:ph type="title"/>
          </p:nvPr>
        </p:nvSpPr>
        <p:spPr>
          <a:xfrm>
            <a:off x="838200" y="0"/>
            <a:ext cx="10515600" cy="1325563"/>
          </a:xfrm>
        </p:spPr>
        <p:txBody>
          <a:bodyPr>
            <a:normAutofit/>
          </a:bodyPr>
          <a:lstStyle/>
          <a:p>
            <a:pPr algn="ct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18 </a:t>
            </a:r>
            <a:r>
              <a:rPr lang="en-US" sz="3200" dirty="0" err="1">
                <a:latin typeface="Times New Roman" panose="02020603050405020304" pitchFamily="18" charset="0"/>
                <a:cs typeface="Times New Roman" panose="02020603050405020304" pitchFamily="18" charset="0"/>
              </a:rPr>
              <a:t>tháng</a:t>
            </a:r>
            <a:r>
              <a:rPr lang="en-US" sz="3200" dirty="0">
                <a:latin typeface="Times New Roman" panose="02020603050405020304" pitchFamily="18" charset="0"/>
                <a:cs typeface="Times New Roman" panose="02020603050405020304" pitchFamily="18" charset="0"/>
              </a:rPr>
              <a:t> 4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2022</a:t>
            </a:r>
            <a:br>
              <a:rPr lang="en-US"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endParaRPr lang="en-US" sz="3200" dirty="0">
              <a:latin typeface="Times New Roman" panose="02020603050405020304" pitchFamily="18" charset="0"/>
              <a:cs typeface="Times New Roman" panose="02020603050405020304" pitchFamily="18" charset="0"/>
            </a:endParaRPr>
          </a:p>
        </p:txBody>
      </p:sp>
      <p:sp>
        <p:nvSpPr>
          <p:cNvPr id="4" name="Title 2">
            <a:extLst>
              <a:ext uri="{FF2B5EF4-FFF2-40B4-BE49-F238E27FC236}">
                <a16:creationId xmlns:a16="http://schemas.microsoft.com/office/drawing/2014/main" id="{3A2A8879-CBA4-4321-85AC-563031064B42}"/>
              </a:ext>
            </a:extLst>
          </p:cNvPr>
          <p:cNvSpPr txBox="1">
            <a:spLocks/>
          </p:cNvSpPr>
          <p:nvPr/>
        </p:nvSpPr>
        <p:spPr>
          <a:xfrm>
            <a:off x="838200" y="7524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err="1">
                <a:solidFill>
                  <a:srgbClr val="FF0000"/>
                </a:solidFill>
                <a:latin typeface="Times New Roman" panose="02020603050405020304" pitchFamily="18" charset="0"/>
                <a:cs typeface="Times New Roman" panose="02020603050405020304" pitchFamily="18" charset="0"/>
              </a:rPr>
              <a:t>Đường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a:t>
            </a:r>
            <a:r>
              <a:rPr lang="en-US" sz="3200" b="1" dirty="0">
                <a:solidFill>
                  <a:srgbClr val="FF0000"/>
                </a:solidFill>
                <a:latin typeface="Times New Roman" panose="02020603050405020304" pitchFamily="18" charset="0"/>
                <a:cs typeface="Times New Roman" panose="02020603050405020304" pitchFamily="18" charset="0"/>
              </a:rPr>
              <a:t> Sa Pa</a:t>
            </a:r>
          </a:p>
        </p:txBody>
      </p:sp>
      <p:sp>
        <p:nvSpPr>
          <p:cNvPr id="6" name="TextBox 5">
            <a:extLst>
              <a:ext uri="{FF2B5EF4-FFF2-40B4-BE49-F238E27FC236}">
                <a16:creationId xmlns:a16="http://schemas.microsoft.com/office/drawing/2014/main" id="{AA0C3EE9-1EF4-415E-BD5F-B0786C5E6F75}"/>
              </a:ext>
            </a:extLst>
          </p:cNvPr>
          <p:cNvSpPr txBox="1"/>
          <p:nvPr/>
        </p:nvSpPr>
        <p:spPr>
          <a:xfrm>
            <a:off x="597694" y="1724005"/>
            <a:ext cx="10996612" cy="954107"/>
          </a:xfrm>
          <a:prstGeom prst="rect">
            <a:avLst/>
          </a:prstGeom>
          <a:noFill/>
        </p:spPr>
        <p:txBody>
          <a:bodyPr wrap="square">
            <a:spAutoFit/>
          </a:bodyPr>
          <a:lstStyle/>
          <a:p>
            <a:r>
              <a:rPr lang="vi-VN" sz="2800" b="1" dirty="0">
                <a:latin typeface="Times New Roman" panose="02020603050405020304" pitchFamily="18" charset="0"/>
                <a:cs typeface="Times New Roman" panose="02020603050405020304" pitchFamily="18" charset="0"/>
              </a:rPr>
              <a:t>Câu </a:t>
            </a:r>
            <a:r>
              <a:rPr lang="en-US" sz="2800" b="1" dirty="0">
                <a:latin typeface="Times New Roman" panose="02020603050405020304" pitchFamily="18" charset="0"/>
                <a:cs typeface="Times New Roman" panose="02020603050405020304" pitchFamily="18" charset="0"/>
              </a:rPr>
              <a:t>4</a:t>
            </a:r>
            <a:r>
              <a:rPr lang="en-US" sz="2800" dirty="0">
                <a:latin typeface="Times New Roman" panose="02020603050405020304" pitchFamily="18" charset="0"/>
                <a:cs typeface="Times New Roman" panose="02020603050405020304" pitchFamily="18" charset="0"/>
              </a:rPr>
              <a:t> : </a:t>
            </a:r>
            <a:r>
              <a:rPr lang="vi-VN" sz="2800" dirty="0">
                <a:latin typeface="Times New Roman" panose="02020603050405020304" pitchFamily="18" charset="0"/>
                <a:cs typeface="Times New Roman" panose="02020603050405020304" pitchFamily="18" charset="0"/>
              </a:rPr>
              <a:t>Bài văn thể hiện tình cảm của tác giả đối với cảnh đẹp Sa Pa như thế nào</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1FDC912F-31E0-426C-914C-3ED8BE9DCABE}"/>
              </a:ext>
            </a:extLst>
          </p:cNvPr>
          <p:cNvSpPr txBox="1"/>
          <p:nvPr/>
        </p:nvSpPr>
        <p:spPr>
          <a:xfrm>
            <a:off x="597694" y="2767044"/>
            <a:ext cx="11079956" cy="954107"/>
          </a:xfrm>
          <a:prstGeom prst="rect">
            <a:avLst/>
          </a:prstGeom>
          <a:noFill/>
        </p:spPr>
        <p:txBody>
          <a:bodyPr wrap="square">
            <a:spAutoFit/>
          </a:bodyPr>
          <a:lstStyle/>
          <a:p>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mê</a:t>
            </a:r>
            <a:r>
              <a:rPr lang="en-US" sz="2800" dirty="0">
                <a:latin typeface="Times New Roman" panose="02020603050405020304" pitchFamily="18" charset="0"/>
                <a:cs typeface="Times New Roman" panose="02020603050405020304" pitchFamily="18" charset="0"/>
              </a:rPr>
              <a:t> say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Sa Pa.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nàn</a:t>
            </a:r>
            <a:r>
              <a:rPr lang="en-US" sz="2800" dirty="0">
                <a:latin typeface="Times New Roman" panose="02020603050405020304" pitchFamily="18" charset="0"/>
                <a:cs typeface="Times New Roman" panose="02020603050405020304" pitchFamily="18" charset="0"/>
              </a:rPr>
              <a:t>.</a:t>
            </a:r>
          </a:p>
        </p:txBody>
      </p:sp>
      <p:pic>
        <p:nvPicPr>
          <p:cNvPr id="10" name="Picture 3">
            <a:extLst>
              <a:ext uri="{FF2B5EF4-FFF2-40B4-BE49-F238E27FC236}">
                <a16:creationId xmlns:a16="http://schemas.microsoft.com/office/drawing/2014/main" id="{D488D381-15D6-4B8D-A56B-85BB7DA51D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540246"/>
            <a:ext cx="10315575" cy="231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338646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7163720A-5AE6-4219-A312-37700284D40F}"/>
              </a:ext>
            </a:extLst>
          </p:cNvPr>
          <p:cNvPicPr>
            <a:picLocks noChangeAspect="1"/>
          </p:cNvPicPr>
          <p:nvPr/>
        </p:nvPicPr>
        <p:blipFill rotWithShape="1">
          <a:blip r:embed="rId2">
            <a:extLst>
              <a:ext uri="{28A0092B-C50C-407E-A947-70E740481C1C}">
                <a14:useLocalDpi xmlns:a14="http://schemas.microsoft.com/office/drawing/2010/main" val="0"/>
              </a:ext>
            </a:extLst>
          </a:blip>
          <a:srcRect l="16992" t="-937" r="50159" b="17087"/>
          <a:stretch/>
        </p:blipFill>
        <p:spPr>
          <a:xfrm>
            <a:off x="5227022" y="1274329"/>
            <a:ext cx="6374671" cy="5084995"/>
          </a:xfrm>
          <a:prstGeom prst="rect">
            <a:avLst/>
          </a:prstGeom>
        </p:spPr>
      </p:pic>
      <p:pic>
        <p:nvPicPr>
          <p:cNvPr id="3" name="图片 8">
            <a:extLst>
              <a:ext uri="{FF2B5EF4-FFF2-40B4-BE49-F238E27FC236}">
                <a16:creationId xmlns:a16="http://schemas.microsoft.com/office/drawing/2014/main" id="{8C7488AA-F4C7-46D9-920A-297458BA5D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636" y="681941"/>
            <a:ext cx="5960963" cy="5960963"/>
          </a:xfrm>
          <a:prstGeom prst="rect">
            <a:avLst/>
          </a:prstGeom>
        </p:spPr>
      </p:pic>
      <p:pic>
        <p:nvPicPr>
          <p:cNvPr id="4" name="图片 5">
            <a:extLst>
              <a:ext uri="{FF2B5EF4-FFF2-40B4-BE49-F238E27FC236}">
                <a16:creationId xmlns:a16="http://schemas.microsoft.com/office/drawing/2014/main" id="{B39C6ADB-2F9A-4AA5-8F5E-4EDC7D051417}"/>
              </a:ext>
            </a:extLst>
          </p:cNvPr>
          <p:cNvPicPr>
            <a:picLocks noChangeAspect="1"/>
          </p:cNvPicPr>
          <p:nvPr/>
        </p:nvPicPr>
        <p:blipFill rotWithShape="1">
          <a:blip r:embed="rId2">
            <a:extLst>
              <a:ext uri="{28A0092B-C50C-407E-A947-70E740481C1C}">
                <a14:useLocalDpi xmlns:a14="http://schemas.microsoft.com/office/drawing/2010/main" val="0"/>
              </a:ext>
            </a:extLst>
          </a:blip>
          <a:srcRect l="55253" b="27899"/>
          <a:stretch/>
        </p:blipFill>
        <p:spPr>
          <a:xfrm>
            <a:off x="6377650" y="535479"/>
            <a:ext cx="5455535" cy="2747059"/>
          </a:xfrm>
          <a:prstGeom prst="rect">
            <a:avLst/>
          </a:prstGeom>
        </p:spPr>
      </p:pic>
      <p:sp>
        <p:nvSpPr>
          <p:cNvPr id="5" name="TextBox 4">
            <a:extLst>
              <a:ext uri="{FF2B5EF4-FFF2-40B4-BE49-F238E27FC236}">
                <a16:creationId xmlns:a16="http://schemas.microsoft.com/office/drawing/2014/main" id="{13038C87-053A-4736-A175-A643DCC2D227}"/>
              </a:ext>
            </a:extLst>
          </p:cNvPr>
          <p:cNvSpPr txBox="1"/>
          <p:nvPr/>
        </p:nvSpPr>
        <p:spPr>
          <a:xfrm>
            <a:off x="5353052" y="2621004"/>
            <a:ext cx="5834933" cy="2800767"/>
          </a:xfrm>
          <a:prstGeom prst="rect">
            <a:avLst/>
          </a:prstGeom>
          <a:noFill/>
        </p:spPr>
        <p:txBody>
          <a:bodyPr wrap="square">
            <a:spAutoFit/>
          </a:bodyPr>
          <a:lstStyle/>
          <a:p>
            <a:pPr algn="ctr"/>
            <a:r>
              <a:rPr lang="en-US" sz="8800" b="1" dirty="0">
                <a:solidFill>
                  <a:schemeClr val="accent5">
                    <a:lumMod val="75000"/>
                  </a:schemeClr>
                </a:solidFill>
                <a:effectLst>
                  <a:glow rad="63500">
                    <a:schemeClr val="accent3">
                      <a:satMod val="175000"/>
                      <a:alpha val="40000"/>
                    </a:schemeClr>
                  </a:glow>
                </a:effectLst>
              </a:rPr>
              <a:t>KHỞI</a:t>
            </a:r>
          </a:p>
          <a:p>
            <a:pPr algn="ctr"/>
            <a:r>
              <a:rPr lang="en-US" sz="8800" b="1" dirty="0">
                <a:solidFill>
                  <a:schemeClr val="accent5">
                    <a:lumMod val="75000"/>
                  </a:schemeClr>
                </a:solidFill>
                <a:effectLst>
                  <a:glow rad="63500">
                    <a:schemeClr val="accent3">
                      <a:satMod val="175000"/>
                      <a:alpha val="40000"/>
                    </a:schemeClr>
                  </a:glow>
                </a:effectLst>
              </a:rPr>
              <a:t>ĐỘNG</a:t>
            </a:r>
          </a:p>
        </p:txBody>
      </p:sp>
    </p:spTree>
    <p:extLst>
      <p:ext uri="{BB962C8B-B14F-4D97-AF65-F5344CB8AC3E}">
        <p14:creationId xmlns:p14="http://schemas.microsoft.com/office/powerpoint/2010/main" val="143739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7F72F92-3609-4969-8540-4292512F7B8E}"/>
              </a:ext>
            </a:extLst>
          </p:cNvPr>
          <p:cNvSpPr/>
          <p:nvPr/>
        </p:nvSpPr>
        <p:spPr>
          <a:xfrm>
            <a:off x="2" y="1"/>
            <a:ext cx="12191999" cy="6857996"/>
          </a:xfrm>
          <a:prstGeom prst="rect">
            <a:avLst/>
          </a:prstGeom>
          <a:blipFill>
            <a:blip r:embed="rId2" cstate="print"/>
            <a:stretch>
              <a:fillRect/>
            </a:stretch>
          </a:blipFill>
        </p:spPr>
        <p:txBody>
          <a:bodyPr wrap="square" lIns="0" tIns="0" rIns="0" bIns="0" rtlCol="0"/>
          <a:lstStyle/>
          <a:p>
            <a:endParaRPr/>
          </a:p>
        </p:txBody>
      </p:sp>
      <p:sp>
        <p:nvSpPr>
          <p:cNvPr id="3" name="Title 2">
            <a:extLst>
              <a:ext uri="{FF2B5EF4-FFF2-40B4-BE49-F238E27FC236}">
                <a16:creationId xmlns:a16="http://schemas.microsoft.com/office/drawing/2014/main" id="{AAEFDCC0-26B9-4529-AE97-465F0A3CFB42}"/>
              </a:ext>
            </a:extLst>
          </p:cNvPr>
          <p:cNvSpPr>
            <a:spLocks noGrp="1"/>
          </p:cNvSpPr>
          <p:nvPr>
            <p:ph type="title"/>
          </p:nvPr>
        </p:nvSpPr>
        <p:spPr>
          <a:xfrm>
            <a:off x="838200" y="0"/>
            <a:ext cx="10515600" cy="1325563"/>
          </a:xfrm>
        </p:spPr>
        <p:txBody>
          <a:bodyPr>
            <a:normAutofit/>
          </a:bodyPr>
          <a:lstStyle/>
          <a:p>
            <a:pPr algn="ct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18 </a:t>
            </a:r>
            <a:r>
              <a:rPr lang="en-US" sz="3200" dirty="0" err="1">
                <a:latin typeface="Times New Roman" panose="02020603050405020304" pitchFamily="18" charset="0"/>
                <a:cs typeface="Times New Roman" panose="02020603050405020304" pitchFamily="18" charset="0"/>
              </a:rPr>
              <a:t>tháng</a:t>
            </a:r>
            <a:r>
              <a:rPr lang="en-US" sz="3200" dirty="0">
                <a:latin typeface="Times New Roman" panose="02020603050405020304" pitchFamily="18" charset="0"/>
                <a:cs typeface="Times New Roman" panose="02020603050405020304" pitchFamily="18" charset="0"/>
              </a:rPr>
              <a:t> 4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2022</a:t>
            </a:r>
            <a:br>
              <a:rPr lang="en-US"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endParaRPr lang="en-US" sz="3200" dirty="0">
              <a:latin typeface="Times New Roman" panose="02020603050405020304" pitchFamily="18" charset="0"/>
              <a:cs typeface="Times New Roman" panose="02020603050405020304" pitchFamily="18" charset="0"/>
            </a:endParaRPr>
          </a:p>
        </p:txBody>
      </p:sp>
      <p:sp>
        <p:nvSpPr>
          <p:cNvPr id="4" name="Title 2">
            <a:extLst>
              <a:ext uri="{FF2B5EF4-FFF2-40B4-BE49-F238E27FC236}">
                <a16:creationId xmlns:a16="http://schemas.microsoft.com/office/drawing/2014/main" id="{3A2A8879-CBA4-4321-85AC-563031064B42}"/>
              </a:ext>
            </a:extLst>
          </p:cNvPr>
          <p:cNvSpPr txBox="1">
            <a:spLocks/>
          </p:cNvSpPr>
          <p:nvPr/>
        </p:nvSpPr>
        <p:spPr>
          <a:xfrm>
            <a:off x="838200" y="7524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err="1">
                <a:solidFill>
                  <a:srgbClr val="FF0000"/>
                </a:solidFill>
                <a:latin typeface="Times New Roman" panose="02020603050405020304" pitchFamily="18" charset="0"/>
                <a:cs typeface="Times New Roman" panose="02020603050405020304" pitchFamily="18" charset="0"/>
              </a:rPr>
              <a:t>Đường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a:t>
            </a:r>
            <a:r>
              <a:rPr lang="en-US" sz="3200" b="1" dirty="0">
                <a:solidFill>
                  <a:srgbClr val="FF0000"/>
                </a:solidFill>
                <a:latin typeface="Times New Roman" panose="02020603050405020304" pitchFamily="18" charset="0"/>
                <a:cs typeface="Times New Roman" panose="02020603050405020304" pitchFamily="18" charset="0"/>
              </a:rPr>
              <a:t> Sa Pa</a:t>
            </a:r>
          </a:p>
        </p:txBody>
      </p:sp>
      <p:sp>
        <p:nvSpPr>
          <p:cNvPr id="6" name="TextBox 5">
            <a:extLst>
              <a:ext uri="{FF2B5EF4-FFF2-40B4-BE49-F238E27FC236}">
                <a16:creationId xmlns:a16="http://schemas.microsoft.com/office/drawing/2014/main" id="{AA0C3EE9-1EF4-415E-BD5F-B0786C5E6F75}"/>
              </a:ext>
            </a:extLst>
          </p:cNvPr>
          <p:cNvSpPr txBox="1"/>
          <p:nvPr/>
        </p:nvSpPr>
        <p:spPr>
          <a:xfrm>
            <a:off x="597694" y="1724005"/>
            <a:ext cx="10996612" cy="523220"/>
          </a:xfrm>
          <a:prstGeom prst="rect">
            <a:avLst/>
          </a:prstGeom>
          <a:noFill/>
        </p:spPr>
        <p:txBody>
          <a:bodyPr wrap="square">
            <a:spAutoFit/>
          </a:bodyPr>
          <a:lstStyle/>
          <a:p>
            <a:r>
              <a:rPr lang="vi-VN" sz="2800" b="1" dirty="0">
                <a:latin typeface="Times New Roman" panose="02020603050405020304" pitchFamily="18" charset="0"/>
                <a:cs typeface="Times New Roman" panose="02020603050405020304" pitchFamily="18" charset="0"/>
              </a:rPr>
              <a:t>Câu </a:t>
            </a:r>
            <a:r>
              <a:rPr lang="en-US" sz="2800" b="1" dirty="0">
                <a:latin typeface="Times New Roman" panose="02020603050405020304" pitchFamily="18" charset="0"/>
                <a:cs typeface="Times New Roman" panose="02020603050405020304" pitchFamily="18" charset="0"/>
              </a:rPr>
              <a:t>4</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Hôm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sau</a:t>
            </a:r>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đến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hết</a:t>
            </a:r>
            <a:r>
              <a:rPr lang="en-US" sz="2800" i="1"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B2D3A26E-065F-4E50-81E6-7D304D6307A3}"/>
              </a:ext>
            </a:extLst>
          </p:cNvPr>
          <p:cNvSpPr txBox="1"/>
          <p:nvPr/>
        </p:nvSpPr>
        <p:spPr>
          <a:xfrm>
            <a:off x="597695" y="2367766"/>
            <a:ext cx="10996611" cy="2677656"/>
          </a:xfrm>
          <a:prstGeom prst="rect">
            <a:avLst/>
          </a:prstGeom>
          <a:noFill/>
        </p:spPr>
        <p:txBody>
          <a:bodyPr wrap="square">
            <a:spAutoFit/>
          </a:bodyPr>
          <a:lstStyle/>
          <a:p>
            <a:r>
              <a:rPr lang="vi-VN" sz="2800" dirty="0">
                <a:latin typeface="Times New Roman" panose="02020603050405020304" pitchFamily="18" charset="0"/>
                <a:cs typeface="Times New Roman" panose="02020603050405020304" pitchFamily="18" charset="0"/>
              </a:rPr>
              <a:t>Hôm sau chúng tôi đi Sa Pa. Phong cảnh ở đây thật đẹp. Thoắt cái, lá vàng rơi trong khoảnh khắc mùa thu. Thoắt cái, trắng long lanh một cơn mưa tuyết trên những cành đào, lê, mận. Thoắt cái, gió xuân hây hẩy nồng nàn với những bông hoa lay ơn màu đen nhung hiếm quý.</a:t>
            </a:r>
          </a:p>
          <a:p>
            <a:endParaRPr lang="vi-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Sa Pa quả là món quà tặng diệu kì mà thiên nhiên dành cho đất nước ta.</a:t>
            </a:r>
          </a:p>
        </p:txBody>
      </p:sp>
    </p:spTree>
    <p:extLst>
      <p:ext uri="{BB962C8B-B14F-4D97-AF65-F5344CB8AC3E}">
        <p14:creationId xmlns:p14="http://schemas.microsoft.com/office/powerpoint/2010/main" val="678665659"/>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250" fill="hold"/>
                                        <p:tgtEl>
                                          <p:spTgt spid="11"/>
                                        </p:tgtEl>
                                        <p:attrNameLst>
                                          <p:attrName>ppt_x</p:attrName>
                                        </p:attrNameLst>
                                      </p:cBhvr>
                                      <p:tavLst>
                                        <p:tav tm="0">
                                          <p:val>
                                            <p:strVal val="1+#ppt_w/2"/>
                                          </p:val>
                                        </p:tav>
                                        <p:tav tm="100000">
                                          <p:val>
                                            <p:strVal val="#ppt_x"/>
                                          </p:val>
                                        </p:tav>
                                      </p:tavLst>
                                    </p:anim>
                                    <p:anim calcmode="lin" valueType="num">
                                      <p:cBhvr additive="base">
                                        <p:cTn id="13" dur="12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7163720A-5AE6-4219-A312-37700284D40F}"/>
              </a:ext>
            </a:extLst>
          </p:cNvPr>
          <p:cNvPicPr>
            <a:picLocks noChangeAspect="1"/>
          </p:cNvPicPr>
          <p:nvPr/>
        </p:nvPicPr>
        <p:blipFill rotWithShape="1">
          <a:blip r:embed="rId2">
            <a:extLst>
              <a:ext uri="{28A0092B-C50C-407E-A947-70E740481C1C}">
                <a14:useLocalDpi xmlns:a14="http://schemas.microsoft.com/office/drawing/2010/main" val="0"/>
              </a:ext>
            </a:extLst>
          </a:blip>
          <a:srcRect l="16992" t="-937" r="50159" b="17087"/>
          <a:stretch/>
        </p:blipFill>
        <p:spPr>
          <a:xfrm>
            <a:off x="5227022" y="1274329"/>
            <a:ext cx="6374671" cy="5084995"/>
          </a:xfrm>
          <a:prstGeom prst="rect">
            <a:avLst/>
          </a:prstGeom>
        </p:spPr>
      </p:pic>
      <p:pic>
        <p:nvPicPr>
          <p:cNvPr id="3" name="图片 8">
            <a:extLst>
              <a:ext uri="{FF2B5EF4-FFF2-40B4-BE49-F238E27FC236}">
                <a16:creationId xmlns:a16="http://schemas.microsoft.com/office/drawing/2014/main" id="{8C7488AA-F4C7-46D9-920A-297458BA5D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636" y="681941"/>
            <a:ext cx="5960963" cy="5960963"/>
          </a:xfrm>
          <a:prstGeom prst="rect">
            <a:avLst/>
          </a:prstGeom>
        </p:spPr>
      </p:pic>
      <p:pic>
        <p:nvPicPr>
          <p:cNvPr id="4" name="图片 5">
            <a:extLst>
              <a:ext uri="{FF2B5EF4-FFF2-40B4-BE49-F238E27FC236}">
                <a16:creationId xmlns:a16="http://schemas.microsoft.com/office/drawing/2014/main" id="{B39C6ADB-2F9A-4AA5-8F5E-4EDC7D051417}"/>
              </a:ext>
            </a:extLst>
          </p:cNvPr>
          <p:cNvPicPr>
            <a:picLocks noChangeAspect="1"/>
          </p:cNvPicPr>
          <p:nvPr/>
        </p:nvPicPr>
        <p:blipFill rotWithShape="1">
          <a:blip r:embed="rId2">
            <a:extLst>
              <a:ext uri="{28A0092B-C50C-407E-A947-70E740481C1C}">
                <a14:useLocalDpi xmlns:a14="http://schemas.microsoft.com/office/drawing/2010/main" val="0"/>
              </a:ext>
            </a:extLst>
          </a:blip>
          <a:srcRect l="55253" b="27899"/>
          <a:stretch/>
        </p:blipFill>
        <p:spPr>
          <a:xfrm>
            <a:off x="6377650" y="535479"/>
            <a:ext cx="5455535" cy="2747059"/>
          </a:xfrm>
          <a:prstGeom prst="rect">
            <a:avLst/>
          </a:prstGeom>
        </p:spPr>
      </p:pic>
      <p:sp>
        <p:nvSpPr>
          <p:cNvPr id="5" name="TextBox 4">
            <a:extLst>
              <a:ext uri="{FF2B5EF4-FFF2-40B4-BE49-F238E27FC236}">
                <a16:creationId xmlns:a16="http://schemas.microsoft.com/office/drawing/2014/main" id="{13038C87-053A-4736-A175-A643DCC2D227}"/>
              </a:ext>
            </a:extLst>
          </p:cNvPr>
          <p:cNvSpPr txBox="1"/>
          <p:nvPr/>
        </p:nvSpPr>
        <p:spPr>
          <a:xfrm>
            <a:off x="5353052" y="3135354"/>
            <a:ext cx="5834933" cy="1446550"/>
          </a:xfrm>
          <a:prstGeom prst="rect">
            <a:avLst/>
          </a:prstGeom>
          <a:noFill/>
        </p:spPr>
        <p:txBody>
          <a:bodyPr wrap="square">
            <a:spAutoFit/>
          </a:bodyPr>
          <a:lstStyle/>
          <a:p>
            <a:pPr algn="ctr"/>
            <a:r>
              <a:rPr lang="en-US" sz="8800" b="1" dirty="0">
                <a:solidFill>
                  <a:schemeClr val="accent5">
                    <a:lumMod val="75000"/>
                  </a:schemeClr>
                </a:solidFill>
                <a:effectLst>
                  <a:glow rad="63500">
                    <a:schemeClr val="accent3">
                      <a:satMod val="175000"/>
                      <a:alpha val="40000"/>
                    </a:schemeClr>
                  </a:glow>
                </a:effectLst>
              </a:rPr>
              <a:t>NỘI DUNG</a:t>
            </a:r>
          </a:p>
        </p:txBody>
      </p:sp>
    </p:spTree>
    <p:extLst>
      <p:ext uri="{BB962C8B-B14F-4D97-AF65-F5344CB8AC3E}">
        <p14:creationId xmlns:p14="http://schemas.microsoft.com/office/powerpoint/2010/main" val="152181000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A56452C-8CB4-41AD-8F58-02D547F3F5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121920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CD7342F5-553A-40E6-B60D-0636203512C4}"/>
              </a:ext>
            </a:extLst>
          </p:cNvPr>
          <p:cNvSpPr/>
          <p:nvPr/>
        </p:nvSpPr>
        <p:spPr>
          <a:xfrm>
            <a:off x="4724401" y="1219200"/>
            <a:ext cx="2792751" cy="707886"/>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algn="ctr" eaLnBrk="1" fontAlgn="auto" hangingPunct="1">
              <a:spcBef>
                <a:spcPts val="0"/>
              </a:spcBef>
              <a:spcAft>
                <a:spcPts val="0"/>
              </a:spcAft>
              <a:defRPr/>
            </a:pPr>
            <a:r>
              <a:rPr lang="en-US" sz="4000" b="1" u="sng" dirty="0" err="1">
                <a:ln/>
                <a:solidFill>
                  <a:srgbClr val="2A1CDA"/>
                </a:solidFill>
                <a:latin typeface="Times New Roman" panose="02020603050405020304" pitchFamily="18" charset="0"/>
                <a:cs typeface="Times New Roman" panose="02020603050405020304" pitchFamily="18" charset="0"/>
              </a:rPr>
              <a:t>NỘI</a:t>
            </a:r>
            <a:r>
              <a:rPr lang="en-US" sz="4000" b="1" u="sng" dirty="0">
                <a:ln/>
                <a:solidFill>
                  <a:srgbClr val="2A1CDA"/>
                </a:solidFill>
                <a:latin typeface="Times New Roman" panose="02020603050405020304" pitchFamily="18" charset="0"/>
                <a:cs typeface="Times New Roman" panose="02020603050405020304" pitchFamily="18" charset="0"/>
              </a:rPr>
              <a:t> DUNG</a:t>
            </a:r>
          </a:p>
        </p:txBody>
      </p:sp>
      <p:sp>
        <p:nvSpPr>
          <p:cNvPr id="5" name="TextBox 3">
            <a:extLst>
              <a:ext uri="{FF2B5EF4-FFF2-40B4-BE49-F238E27FC236}">
                <a16:creationId xmlns:a16="http://schemas.microsoft.com/office/drawing/2014/main" id="{32BE8FD0-FC37-4C53-8B41-1B900371BB38}"/>
              </a:ext>
            </a:extLst>
          </p:cNvPr>
          <p:cNvSpPr txBox="1">
            <a:spLocks noChangeArrowheads="1"/>
          </p:cNvSpPr>
          <p:nvPr/>
        </p:nvSpPr>
        <p:spPr bwMode="auto">
          <a:xfrm>
            <a:off x="1676400" y="2245548"/>
            <a:ext cx="8839200" cy="1569660"/>
          </a:xfrm>
          <a:prstGeom prst="rect">
            <a:avLst/>
          </a:prstGeom>
          <a:solidFill>
            <a:schemeClr val="bg1"/>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defRPr/>
            </a:pPr>
            <a:r>
              <a:rPr lang="vi-VN" dirty="0">
                <a:solidFill>
                  <a:schemeClr val="accent5">
                    <a:lumMod val="10000"/>
                  </a:schemeClr>
                </a:solidFill>
                <a:latin typeface="Times New Roman" pitchFamily="18" charset="0"/>
                <a:cs typeface="Times New Roman" pitchFamily="18" charset="0"/>
              </a:rPr>
              <a:t>Ca ngợi vẻ đẹp độc đáo của Sa Pa, thể hiện tình cảm yêu mến thiết tha của tác giả đối với cảnh đẹp đất nước.</a:t>
            </a:r>
          </a:p>
        </p:txBody>
      </p:sp>
    </p:spTree>
    <p:extLst>
      <p:ext uri="{BB962C8B-B14F-4D97-AF65-F5344CB8AC3E}">
        <p14:creationId xmlns:p14="http://schemas.microsoft.com/office/powerpoint/2010/main" val="22182001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Kết quả hình ảnh cho hình nền powerpoint">
            <a:extLst>
              <a:ext uri="{FF2B5EF4-FFF2-40B4-BE49-F238E27FC236}">
                <a16:creationId xmlns:a16="http://schemas.microsoft.com/office/drawing/2014/main" id="{6BE87F34-CCB0-48E0-B5F6-0ACDF0E55C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79D1438-9D38-49EB-A0C9-3B72CB99645C}"/>
              </a:ext>
            </a:extLst>
          </p:cNvPr>
          <p:cNvSpPr/>
          <p:nvPr/>
        </p:nvSpPr>
        <p:spPr>
          <a:xfrm>
            <a:off x="533400" y="1752600"/>
            <a:ext cx="10847071" cy="64633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Thứ</a:t>
            </a:r>
            <a:r>
              <a:rPr lang="en-US" sz="36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hai</a:t>
            </a:r>
            <a:r>
              <a:rPr lang="en-US" sz="36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ngày</a:t>
            </a:r>
            <a:r>
              <a:rPr lang="en-US" sz="36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18 </a:t>
            </a:r>
            <a:r>
              <a:rPr lang="en-US" sz="3600" b="1" dirty="0"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tháng</a:t>
            </a:r>
            <a:r>
              <a:rPr lang="en-US" sz="36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4 </a:t>
            </a:r>
            <a:r>
              <a:rPr lang="en-US" sz="3600" b="1" dirty="0"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năm</a:t>
            </a:r>
            <a:r>
              <a:rPr lang="en-US" sz="36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2022</a:t>
            </a:r>
          </a:p>
        </p:txBody>
      </p:sp>
      <p:sp>
        <p:nvSpPr>
          <p:cNvPr id="6" name="Title 1">
            <a:extLst>
              <a:ext uri="{FF2B5EF4-FFF2-40B4-BE49-F238E27FC236}">
                <a16:creationId xmlns:a16="http://schemas.microsoft.com/office/drawing/2014/main" id="{AA0AC8CB-6DC8-4AD4-9DE1-4BBEB3439117}"/>
              </a:ext>
            </a:extLst>
          </p:cNvPr>
          <p:cNvSpPr txBox="1">
            <a:spLocks noChangeArrowheads="1"/>
          </p:cNvSpPr>
          <p:nvPr/>
        </p:nvSpPr>
        <p:spPr bwMode="auto">
          <a:xfrm>
            <a:off x="636271" y="2234515"/>
            <a:ext cx="10744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8905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0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05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05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05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0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0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0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0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Wingdings 3" panose="05040102010807070707" pitchFamily="18" charset="2"/>
              <a:buNone/>
            </a:pPr>
            <a:r>
              <a:rPr lang="en-US" altLang="en-US" sz="4000" b="1" u="sng" dirty="0">
                <a:solidFill>
                  <a:srgbClr val="0000FF"/>
                </a:solidFill>
                <a:latin typeface="Times New Roman" panose="02020603050405020304" pitchFamily="18" charset="0"/>
                <a:cs typeface="Times New Roman" panose="02020603050405020304" pitchFamily="18" charset="0"/>
              </a:rPr>
              <a:t>CHÍNH TẢ</a:t>
            </a:r>
            <a:endParaRPr lang="en-US" altLang="en-US" sz="5000" b="1" dirty="0">
              <a:solidFill>
                <a:srgbClr val="0000FF"/>
              </a:solidFill>
              <a:latin typeface="Times New Roman" panose="02020603050405020304" pitchFamily="18" charset="0"/>
              <a:cs typeface="Times New Roman" panose="02020603050405020304" pitchFamily="18" charset="0"/>
            </a:endParaRPr>
          </a:p>
        </p:txBody>
      </p:sp>
      <p:sp>
        <p:nvSpPr>
          <p:cNvPr id="7" name="TextBox 7">
            <a:extLst>
              <a:ext uri="{FF2B5EF4-FFF2-40B4-BE49-F238E27FC236}">
                <a16:creationId xmlns:a16="http://schemas.microsoft.com/office/drawing/2014/main" id="{F95A425C-9FBB-451B-88A3-19B2B402EAC9}"/>
              </a:ext>
            </a:extLst>
          </p:cNvPr>
          <p:cNvSpPr txBox="1">
            <a:spLocks noChangeArrowheads="1"/>
          </p:cNvSpPr>
          <p:nvPr/>
        </p:nvSpPr>
        <p:spPr bwMode="auto">
          <a:xfrm>
            <a:off x="0" y="3384550"/>
            <a:ext cx="1219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pPr>
            <a:r>
              <a:rPr lang="en-US" altLang="en-US" sz="4000" b="1" dirty="0">
                <a:solidFill>
                  <a:srgbClr val="FF0000"/>
                </a:solidFill>
                <a:latin typeface="Times New Roman" panose="02020603050405020304" pitchFamily="18" charset="0"/>
                <a:cs typeface="Times New Roman" panose="02020603050405020304" pitchFamily="18" charset="0"/>
              </a:rPr>
              <a:t>AI ĐÃ NGHĨ RA CÁC CHỮ SỐ 1, 2, 3, 4,…?</a:t>
            </a:r>
          </a:p>
        </p:txBody>
      </p:sp>
      <p:sp>
        <p:nvSpPr>
          <p:cNvPr id="8" name="Title 1">
            <a:extLst>
              <a:ext uri="{FF2B5EF4-FFF2-40B4-BE49-F238E27FC236}">
                <a16:creationId xmlns:a16="http://schemas.microsoft.com/office/drawing/2014/main" id="{22EF0877-2764-47BD-B37C-B891E82C6B57}"/>
              </a:ext>
            </a:extLst>
          </p:cNvPr>
          <p:cNvSpPr txBox="1">
            <a:spLocks noChangeArrowheads="1"/>
          </p:cNvSpPr>
          <p:nvPr/>
        </p:nvSpPr>
        <p:spPr bwMode="auto">
          <a:xfrm>
            <a:off x="6457950" y="4242702"/>
            <a:ext cx="365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8905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0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05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05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05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0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0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0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0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Wingdings 3" panose="05040102010807070707" pitchFamily="18" charset="2"/>
              <a:buNone/>
            </a:pPr>
            <a:r>
              <a:rPr lang="en-US" altLang="en-US" i="1" dirty="0">
                <a:latin typeface="Times New Roman" panose="02020603050405020304" pitchFamily="18" charset="0"/>
                <a:cs typeface="Times New Roman" panose="02020603050405020304" pitchFamily="18" charset="0"/>
              </a:rPr>
              <a:t>Trang 103</a:t>
            </a:r>
          </a:p>
        </p:txBody>
      </p:sp>
    </p:spTree>
    <p:extLst>
      <p:ext uri="{BB962C8B-B14F-4D97-AF65-F5344CB8AC3E}">
        <p14:creationId xmlns:p14="http://schemas.microsoft.com/office/powerpoint/2010/main" val="38330590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04352FAE-98F8-4AE8-9D6B-86ECA26051BB}"/>
              </a:ext>
            </a:extLst>
          </p:cNvPr>
          <p:cNvSpPr txBox="1">
            <a:spLocks/>
          </p:cNvSpPr>
          <p:nvPr/>
        </p:nvSpPr>
        <p:spPr>
          <a:xfrm>
            <a:off x="838200" y="171450"/>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18 </a:t>
            </a:r>
            <a:r>
              <a:rPr lang="en-US" sz="3200" dirty="0" err="1">
                <a:latin typeface="Times New Roman" panose="02020603050405020304" pitchFamily="18" charset="0"/>
                <a:cs typeface="Times New Roman" panose="02020603050405020304" pitchFamily="18" charset="0"/>
              </a:rPr>
              <a:t>tháng</a:t>
            </a:r>
            <a:r>
              <a:rPr lang="en-US" sz="3200" dirty="0">
                <a:latin typeface="Times New Roman" panose="02020603050405020304" pitchFamily="18" charset="0"/>
                <a:cs typeface="Times New Roman" panose="02020603050405020304" pitchFamily="18" charset="0"/>
              </a:rPr>
              <a:t> 4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2022</a:t>
            </a:r>
            <a:br>
              <a:rPr lang="en-US"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endParaRPr lang="en-US" sz="3200" dirty="0">
              <a:latin typeface="Times New Roman" panose="02020603050405020304" pitchFamily="18" charset="0"/>
              <a:cs typeface="Times New Roman" panose="02020603050405020304" pitchFamily="18" charset="0"/>
            </a:endParaRPr>
          </a:p>
        </p:txBody>
      </p:sp>
      <p:sp>
        <p:nvSpPr>
          <p:cNvPr id="5" name="Title 2">
            <a:extLst>
              <a:ext uri="{FF2B5EF4-FFF2-40B4-BE49-F238E27FC236}">
                <a16:creationId xmlns:a16="http://schemas.microsoft.com/office/drawing/2014/main" id="{7ADF1E43-3F15-4797-A80A-BC94060F2CC8}"/>
              </a:ext>
            </a:extLst>
          </p:cNvPr>
          <p:cNvSpPr txBox="1">
            <a:spLocks/>
          </p:cNvSpPr>
          <p:nvPr/>
        </p:nvSpPr>
        <p:spPr>
          <a:xfrm>
            <a:off x="838200" y="729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FF0000"/>
                </a:solidFill>
                <a:latin typeface="Times New Roman" panose="02020603050405020304" pitchFamily="18" charset="0"/>
                <a:cs typeface="Times New Roman" panose="02020603050405020304" pitchFamily="18" charset="0"/>
              </a:rPr>
              <a:t>Ai </a:t>
            </a:r>
            <a:r>
              <a:rPr lang="en-US" sz="3200" b="1" dirty="0" err="1">
                <a:solidFill>
                  <a:srgbClr val="FF0000"/>
                </a:solidFill>
                <a:latin typeface="Times New Roman" panose="02020603050405020304" pitchFamily="18" charset="0"/>
                <a:cs typeface="Times New Roman" panose="02020603050405020304" pitchFamily="18" charset="0"/>
              </a:rPr>
              <a:t>đã</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nghĩ</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chữ</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a:t>
            </a:r>
            <a:r>
              <a:rPr lang="en-US" sz="3200" b="1" dirty="0">
                <a:solidFill>
                  <a:srgbClr val="FF0000"/>
                </a:solidFill>
                <a:latin typeface="Times New Roman" panose="02020603050405020304" pitchFamily="18" charset="0"/>
                <a:cs typeface="Times New Roman" panose="02020603050405020304" pitchFamily="18" charset="0"/>
              </a:rPr>
              <a:t> 1, 2, 3, 4,… ?</a:t>
            </a:r>
          </a:p>
        </p:txBody>
      </p:sp>
      <p:sp>
        <p:nvSpPr>
          <p:cNvPr id="7" name="TextBox 6">
            <a:extLst>
              <a:ext uri="{FF2B5EF4-FFF2-40B4-BE49-F238E27FC236}">
                <a16:creationId xmlns:a16="http://schemas.microsoft.com/office/drawing/2014/main" id="{14889C71-037A-425B-86D7-45778872F126}"/>
              </a:ext>
            </a:extLst>
          </p:cNvPr>
          <p:cNvSpPr txBox="1"/>
          <p:nvPr/>
        </p:nvSpPr>
        <p:spPr>
          <a:xfrm>
            <a:off x="304800" y="1811337"/>
            <a:ext cx="11753850" cy="4524315"/>
          </a:xfrm>
          <a:prstGeom prst="rect">
            <a:avLst/>
          </a:prstGeom>
          <a:noFill/>
        </p:spPr>
        <p:txBody>
          <a:bodyPr wrap="square">
            <a:spAutoFit/>
          </a:bodyPr>
          <a:lstStyle/>
          <a:p>
            <a:r>
              <a:rPr lang="vi-VN" sz="3200" dirty="0">
                <a:latin typeface="Times New Roman" panose="02020603050405020304" pitchFamily="18" charset="0"/>
                <a:cs typeface="Times New Roman" panose="02020603050405020304" pitchFamily="18" charset="0"/>
              </a:rPr>
              <a:t>Người ta gọi các chữ số 1, 2, 3, 4,... là chữ số A-rập vì cho rằng chúng do người A-rập nghĩ ra. Sự thực thì không phải như vậy.</a:t>
            </a:r>
          </a:p>
          <a:p>
            <a:endParaRPr lang="vi-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Vào năm 750, một nhà thiên văn học Ấn Độ đã đến thăm Bát-đa. Ông mang theo một bảng thiên văn do người Ấn Độ làm ra để dâng tặng quốc vương đang trị vì. Các chữ số Ấn Độ 1, 2, 3, 4,... dùng trong bẳng đó đã được người A-rập nhanh chóng tiếp thu và về sau được truyền bá rộng rãi.</a:t>
            </a:r>
          </a:p>
          <a:p>
            <a:pPr algn="r"/>
            <a:r>
              <a:rPr lang="vi-VN" sz="3200" i="1" dirty="0">
                <a:latin typeface="Times New Roman" panose="02020603050405020304" pitchFamily="18" charset="0"/>
                <a:cs typeface="Times New Roman" panose="02020603050405020304" pitchFamily="18" charset="0"/>
              </a:rPr>
              <a:t>Theo</a:t>
            </a:r>
            <a:r>
              <a:rPr lang="vi-VN" sz="3200" dirty="0">
                <a:latin typeface="Times New Roman" panose="02020603050405020304" pitchFamily="18" charset="0"/>
                <a:cs typeface="Times New Roman" panose="02020603050405020304" pitchFamily="18" charset="0"/>
              </a:rPr>
              <a:t> báo </a:t>
            </a:r>
            <a:r>
              <a:rPr lang="vi-VN" sz="3200" b="1" dirty="0">
                <a:latin typeface="Times New Roman" panose="02020603050405020304" pitchFamily="18" charset="0"/>
                <a:cs typeface="Times New Roman" panose="02020603050405020304" pitchFamily="18" charset="0"/>
              </a:rPr>
              <a:t>THIẾU NIÊN TIỀN PHONG</a:t>
            </a:r>
          </a:p>
        </p:txBody>
      </p:sp>
    </p:spTree>
    <p:extLst>
      <p:ext uri="{BB962C8B-B14F-4D97-AF65-F5344CB8AC3E}">
        <p14:creationId xmlns:p14="http://schemas.microsoft.com/office/powerpoint/2010/main" val="155045304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250" fill="hold"/>
                                        <p:tgtEl>
                                          <p:spTgt spid="7"/>
                                        </p:tgtEl>
                                        <p:attrNameLst>
                                          <p:attrName>ppt_w</p:attrName>
                                        </p:attrNameLst>
                                      </p:cBhvr>
                                      <p:tavLst>
                                        <p:tav tm="0">
                                          <p:val>
                                            <p:fltVal val="0"/>
                                          </p:val>
                                        </p:tav>
                                        <p:tav tm="100000">
                                          <p:val>
                                            <p:strVal val="#ppt_w"/>
                                          </p:val>
                                        </p:tav>
                                      </p:tavLst>
                                    </p:anim>
                                    <p:anim calcmode="lin" valueType="num">
                                      <p:cBhvr>
                                        <p:cTn id="8" dur="1250" fill="hold"/>
                                        <p:tgtEl>
                                          <p:spTgt spid="7"/>
                                        </p:tgtEl>
                                        <p:attrNameLst>
                                          <p:attrName>ppt_h</p:attrName>
                                        </p:attrNameLst>
                                      </p:cBhvr>
                                      <p:tavLst>
                                        <p:tav tm="0">
                                          <p:val>
                                            <p:fltVal val="0"/>
                                          </p:val>
                                        </p:tav>
                                        <p:tav tm="100000">
                                          <p:val>
                                            <p:strVal val="#ppt_h"/>
                                          </p:val>
                                        </p:tav>
                                      </p:tavLst>
                                    </p:anim>
                                    <p:anim calcmode="lin" valueType="num">
                                      <p:cBhvr>
                                        <p:cTn id="9" dur="1250" fill="hold"/>
                                        <p:tgtEl>
                                          <p:spTgt spid="7"/>
                                        </p:tgtEl>
                                        <p:attrNameLst>
                                          <p:attrName>style.rotation</p:attrName>
                                        </p:attrNameLst>
                                      </p:cBhvr>
                                      <p:tavLst>
                                        <p:tav tm="0">
                                          <p:val>
                                            <p:fltVal val="360"/>
                                          </p:val>
                                        </p:tav>
                                        <p:tav tm="100000">
                                          <p:val>
                                            <p:fltVal val="0"/>
                                          </p:val>
                                        </p:tav>
                                      </p:tavLst>
                                    </p:anim>
                                    <p:animEffect transition="in" filter="fade">
                                      <p:cBhvr>
                                        <p:cTn id="10"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04352FAE-98F8-4AE8-9D6B-86ECA26051BB}"/>
              </a:ext>
            </a:extLst>
          </p:cNvPr>
          <p:cNvSpPr txBox="1">
            <a:spLocks/>
          </p:cNvSpPr>
          <p:nvPr/>
        </p:nvSpPr>
        <p:spPr>
          <a:xfrm>
            <a:off x="838200" y="171450"/>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18 </a:t>
            </a:r>
            <a:r>
              <a:rPr lang="en-US" sz="3200" dirty="0" err="1">
                <a:latin typeface="Times New Roman" panose="02020603050405020304" pitchFamily="18" charset="0"/>
                <a:cs typeface="Times New Roman" panose="02020603050405020304" pitchFamily="18" charset="0"/>
              </a:rPr>
              <a:t>tháng</a:t>
            </a:r>
            <a:r>
              <a:rPr lang="en-US" sz="3200" dirty="0">
                <a:latin typeface="Times New Roman" panose="02020603050405020304" pitchFamily="18" charset="0"/>
                <a:cs typeface="Times New Roman" panose="02020603050405020304" pitchFamily="18" charset="0"/>
              </a:rPr>
              <a:t> 4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2022</a:t>
            </a:r>
            <a:br>
              <a:rPr lang="en-US"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endParaRPr lang="en-US" sz="3200" dirty="0">
              <a:latin typeface="Times New Roman" panose="02020603050405020304" pitchFamily="18" charset="0"/>
              <a:cs typeface="Times New Roman" panose="02020603050405020304" pitchFamily="18" charset="0"/>
            </a:endParaRPr>
          </a:p>
        </p:txBody>
      </p:sp>
      <p:sp>
        <p:nvSpPr>
          <p:cNvPr id="5" name="Title 2">
            <a:extLst>
              <a:ext uri="{FF2B5EF4-FFF2-40B4-BE49-F238E27FC236}">
                <a16:creationId xmlns:a16="http://schemas.microsoft.com/office/drawing/2014/main" id="{7ADF1E43-3F15-4797-A80A-BC94060F2CC8}"/>
              </a:ext>
            </a:extLst>
          </p:cNvPr>
          <p:cNvSpPr txBox="1">
            <a:spLocks/>
          </p:cNvSpPr>
          <p:nvPr/>
        </p:nvSpPr>
        <p:spPr>
          <a:xfrm>
            <a:off x="838200" y="729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FF0000"/>
                </a:solidFill>
                <a:latin typeface="Times New Roman" panose="02020603050405020304" pitchFamily="18" charset="0"/>
                <a:cs typeface="Times New Roman" panose="02020603050405020304" pitchFamily="18" charset="0"/>
              </a:rPr>
              <a:t>Ai </a:t>
            </a:r>
            <a:r>
              <a:rPr lang="en-US" sz="3200" b="1" dirty="0" err="1">
                <a:solidFill>
                  <a:srgbClr val="FF0000"/>
                </a:solidFill>
                <a:latin typeface="Times New Roman" panose="02020603050405020304" pitchFamily="18" charset="0"/>
                <a:cs typeface="Times New Roman" panose="02020603050405020304" pitchFamily="18" charset="0"/>
              </a:rPr>
              <a:t>đã</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nghĩ</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chữ</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a:t>
            </a:r>
            <a:r>
              <a:rPr lang="en-US" sz="3200" b="1" dirty="0">
                <a:solidFill>
                  <a:srgbClr val="FF0000"/>
                </a:solidFill>
                <a:latin typeface="Times New Roman" panose="02020603050405020304" pitchFamily="18" charset="0"/>
                <a:cs typeface="Times New Roman" panose="02020603050405020304" pitchFamily="18" charset="0"/>
              </a:rPr>
              <a:t> 1, 2, 3, 4,… ?</a:t>
            </a:r>
          </a:p>
        </p:txBody>
      </p:sp>
      <p:cxnSp>
        <p:nvCxnSpPr>
          <p:cNvPr id="3" name="Straight Connector 2">
            <a:extLst>
              <a:ext uri="{FF2B5EF4-FFF2-40B4-BE49-F238E27FC236}">
                <a16:creationId xmlns:a16="http://schemas.microsoft.com/office/drawing/2014/main" id="{3030D5C3-6CD7-4E23-85FB-3A7F2A775B14}"/>
              </a:ext>
            </a:extLst>
          </p:cNvPr>
          <p:cNvCxnSpPr/>
          <p:nvPr/>
        </p:nvCxnSpPr>
        <p:spPr>
          <a:xfrm>
            <a:off x="6096000" y="1866900"/>
            <a:ext cx="0" cy="45148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 Box 25">
            <a:extLst>
              <a:ext uri="{FF2B5EF4-FFF2-40B4-BE49-F238E27FC236}">
                <a16:creationId xmlns:a16="http://schemas.microsoft.com/office/drawing/2014/main" id="{23DCC345-699E-4BBA-9AFB-A69D629D94EB}"/>
              </a:ext>
            </a:extLst>
          </p:cNvPr>
          <p:cNvSpPr txBox="1">
            <a:spLocks noChangeArrowheads="1"/>
          </p:cNvSpPr>
          <p:nvPr/>
        </p:nvSpPr>
        <p:spPr bwMode="auto">
          <a:xfrm>
            <a:off x="838201" y="2475309"/>
            <a:ext cx="2412819"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err="1">
                <a:latin typeface="Times New Roman" panose="02020603050405020304" pitchFamily="18" charset="0"/>
                <a:cs typeface="Arial" panose="020B0604020202020204" pitchFamily="34" charset="0"/>
              </a:rPr>
              <a:t>Số</a:t>
            </a:r>
            <a:r>
              <a:rPr lang="en-US" altLang="en-US" sz="3200" b="1" dirty="0">
                <a:latin typeface="Times New Roman" panose="02020603050405020304" pitchFamily="18" charset="0"/>
                <a:cs typeface="Arial" panose="020B0604020202020204" pitchFamily="34" charset="0"/>
              </a:rPr>
              <a:t> A- </a:t>
            </a:r>
            <a:r>
              <a:rPr lang="en-US" altLang="en-US" sz="3200" b="1" dirty="0" err="1">
                <a:latin typeface="Times New Roman" panose="02020603050405020304" pitchFamily="18" charset="0"/>
                <a:cs typeface="Arial" panose="020B0604020202020204" pitchFamily="34" charset="0"/>
              </a:rPr>
              <a:t>rập</a:t>
            </a:r>
            <a:endParaRPr lang="en-US" altLang="en-US" sz="3200" b="1" dirty="0">
              <a:latin typeface="Times New Roman" panose="02020603050405020304" pitchFamily="18" charset="0"/>
              <a:cs typeface="Arial" panose="020B0604020202020204" pitchFamily="34" charset="0"/>
            </a:endParaRPr>
          </a:p>
        </p:txBody>
      </p:sp>
      <p:sp>
        <p:nvSpPr>
          <p:cNvPr id="9" name="Text Box 26">
            <a:extLst>
              <a:ext uri="{FF2B5EF4-FFF2-40B4-BE49-F238E27FC236}">
                <a16:creationId xmlns:a16="http://schemas.microsoft.com/office/drawing/2014/main" id="{4042E428-D939-413B-BB5C-41997098385F}"/>
              </a:ext>
            </a:extLst>
          </p:cNvPr>
          <p:cNvSpPr txBox="1">
            <a:spLocks noChangeArrowheads="1"/>
          </p:cNvSpPr>
          <p:nvPr/>
        </p:nvSpPr>
        <p:spPr bwMode="auto">
          <a:xfrm>
            <a:off x="838201" y="3123009"/>
            <a:ext cx="40862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err="1">
                <a:latin typeface="Times New Roman" panose="02020603050405020304" pitchFamily="18" charset="0"/>
                <a:cs typeface="Arial" panose="020B0604020202020204" pitchFamily="34" charset="0"/>
              </a:rPr>
              <a:t>Thiên</a:t>
            </a:r>
            <a:r>
              <a:rPr lang="en-US" altLang="en-US" sz="3200" b="1" dirty="0">
                <a:latin typeface="Times New Roman" panose="02020603050405020304" pitchFamily="18" charset="0"/>
                <a:cs typeface="Arial" panose="020B0604020202020204" pitchFamily="34" charset="0"/>
              </a:rPr>
              <a:t> </a:t>
            </a:r>
            <a:r>
              <a:rPr lang="en-US" altLang="en-US" sz="3200" b="1" dirty="0" err="1">
                <a:latin typeface="Times New Roman" panose="02020603050405020304" pitchFamily="18" charset="0"/>
                <a:cs typeface="Arial" panose="020B0604020202020204" pitchFamily="34" charset="0"/>
              </a:rPr>
              <a:t>văn</a:t>
            </a:r>
            <a:r>
              <a:rPr lang="en-US" altLang="en-US" sz="3200" b="1" dirty="0">
                <a:latin typeface="Times New Roman" panose="02020603050405020304" pitchFamily="18" charset="0"/>
                <a:cs typeface="Arial" panose="020B0604020202020204" pitchFamily="34" charset="0"/>
              </a:rPr>
              <a:t> </a:t>
            </a:r>
            <a:r>
              <a:rPr lang="en-US" altLang="en-US" sz="3200" b="1" dirty="0" err="1">
                <a:latin typeface="Times New Roman" panose="02020603050405020304" pitchFamily="18" charset="0"/>
                <a:cs typeface="Arial" panose="020B0604020202020204" pitchFamily="34" charset="0"/>
              </a:rPr>
              <a:t>học</a:t>
            </a:r>
            <a:r>
              <a:rPr lang="en-US" altLang="en-US" sz="3200" b="1" dirty="0">
                <a:latin typeface="Times New Roman" panose="02020603050405020304" pitchFamily="18" charset="0"/>
                <a:cs typeface="Arial" panose="020B0604020202020204" pitchFamily="34" charset="0"/>
              </a:rPr>
              <a:t> </a:t>
            </a:r>
            <a:r>
              <a:rPr lang="en-US" altLang="en-US" sz="3200" b="1" dirty="0" err="1">
                <a:latin typeface="Times New Roman" panose="02020603050405020304" pitchFamily="18" charset="0"/>
                <a:cs typeface="Arial" panose="020B0604020202020204" pitchFamily="34" charset="0"/>
              </a:rPr>
              <a:t>Ấn</a:t>
            </a:r>
            <a:r>
              <a:rPr lang="en-US" altLang="en-US" sz="3200" b="1" dirty="0">
                <a:latin typeface="Times New Roman" panose="02020603050405020304" pitchFamily="18" charset="0"/>
                <a:cs typeface="Arial" panose="020B0604020202020204" pitchFamily="34" charset="0"/>
              </a:rPr>
              <a:t> </a:t>
            </a:r>
            <a:r>
              <a:rPr lang="en-US" altLang="en-US" sz="3200" b="1" dirty="0" err="1">
                <a:latin typeface="Times New Roman" panose="02020603050405020304" pitchFamily="18" charset="0"/>
                <a:cs typeface="Arial" panose="020B0604020202020204" pitchFamily="34" charset="0"/>
              </a:rPr>
              <a:t>Độ</a:t>
            </a:r>
            <a:endParaRPr lang="en-US" altLang="en-US" sz="3200" b="1" dirty="0">
              <a:latin typeface="Times New Roman" panose="02020603050405020304" pitchFamily="18" charset="0"/>
              <a:cs typeface="Arial" panose="020B0604020202020204" pitchFamily="34" charset="0"/>
            </a:endParaRPr>
          </a:p>
        </p:txBody>
      </p:sp>
      <p:sp>
        <p:nvSpPr>
          <p:cNvPr id="10" name="Text Box 27">
            <a:extLst>
              <a:ext uri="{FF2B5EF4-FFF2-40B4-BE49-F238E27FC236}">
                <a16:creationId xmlns:a16="http://schemas.microsoft.com/office/drawing/2014/main" id="{5EDF653D-2301-401D-90C7-FD5FD1E72A8D}"/>
              </a:ext>
            </a:extLst>
          </p:cNvPr>
          <p:cNvSpPr txBox="1">
            <a:spLocks noChangeArrowheads="1"/>
          </p:cNvSpPr>
          <p:nvPr/>
        </p:nvSpPr>
        <p:spPr bwMode="auto">
          <a:xfrm>
            <a:off x="838201" y="3790551"/>
            <a:ext cx="336332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err="1">
                <a:latin typeface="Times New Roman" panose="02020603050405020304" pitchFamily="18" charset="0"/>
                <a:cs typeface="Arial" panose="020B0604020202020204" pitchFamily="34" charset="0"/>
              </a:rPr>
              <a:t>Bát-đa</a:t>
            </a:r>
            <a:endParaRPr lang="en-US" altLang="en-US" sz="3200" b="1" dirty="0">
              <a:latin typeface="Times New Roman" panose="02020603050405020304" pitchFamily="18" charset="0"/>
              <a:cs typeface="Arial" panose="020B0604020202020204" pitchFamily="34" charset="0"/>
            </a:endParaRPr>
          </a:p>
        </p:txBody>
      </p:sp>
      <p:sp>
        <p:nvSpPr>
          <p:cNvPr id="11" name="Text Box 28">
            <a:extLst>
              <a:ext uri="{FF2B5EF4-FFF2-40B4-BE49-F238E27FC236}">
                <a16:creationId xmlns:a16="http://schemas.microsoft.com/office/drawing/2014/main" id="{BCDA5C84-50E6-4EA6-B104-366738A826C5}"/>
              </a:ext>
            </a:extLst>
          </p:cNvPr>
          <p:cNvSpPr txBox="1">
            <a:spLocks noChangeArrowheads="1"/>
          </p:cNvSpPr>
          <p:nvPr/>
        </p:nvSpPr>
        <p:spPr bwMode="auto">
          <a:xfrm>
            <a:off x="838201" y="4504530"/>
            <a:ext cx="3509554"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err="1">
                <a:latin typeface="Times New Roman" panose="02020603050405020304" pitchFamily="18" charset="0"/>
                <a:cs typeface="Arial" panose="020B0604020202020204" pitchFamily="34" charset="0"/>
              </a:rPr>
              <a:t>Quốc</a:t>
            </a:r>
            <a:r>
              <a:rPr lang="en-US" altLang="en-US" sz="3200" b="1" dirty="0">
                <a:latin typeface="Times New Roman" panose="02020603050405020304" pitchFamily="18" charset="0"/>
                <a:cs typeface="Arial" panose="020B0604020202020204" pitchFamily="34" charset="0"/>
              </a:rPr>
              <a:t> </a:t>
            </a:r>
            <a:r>
              <a:rPr lang="en-US" altLang="en-US" sz="3200" b="1" dirty="0" err="1">
                <a:latin typeface="Times New Roman" panose="02020603050405020304" pitchFamily="18" charset="0"/>
                <a:cs typeface="Arial" panose="020B0604020202020204" pitchFamily="34" charset="0"/>
              </a:rPr>
              <a:t>vương</a:t>
            </a:r>
            <a:endParaRPr lang="en-US" altLang="en-US" sz="3200" b="1" dirty="0">
              <a:latin typeface="Times New Roman" panose="02020603050405020304" pitchFamily="18" charset="0"/>
              <a:cs typeface="Arial" panose="020B0604020202020204" pitchFamily="34" charset="0"/>
            </a:endParaRPr>
          </a:p>
        </p:txBody>
      </p:sp>
      <p:sp>
        <p:nvSpPr>
          <p:cNvPr id="12" name="Text Box 29">
            <a:extLst>
              <a:ext uri="{FF2B5EF4-FFF2-40B4-BE49-F238E27FC236}">
                <a16:creationId xmlns:a16="http://schemas.microsoft.com/office/drawing/2014/main" id="{DE241D50-3BC9-4FB3-B513-27DFFC288477}"/>
              </a:ext>
            </a:extLst>
          </p:cNvPr>
          <p:cNvSpPr txBox="1">
            <a:spLocks noChangeArrowheads="1"/>
          </p:cNvSpPr>
          <p:nvPr/>
        </p:nvSpPr>
        <p:spPr bwMode="auto">
          <a:xfrm>
            <a:off x="838200" y="5218509"/>
            <a:ext cx="380201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err="1">
                <a:latin typeface="Times New Roman" panose="02020603050405020304" pitchFamily="18" charset="0"/>
                <a:cs typeface="Arial" panose="020B0604020202020204" pitchFamily="34" charset="0"/>
              </a:rPr>
              <a:t>Truyền</a:t>
            </a:r>
            <a:r>
              <a:rPr lang="en-US" altLang="en-US" sz="3200" b="1" dirty="0">
                <a:latin typeface="Times New Roman" panose="02020603050405020304" pitchFamily="18" charset="0"/>
                <a:cs typeface="Arial" panose="020B0604020202020204" pitchFamily="34" charset="0"/>
              </a:rPr>
              <a:t> </a:t>
            </a:r>
            <a:r>
              <a:rPr lang="en-US" altLang="en-US" sz="3200" b="1" dirty="0" err="1">
                <a:latin typeface="Times New Roman" panose="02020603050405020304" pitchFamily="18" charset="0"/>
                <a:cs typeface="Arial" panose="020B0604020202020204" pitchFamily="34" charset="0"/>
              </a:rPr>
              <a:t>bá</a:t>
            </a:r>
            <a:r>
              <a:rPr lang="en-US" altLang="en-US" sz="3200" b="1" dirty="0">
                <a:latin typeface="Times New Roman" panose="02020603050405020304" pitchFamily="18" charset="0"/>
                <a:cs typeface="Arial" panose="020B0604020202020204" pitchFamily="34" charset="0"/>
              </a:rPr>
              <a:t> </a:t>
            </a:r>
            <a:r>
              <a:rPr lang="en-US" altLang="en-US" sz="3200" b="1" dirty="0" err="1">
                <a:latin typeface="Times New Roman" panose="02020603050405020304" pitchFamily="18" charset="0"/>
                <a:cs typeface="Arial" panose="020B0604020202020204" pitchFamily="34" charset="0"/>
              </a:rPr>
              <a:t>rộng</a:t>
            </a:r>
            <a:r>
              <a:rPr lang="en-US" altLang="en-US" sz="3200" b="1" dirty="0">
                <a:latin typeface="Times New Roman" panose="02020603050405020304" pitchFamily="18" charset="0"/>
                <a:cs typeface="Arial" panose="020B0604020202020204" pitchFamily="34" charset="0"/>
              </a:rPr>
              <a:t> </a:t>
            </a:r>
            <a:r>
              <a:rPr lang="en-US" altLang="en-US" sz="3200" b="1" dirty="0" err="1">
                <a:latin typeface="Times New Roman" panose="02020603050405020304" pitchFamily="18" charset="0"/>
                <a:cs typeface="Arial" panose="020B0604020202020204" pitchFamily="34" charset="0"/>
              </a:rPr>
              <a:t>rãi</a:t>
            </a:r>
            <a:endParaRPr lang="en-US" altLang="en-US" sz="3200" b="1" dirty="0">
              <a:latin typeface="Times New Roman" panose="02020603050405020304" pitchFamily="18" charset="0"/>
              <a:cs typeface="Arial" panose="020B0604020202020204" pitchFamily="34" charset="0"/>
            </a:endParaRPr>
          </a:p>
        </p:txBody>
      </p:sp>
      <p:sp>
        <p:nvSpPr>
          <p:cNvPr id="13" name="Text Box 25">
            <a:extLst>
              <a:ext uri="{FF2B5EF4-FFF2-40B4-BE49-F238E27FC236}">
                <a16:creationId xmlns:a16="http://schemas.microsoft.com/office/drawing/2014/main" id="{CD6FEF09-AD89-4B8A-B340-BA46BC657C2B}"/>
              </a:ext>
            </a:extLst>
          </p:cNvPr>
          <p:cNvSpPr txBox="1">
            <a:spLocks noChangeArrowheads="1"/>
          </p:cNvSpPr>
          <p:nvPr/>
        </p:nvSpPr>
        <p:spPr bwMode="auto">
          <a:xfrm>
            <a:off x="838201" y="1772445"/>
            <a:ext cx="443864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a:solidFill>
                  <a:srgbClr val="00B050"/>
                </a:solidFill>
                <a:latin typeface="Times New Roman" panose="02020603050405020304" pitchFamily="18" charset="0"/>
                <a:cs typeface="Arial" panose="020B0604020202020204" pitchFamily="34" charset="0"/>
              </a:rPr>
              <a:t>LUYỆN VIẾT</a:t>
            </a:r>
          </a:p>
        </p:txBody>
      </p:sp>
      <p:sp>
        <p:nvSpPr>
          <p:cNvPr id="14" name="Text Box 25">
            <a:extLst>
              <a:ext uri="{FF2B5EF4-FFF2-40B4-BE49-F238E27FC236}">
                <a16:creationId xmlns:a16="http://schemas.microsoft.com/office/drawing/2014/main" id="{81D7DD91-CAEB-4BA1-9D47-A30377FADDB8}"/>
              </a:ext>
            </a:extLst>
          </p:cNvPr>
          <p:cNvSpPr txBox="1">
            <a:spLocks noChangeArrowheads="1"/>
          </p:cNvSpPr>
          <p:nvPr/>
        </p:nvSpPr>
        <p:spPr bwMode="auto">
          <a:xfrm>
            <a:off x="6505576" y="1759457"/>
            <a:ext cx="443864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a:solidFill>
                  <a:srgbClr val="00B050"/>
                </a:solidFill>
                <a:latin typeface="Times New Roman" panose="02020603050405020304" pitchFamily="18" charset="0"/>
                <a:cs typeface="Arial" panose="020B0604020202020204" pitchFamily="34" charset="0"/>
              </a:rPr>
              <a:t>LƯU Ý</a:t>
            </a:r>
          </a:p>
        </p:txBody>
      </p:sp>
      <p:sp>
        <p:nvSpPr>
          <p:cNvPr id="15" name="Text Box 25">
            <a:extLst>
              <a:ext uri="{FF2B5EF4-FFF2-40B4-BE49-F238E27FC236}">
                <a16:creationId xmlns:a16="http://schemas.microsoft.com/office/drawing/2014/main" id="{114A66FA-B19B-4A56-A29C-5A164E7B5FB2}"/>
              </a:ext>
            </a:extLst>
          </p:cNvPr>
          <p:cNvSpPr txBox="1">
            <a:spLocks noChangeArrowheads="1"/>
          </p:cNvSpPr>
          <p:nvPr/>
        </p:nvSpPr>
        <p:spPr bwMode="auto">
          <a:xfrm>
            <a:off x="6448424" y="2351883"/>
            <a:ext cx="566737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err="1">
                <a:solidFill>
                  <a:srgbClr val="00B0F0"/>
                </a:solidFill>
                <a:latin typeface="Times New Roman" panose="02020603050405020304" pitchFamily="18" charset="0"/>
                <a:cs typeface="Arial" panose="020B0604020202020204" pitchFamily="34" charset="0"/>
              </a:rPr>
              <a:t>Cần</a:t>
            </a:r>
            <a:r>
              <a:rPr lang="en-US" altLang="en-US" sz="3200" b="1" dirty="0">
                <a:solidFill>
                  <a:srgbClr val="00B0F0"/>
                </a:solidFill>
                <a:latin typeface="Times New Roman" panose="02020603050405020304" pitchFamily="18" charset="0"/>
                <a:cs typeface="Arial" panose="020B0604020202020204" pitchFamily="34" charset="0"/>
              </a:rPr>
              <a:t> </a:t>
            </a:r>
            <a:r>
              <a:rPr lang="en-US" altLang="en-US" sz="3200" b="1" dirty="0" err="1">
                <a:solidFill>
                  <a:srgbClr val="00B0F0"/>
                </a:solidFill>
                <a:latin typeface="Times New Roman" panose="02020603050405020304" pitchFamily="18" charset="0"/>
                <a:cs typeface="Arial" panose="020B0604020202020204" pitchFamily="34" charset="0"/>
              </a:rPr>
              <a:t>chú</a:t>
            </a:r>
            <a:r>
              <a:rPr lang="en-US" altLang="en-US" sz="3200" b="1" dirty="0">
                <a:solidFill>
                  <a:srgbClr val="00B0F0"/>
                </a:solidFill>
                <a:latin typeface="Times New Roman" panose="02020603050405020304" pitchFamily="18" charset="0"/>
                <a:cs typeface="Arial" panose="020B0604020202020204" pitchFamily="34" charset="0"/>
              </a:rPr>
              <a:t> ý </a:t>
            </a:r>
            <a:r>
              <a:rPr lang="en-US" altLang="en-US" sz="3200" b="1" dirty="0" err="1">
                <a:solidFill>
                  <a:srgbClr val="00B0F0"/>
                </a:solidFill>
                <a:latin typeface="Times New Roman" panose="02020603050405020304" pitchFamily="18" charset="0"/>
                <a:cs typeface="Arial" panose="020B0604020202020204" pitchFamily="34" charset="0"/>
              </a:rPr>
              <a:t>các</a:t>
            </a:r>
            <a:r>
              <a:rPr lang="en-US" altLang="en-US" sz="3200" b="1" dirty="0">
                <a:solidFill>
                  <a:srgbClr val="00B0F0"/>
                </a:solidFill>
                <a:latin typeface="Times New Roman" panose="02020603050405020304" pitchFamily="18" charset="0"/>
                <a:cs typeface="Arial" panose="020B0604020202020204" pitchFamily="34" charset="0"/>
              </a:rPr>
              <a:t> </a:t>
            </a:r>
            <a:r>
              <a:rPr lang="en-US" altLang="en-US" sz="3200" b="1" dirty="0" err="1">
                <a:solidFill>
                  <a:srgbClr val="00B0F0"/>
                </a:solidFill>
                <a:latin typeface="Times New Roman" panose="02020603050405020304" pitchFamily="18" charset="0"/>
                <a:cs typeface="Arial" panose="020B0604020202020204" pitchFamily="34" charset="0"/>
              </a:rPr>
              <a:t>tên</a:t>
            </a:r>
            <a:r>
              <a:rPr lang="en-US" altLang="en-US" sz="3200" b="1" dirty="0">
                <a:solidFill>
                  <a:srgbClr val="00B0F0"/>
                </a:solidFill>
                <a:latin typeface="Times New Roman" panose="02020603050405020304" pitchFamily="18" charset="0"/>
                <a:cs typeface="Arial" panose="020B0604020202020204" pitchFamily="34" charset="0"/>
              </a:rPr>
              <a:t> </a:t>
            </a:r>
            <a:r>
              <a:rPr lang="en-US" altLang="en-US" sz="3200" b="1" dirty="0" err="1">
                <a:solidFill>
                  <a:srgbClr val="00B0F0"/>
                </a:solidFill>
                <a:latin typeface="Times New Roman" panose="02020603050405020304" pitchFamily="18" charset="0"/>
                <a:cs typeface="Arial" panose="020B0604020202020204" pitchFamily="34" charset="0"/>
              </a:rPr>
              <a:t>riêng</a:t>
            </a:r>
            <a:r>
              <a:rPr lang="en-US" altLang="en-US" sz="3200" b="1" dirty="0">
                <a:solidFill>
                  <a:srgbClr val="00B0F0"/>
                </a:solidFill>
                <a:latin typeface="Times New Roman" panose="02020603050405020304" pitchFamily="18" charset="0"/>
                <a:cs typeface="Arial" panose="020B0604020202020204" pitchFamily="34" charset="0"/>
              </a:rPr>
              <a:t>, </a:t>
            </a:r>
            <a:r>
              <a:rPr lang="en-US" altLang="en-US" sz="3200" b="1" dirty="0" err="1">
                <a:solidFill>
                  <a:srgbClr val="00B0F0"/>
                </a:solidFill>
                <a:latin typeface="Times New Roman" panose="02020603050405020304" pitchFamily="18" charset="0"/>
                <a:cs typeface="Arial" panose="020B0604020202020204" pitchFamily="34" charset="0"/>
              </a:rPr>
              <a:t>tên</a:t>
            </a:r>
            <a:r>
              <a:rPr lang="en-US" altLang="en-US" sz="3200" b="1" dirty="0">
                <a:solidFill>
                  <a:srgbClr val="00B0F0"/>
                </a:solidFill>
                <a:latin typeface="Times New Roman" panose="02020603050405020304" pitchFamily="18" charset="0"/>
                <a:cs typeface="Arial" panose="020B0604020202020204" pitchFamily="34" charset="0"/>
              </a:rPr>
              <a:t> </a:t>
            </a:r>
            <a:r>
              <a:rPr lang="en-US" altLang="en-US" sz="3200" b="1" dirty="0" err="1">
                <a:solidFill>
                  <a:srgbClr val="00B0F0"/>
                </a:solidFill>
                <a:latin typeface="Times New Roman" panose="02020603050405020304" pitchFamily="18" charset="0"/>
                <a:cs typeface="Arial" panose="020B0604020202020204" pitchFamily="34" charset="0"/>
              </a:rPr>
              <a:t>nước</a:t>
            </a:r>
            <a:r>
              <a:rPr lang="en-US" altLang="en-US" sz="3200" b="1" dirty="0">
                <a:solidFill>
                  <a:srgbClr val="00B0F0"/>
                </a:solidFill>
                <a:latin typeface="Times New Roman" panose="02020603050405020304" pitchFamily="18" charset="0"/>
                <a:cs typeface="Arial" panose="020B0604020202020204" pitchFamily="34" charset="0"/>
              </a:rPr>
              <a:t>. </a:t>
            </a:r>
            <a:r>
              <a:rPr lang="en-US" altLang="en-US" sz="3200" b="1" dirty="0" err="1">
                <a:solidFill>
                  <a:srgbClr val="00B0F0"/>
                </a:solidFill>
                <a:latin typeface="Times New Roman" panose="02020603050405020304" pitchFamily="18" charset="0"/>
                <a:cs typeface="Arial" panose="020B0604020202020204" pitchFamily="34" charset="0"/>
              </a:rPr>
              <a:t>Cần</a:t>
            </a:r>
            <a:r>
              <a:rPr lang="en-US" altLang="en-US" sz="3200" b="1" dirty="0">
                <a:solidFill>
                  <a:srgbClr val="00B0F0"/>
                </a:solidFill>
                <a:latin typeface="Times New Roman" panose="02020603050405020304" pitchFamily="18" charset="0"/>
                <a:cs typeface="Arial" panose="020B0604020202020204" pitchFamily="34" charset="0"/>
              </a:rPr>
              <a:t> </a:t>
            </a:r>
            <a:r>
              <a:rPr lang="en-US" altLang="en-US" sz="3200" b="1" dirty="0" err="1">
                <a:solidFill>
                  <a:srgbClr val="00B0F0"/>
                </a:solidFill>
                <a:latin typeface="Times New Roman" panose="02020603050405020304" pitchFamily="18" charset="0"/>
                <a:cs typeface="Arial" panose="020B0604020202020204" pitchFamily="34" charset="0"/>
              </a:rPr>
              <a:t>chú</a:t>
            </a:r>
            <a:r>
              <a:rPr lang="en-US" altLang="en-US" sz="3200" b="1" dirty="0">
                <a:solidFill>
                  <a:srgbClr val="00B0F0"/>
                </a:solidFill>
                <a:latin typeface="Times New Roman" panose="02020603050405020304" pitchFamily="18" charset="0"/>
                <a:cs typeface="Arial" panose="020B0604020202020204" pitchFamily="34" charset="0"/>
              </a:rPr>
              <a:t> ý </a:t>
            </a:r>
            <a:r>
              <a:rPr lang="en-US" altLang="en-US" sz="3200" b="1" dirty="0" err="1">
                <a:solidFill>
                  <a:srgbClr val="00B0F0"/>
                </a:solidFill>
                <a:latin typeface="Times New Roman" panose="02020603050405020304" pitchFamily="18" charset="0"/>
                <a:cs typeface="Arial" panose="020B0604020202020204" pitchFamily="34" charset="0"/>
              </a:rPr>
              <a:t>các</a:t>
            </a:r>
            <a:r>
              <a:rPr lang="en-US" altLang="en-US" sz="3200" b="1" dirty="0">
                <a:solidFill>
                  <a:srgbClr val="00B0F0"/>
                </a:solidFill>
                <a:latin typeface="Times New Roman" panose="02020603050405020304" pitchFamily="18" charset="0"/>
                <a:cs typeface="Arial" panose="020B0604020202020204" pitchFamily="34" charset="0"/>
              </a:rPr>
              <a:t> </a:t>
            </a:r>
            <a:r>
              <a:rPr lang="en-US" altLang="en-US" sz="3200" b="1" dirty="0" err="1">
                <a:solidFill>
                  <a:srgbClr val="00B0F0"/>
                </a:solidFill>
                <a:latin typeface="Times New Roman" panose="02020603050405020304" pitchFamily="18" charset="0"/>
                <a:cs typeface="Arial" panose="020B0604020202020204" pitchFamily="34" charset="0"/>
              </a:rPr>
              <a:t>dấu</a:t>
            </a:r>
            <a:r>
              <a:rPr lang="en-US" altLang="en-US" sz="3200" b="1" dirty="0">
                <a:solidFill>
                  <a:srgbClr val="00B0F0"/>
                </a:solidFill>
                <a:latin typeface="Times New Roman" panose="02020603050405020304" pitchFamily="18" charset="0"/>
                <a:cs typeface="Arial" panose="020B0604020202020204" pitchFamily="34" charset="0"/>
              </a:rPr>
              <a:t> </a:t>
            </a:r>
            <a:r>
              <a:rPr lang="en-US" altLang="en-US" sz="3200" b="1" dirty="0" err="1">
                <a:solidFill>
                  <a:srgbClr val="00B0F0"/>
                </a:solidFill>
                <a:latin typeface="Times New Roman" panose="02020603050405020304" pitchFamily="18" charset="0"/>
                <a:cs typeface="Arial" panose="020B0604020202020204" pitchFamily="34" charset="0"/>
              </a:rPr>
              <a:t>chấm</a:t>
            </a:r>
            <a:r>
              <a:rPr lang="en-US" altLang="en-US" sz="3200" b="1" dirty="0">
                <a:solidFill>
                  <a:srgbClr val="00B0F0"/>
                </a:solidFill>
                <a:latin typeface="Times New Roman" panose="02020603050405020304" pitchFamily="18" charset="0"/>
                <a:cs typeface="Arial" panose="020B0604020202020204" pitchFamily="34" charset="0"/>
              </a:rPr>
              <a:t>, </a:t>
            </a:r>
            <a:r>
              <a:rPr lang="en-US" altLang="en-US" sz="3200" b="1" dirty="0" err="1">
                <a:solidFill>
                  <a:srgbClr val="00B0F0"/>
                </a:solidFill>
                <a:latin typeface="Times New Roman" panose="02020603050405020304" pitchFamily="18" charset="0"/>
                <a:cs typeface="Arial" panose="020B0604020202020204" pitchFamily="34" charset="0"/>
              </a:rPr>
              <a:t>hỏi</a:t>
            </a:r>
            <a:r>
              <a:rPr lang="en-US" altLang="en-US" sz="3200" b="1" dirty="0">
                <a:solidFill>
                  <a:srgbClr val="00B0F0"/>
                </a:solidFill>
                <a:latin typeface="Times New Roman" panose="02020603050405020304" pitchFamily="18" charset="0"/>
                <a:cs typeface="Arial" panose="020B0604020202020204" pitchFamily="34" charset="0"/>
              </a:rPr>
              <a:t>, </a:t>
            </a:r>
            <a:r>
              <a:rPr lang="en-US" altLang="en-US" sz="3200" b="1" dirty="0" err="1">
                <a:solidFill>
                  <a:srgbClr val="00B0F0"/>
                </a:solidFill>
                <a:latin typeface="Times New Roman" panose="02020603050405020304" pitchFamily="18" charset="0"/>
                <a:cs typeface="Arial" panose="020B0604020202020204" pitchFamily="34" charset="0"/>
              </a:rPr>
              <a:t>ngã</a:t>
            </a:r>
            <a:r>
              <a:rPr lang="en-US" altLang="en-US" sz="3200" b="1" dirty="0">
                <a:solidFill>
                  <a:srgbClr val="00B0F0"/>
                </a:solidFill>
                <a:latin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157075233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8"/>
                                        </p:tgtEl>
                                        <p:attrNameLst>
                                          <p:attrName>style.visibility</p:attrName>
                                        </p:attrNameLst>
                                      </p:cBhvr>
                                      <p:to>
                                        <p:strVal val="visible"/>
                                      </p:to>
                                    </p:set>
                                    <p:anim calcmode="discrete" valueType="clr">
                                      <p:cBhvr override="childStyle">
                                        <p:cTn id="12"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8"/>
                                        </p:tgtEl>
                                        <p:attrNameLst>
                                          <p:attrName>fillcolor</p:attrName>
                                        </p:attrNameLst>
                                      </p:cBhvr>
                                      <p:tavLst>
                                        <p:tav tm="0">
                                          <p:val>
                                            <p:clrVal>
                                              <a:schemeClr val="accent2"/>
                                            </p:clrVal>
                                          </p:val>
                                        </p:tav>
                                        <p:tav tm="50000">
                                          <p:val>
                                            <p:clrVal>
                                              <a:schemeClr val="hlink"/>
                                            </p:clrVal>
                                          </p:val>
                                        </p:tav>
                                      </p:tavLst>
                                    </p:anim>
                                    <p:set>
                                      <p:cBhvr>
                                        <p:cTn id="14" dur="80"/>
                                        <p:tgtEl>
                                          <p:spTgt spid="8"/>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9"/>
                                        </p:tgtEl>
                                        <p:attrNameLst>
                                          <p:attrName>style.visibility</p:attrName>
                                        </p:attrNameLst>
                                      </p:cBhvr>
                                      <p:to>
                                        <p:strVal val="visible"/>
                                      </p:to>
                                    </p:set>
                                    <p:anim calcmode="discrete" valueType="clr">
                                      <p:cBhvr override="childStyle">
                                        <p:cTn id="19"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9"/>
                                        </p:tgtEl>
                                        <p:attrNameLst>
                                          <p:attrName>fillcolor</p:attrName>
                                        </p:attrNameLst>
                                      </p:cBhvr>
                                      <p:tavLst>
                                        <p:tav tm="0">
                                          <p:val>
                                            <p:clrVal>
                                              <a:schemeClr val="accent2"/>
                                            </p:clrVal>
                                          </p:val>
                                        </p:tav>
                                        <p:tav tm="50000">
                                          <p:val>
                                            <p:clrVal>
                                              <a:schemeClr val="hlink"/>
                                            </p:clrVal>
                                          </p:val>
                                        </p:tav>
                                      </p:tavLst>
                                    </p:anim>
                                    <p:set>
                                      <p:cBhvr>
                                        <p:cTn id="21" dur="80"/>
                                        <p:tgtEl>
                                          <p:spTgt spid="9"/>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0"/>
                                        </p:tgtEl>
                                        <p:attrNameLst>
                                          <p:attrName>style.visibility</p:attrName>
                                        </p:attrNameLst>
                                      </p:cBhvr>
                                      <p:to>
                                        <p:strVal val="visible"/>
                                      </p:to>
                                    </p:set>
                                    <p:anim calcmode="discrete" valueType="clr">
                                      <p:cBhvr override="childStyle">
                                        <p:cTn id="26"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0"/>
                                        </p:tgtEl>
                                        <p:attrNameLst>
                                          <p:attrName>fillcolor</p:attrName>
                                        </p:attrNameLst>
                                      </p:cBhvr>
                                      <p:tavLst>
                                        <p:tav tm="0">
                                          <p:val>
                                            <p:clrVal>
                                              <a:schemeClr val="accent2"/>
                                            </p:clrVal>
                                          </p:val>
                                        </p:tav>
                                        <p:tav tm="50000">
                                          <p:val>
                                            <p:clrVal>
                                              <a:schemeClr val="hlink"/>
                                            </p:clrVal>
                                          </p:val>
                                        </p:tav>
                                      </p:tavLst>
                                    </p:anim>
                                    <p:set>
                                      <p:cBhvr>
                                        <p:cTn id="28" dur="80"/>
                                        <p:tgtEl>
                                          <p:spTgt spid="10"/>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11"/>
                                        </p:tgtEl>
                                        <p:attrNameLst>
                                          <p:attrName>style.visibility</p:attrName>
                                        </p:attrNameLst>
                                      </p:cBhvr>
                                      <p:to>
                                        <p:strVal val="visible"/>
                                      </p:to>
                                    </p:set>
                                    <p:anim calcmode="discrete" valueType="clr">
                                      <p:cBhvr override="childStyle">
                                        <p:cTn id="33"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1"/>
                                        </p:tgtEl>
                                        <p:attrNameLst>
                                          <p:attrName>fillcolor</p:attrName>
                                        </p:attrNameLst>
                                      </p:cBhvr>
                                      <p:tavLst>
                                        <p:tav tm="0">
                                          <p:val>
                                            <p:clrVal>
                                              <a:schemeClr val="accent2"/>
                                            </p:clrVal>
                                          </p:val>
                                        </p:tav>
                                        <p:tav tm="50000">
                                          <p:val>
                                            <p:clrVal>
                                              <a:schemeClr val="hlink"/>
                                            </p:clrVal>
                                          </p:val>
                                        </p:tav>
                                      </p:tavLst>
                                    </p:anim>
                                    <p:set>
                                      <p:cBhvr>
                                        <p:cTn id="35" dur="80"/>
                                        <p:tgtEl>
                                          <p:spTgt spid="11"/>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12"/>
                                        </p:tgtEl>
                                        <p:attrNameLst>
                                          <p:attrName>style.visibility</p:attrName>
                                        </p:attrNameLst>
                                      </p:cBhvr>
                                      <p:to>
                                        <p:strVal val="visible"/>
                                      </p:to>
                                    </p:set>
                                    <p:anim calcmode="discrete" valueType="clr">
                                      <p:cBhvr override="childStyle">
                                        <p:cTn id="40"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2"/>
                                        </p:tgtEl>
                                        <p:attrNameLst>
                                          <p:attrName>fillcolor</p:attrName>
                                        </p:attrNameLst>
                                      </p:cBhvr>
                                      <p:tavLst>
                                        <p:tav tm="0">
                                          <p:val>
                                            <p:clrVal>
                                              <a:schemeClr val="accent2"/>
                                            </p:clrVal>
                                          </p:val>
                                        </p:tav>
                                        <p:tav tm="50000">
                                          <p:val>
                                            <p:clrVal>
                                              <a:schemeClr val="hlink"/>
                                            </p:clrVal>
                                          </p:val>
                                        </p:tav>
                                      </p:tavLst>
                                    </p:anim>
                                    <p:set>
                                      <p:cBhvr>
                                        <p:cTn id="42" dur="80"/>
                                        <p:tgtEl>
                                          <p:spTgt spid="12"/>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randombar(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CD16C-019A-41BE-BDEA-C682E037A643}"/>
              </a:ext>
            </a:extLst>
          </p:cNvPr>
          <p:cNvSpPr>
            <a:spLocks noGrp="1"/>
          </p:cNvSpPr>
          <p:nvPr>
            <p:ph type="title"/>
          </p:nvPr>
        </p:nvSpPr>
        <p:spPr>
          <a:xfrm>
            <a:off x="838200" y="137584"/>
            <a:ext cx="10515600" cy="962025"/>
          </a:xfrm>
        </p:spPr>
        <p:txBody>
          <a:bodyPr>
            <a:norm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TƯ THẾ NGỒI VIẾT CHÍNH TẢ</a:t>
            </a:r>
          </a:p>
        </p:txBody>
      </p:sp>
      <p:sp>
        <p:nvSpPr>
          <p:cNvPr id="16" name="TextBox 15">
            <a:extLst>
              <a:ext uri="{FF2B5EF4-FFF2-40B4-BE49-F238E27FC236}">
                <a16:creationId xmlns:a16="http://schemas.microsoft.com/office/drawing/2014/main" id="{4332F32E-8EF2-4E8F-BB83-27BE8AC8813C}"/>
              </a:ext>
            </a:extLst>
          </p:cNvPr>
          <p:cNvSpPr txBox="1"/>
          <p:nvPr/>
        </p:nvSpPr>
        <p:spPr>
          <a:xfrm>
            <a:off x="409575" y="1099609"/>
            <a:ext cx="11220450" cy="4539191"/>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Tư thế ngồi viết phải thoải mái, không gò bó.</a:t>
            </a:r>
          </a:p>
          <a:p>
            <a:pPr marL="285750" indent="-285750">
              <a:lnSpc>
                <a:spcPct val="150000"/>
              </a:lnSpc>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Khoảng cách từ mắt đến vở 25-30 cm.</a:t>
            </a:r>
          </a:p>
          <a:p>
            <a:pPr marL="285750" indent="-285750">
              <a:lnSpc>
                <a:spcPct val="150000"/>
              </a:lnSpc>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Cột sống luôn ở tư thế thẳng đứng, vuông góc với mặt ghế ngồi.</a:t>
            </a:r>
          </a:p>
          <a:p>
            <a:pPr marL="285750" indent="-285750">
              <a:lnSpc>
                <a:spcPct val="150000"/>
              </a:lnSpc>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Hai chân thoải mái, không chân co chân duỗi.</a:t>
            </a:r>
          </a:p>
          <a:p>
            <a:pPr marL="285750" indent="-285750">
              <a:lnSpc>
                <a:spcPct val="150000"/>
              </a:lnSpc>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Hai tay phải đặt đúng điểm tựa quy định. Tay trái để xuôi theo chiều ngồi, giữ lấy mép vở cho khỏi xô lệch, đồng thời làm điểm tựa cho trọng lượng nửa người bên trái.</a:t>
            </a:r>
          </a:p>
        </p:txBody>
      </p:sp>
    </p:spTree>
    <p:extLst>
      <p:ext uri="{BB962C8B-B14F-4D97-AF65-F5344CB8AC3E}">
        <p14:creationId xmlns:p14="http://schemas.microsoft.com/office/powerpoint/2010/main" val="340039716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barn(inVertical)">
                                      <p:cBhvr>
                                        <p:cTn id="14" dur="500"/>
                                        <p:tgtEl>
                                          <p:spTgt spid="1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Effect transition="in" filter="barn(inVertical)">
                                      <p:cBhvr>
                                        <p:cTn id="19" dur="500"/>
                                        <p:tgtEl>
                                          <p:spTgt spid="1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6">
                                            <p:txEl>
                                              <p:pRg st="2" end="2"/>
                                            </p:txEl>
                                          </p:spTgt>
                                        </p:tgtEl>
                                        <p:attrNameLst>
                                          <p:attrName>style.visibility</p:attrName>
                                        </p:attrNameLst>
                                      </p:cBhvr>
                                      <p:to>
                                        <p:strVal val="visible"/>
                                      </p:to>
                                    </p:set>
                                    <p:animEffect transition="in" filter="barn(inVertical)">
                                      <p:cBhvr>
                                        <p:cTn id="24" dur="500"/>
                                        <p:tgtEl>
                                          <p:spTgt spid="1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6">
                                            <p:txEl>
                                              <p:pRg st="3" end="3"/>
                                            </p:txEl>
                                          </p:spTgt>
                                        </p:tgtEl>
                                        <p:attrNameLst>
                                          <p:attrName>style.visibility</p:attrName>
                                        </p:attrNameLst>
                                      </p:cBhvr>
                                      <p:to>
                                        <p:strVal val="visible"/>
                                      </p:to>
                                    </p:set>
                                    <p:animEffect transition="in" filter="barn(inVertical)">
                                      <p:cBhvr>
                                        <p:cTn id="29" dur="500"/>
                                        <p:tgtEl>
                                          <p:spTgt spid="1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
                                            <p:txEl>
                                              <p:pRg st="4" end="4"/>
                                            </p:txEl>
                                          </p:spTgt>
                                        </p:tgtEl>
                                        <p:attrNameLst>
                                          <p:attrName>style.visibility</p:attrName>
                                        </p:attrNameLst>
                                      </p:cBhvr>
                                      <p:to>
                                        <p:strVal val="visible"/>
                                      </p:to>
                                    </p:set>
                                    <p:animEffect transition="in" filter="barn(inVertical)">
                                      <p:cBhvr>
                                        <p:cTn id="34"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CD16C-019A-41BE-BDEA-C682E037A643}"/>
              </a:ext>
            </a:extLst>
          </p:cNvPr>
          <p:cNvSpPr>
            <a:spLocks noGrp="1"/>
          </p:cNvSpPr>
          <p:nvPr>
            <p:ph type="title"/>
          </p:nvPr>
        </p:nvSpPr>
        <p:spPr>
          <a:xfrm>
            <a:off x="838200" y="137584"/>
            <a:ext cx="10515600" cy="962025"/>
          </a:xfrm>
        </p:spPr>
        <p:txBody>
          <a:bodyPr>
            <a:norm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HƯỚNG DẪN CÁCH CẦM BÚT</a:t>
            </a:r>
          </a:p>
        </p:txBody>
      </p:sp>
      <p:sp>
        <p:nvSpPr>
          <p:cNvPr id="5" name="TextBox 4">
            <a:extLst>
              <a:ext uri="{FF2B5EF4-FFF2-40B4-BE49-F238E27FC236}">
                <a16:creationId xmlns:a16="http://schemas.microsoft.com/office/drawing/2014/main" id="{AD796938-FE32-40A1-AEEC-99EAB6DF167E}"/>
              </a:ext>
            </a:extLst>
          </p:cNvPr>
          <p:cNvSpPr txBox="1"/>
          <p:nvPr/>
        </p:nvSpPr>
        <p:spPr>
          <a:xfrm>
            <a:off x="161924" y="956734"/>
            <a:ext cx="12030076" cy="5262979"/>
          </a:xfrm>
          <a:prstGeom prst="rect">
            <a:avLst/>
          </a:prstGeom>
          <a:noFill/>
        </p:spPr>
        <p:txBody>
          <a:bodyPr wrap="square">
            <a:spAutoFit/>
          </a:bodyPr>
          <a:lstStyle/>
          <a:p>
            <a:pPr marL="285750" indent="-28575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Tay phải cầm chắc bút bằng 3 ngón tay (cái, trỏ, giữa). Đầu ngón trỏ cách đầu ngòi bút chừng 2,5cm.</a:t>
            </a:r>
          </a:p>
          <a:p>
            <a:pPr marL="285750" indent="-28575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Mép bàn tay là điểm tựa của cánh tay phải khi đặt bút xuống bàn viết.</a:t>
            </a:r>
          </a:p>
          <a:p>
            <a:pPr marL="285750" indent="-28575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Lúc viết, điều khiển cây bút bằng các cơ cổ tay và các ngón tay.</a:t>
            </a:r>
          </a:p>
          <a:p>
            <a:pPr marL="285750" indent="-28575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Không để ngửa bàn tay quá, tạo nên trọng lượng tì xuống lưng của hai ngón tay út va áp út (ngón </a:t>
            </a:r>
            <a:r>
              <a:rPr lang="en-US" sz="2800" dirty="0">
                <a:latin typeface="Times New Roman" panose="02020603050405020304" pitchFamily="18" charset="0"/>
                <a:cs typeface="Times New Roman" panose="02020603050405020304" pitchFamily="18" charset="0"/>
              </a:rPr>
              <a:t>đ</a:t>
            </a:r>
            <a:r>
              <a:rPr lang="vi-VN" sz="2800" dirty="0">
                <a:latin typeface="Times New Roman" panose="02020603050405020304" pitchFamily="18" charset="0"/>
                <a:cs typeface="Times New Roman" panose="02020603050405020304" pitchFamily="18" charset="0"/>
              </a:rPr>
              <a:t>eo nhẫn)</a:t>
            </a:r>
          </a:p>
          <a:p>
            <a:pPr marL="285750" indent="-28575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Ngược lại không úp quá nghiêng bàn tay về bên trái (nhìn từ trên xuống thấy cả 4 ngón tay: trỏ, giữa, áp út và út).</a:t>
            </a:r>
          </a:p>
          <a:p>
            <a:pPr marL="285750" indent="-28575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Cầm bút xuôi theo chiều ngồi. Góc độ bút đặt so với mặt giấy khoảng 45 độ. Tuyệt đối không cầm bút dựng đứng 90 độ.</a:t>
            </a:r>
          </a:p>
          <a:p>
            <a:pPr marL="285750" indent="-28575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Đưa bút từ trái qua phải từ trên xuống dưới các nét đưa lên hoặc đưa sang ngang phải thật nhẹ tay, không ấn mạnh đầu bút vào mặt giấy.</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31781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barn(inVertical)">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barn(inVertical)">
                                      <p:cBhvr>
                                        <p:cTn id="24" dur="5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barn(inVertical)">
                                      <p:cBhvr>
                                        <p:cTn id="29" dur="500"/>
                                        <p:tgtEl>
                                          <p:spTgt spid="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barn(inVertical)">
                                      <p:cBhvr>
                                        <p:cTn id="34" dur="500"/>
                                        <p:tgtEl>
                                          <p:spTgt spid="5">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barn(inVertical)">
                                      <p:cBhvr>
                                        <p:cTn id="39" dur="500"/>
                                        <p:tgtEl>
                                          <p:spTgt spid="5">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5">
                                            <p:txEl>
                                              <p:pRg st="6" end="6"/>
                                            </p:txEl>
                                          </p:spTgt>
                                        </p:tgtEl>
                                        <p:attrNameLst>
                                          <p:attrName>style.visibility</p:attrName>
                                        </p:attrNameLst>
                                      </p:cBhvr>
                                      <p:to>
                                        <p:strVal val="visible"/>
                                      </p:to>
                                    </p:set>
                                    <p:animEffect transition="in" filter="barn(inVertical)">
                                      <p:cBhvr>
                                        <p:cTn id="4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04352FAE-98F8-4AE8-9D6B-86ECA26051BB}"/>
              </a:ext>
            </a:extLst>
          </p:cNvPr>
          <p:cNvSpPr txBox="1">
            <a:spLocks/>
          </p:cNvSpPr>
          <p:nvPr/>
        </p:nvSpPr>
        <p:spPr>
          <a:xfrm>
            <a:off x="838200" y="171450"/>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18 </a:t>
            </a:r>
            <a:r>
              <a:rPr lang="en-US" sz="3200" dirty="0" err="1">
                <a:latin typeface="Times New Roman" panose="02020603050405020304" pitchFamily="18" charset="0"/>
                <a:cs typeface="Times New Roman" panose="02020603050405020304" pitchFamily="18" charset="0"/>
              </a:rPr>
              <a:t>tháng</a:t>
            </a:r>
            <a:r>
              <a:rPr lang="en-US" sz="3200" dirty="0">
                <a:latin typeface="Times New Roman" panose="02020603050405020304" pitchFamily="18" charset="0"/>
                <a:cs typeface="Times New Roman" panose="02020603050405020304" pitchFamily="18" charset="0"/>
              </a:rPr>
              <a:t> 4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2022</a:t>
            </a:r>
            <a:br>
              <a:rPr lang="en-US"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endParaRPr lang="en-US" sz="3200" dirty="0">
              <a:latin typeface="Times New Roman" panose="02020603050405020304" pitchFamily="18" charset="0"/>
              <a:cs typeface="Times New Roman" panose="02020603050405020304" pitchFamily="18" charset="0"/>
            </a:endParaRPr>
          </a:p>
        </p:txBody>
      </p:sp>
      <p:sp>
        <p:nvSpPr>
          <p:cNvPr id="5" name="Title 2">
            <a:extLst>
              <a:ext uri="{FF2B5EF4-FFF2-40B4-BE49-F238E27FC236}">
                <a16:creationId xmlns:a16="http://schemas.microsoft.com/office/drawing/2014/main" id="{7ADF1E43-3F15-4797-A80A-BC94060F2CC8}"/>
              </a:ext>
            </a:extLst>
          </p:cNvPr>
          <p:cNvSpPr txBox="1">
            <a:spLocks/>
          </p:cNvSpPr>
          <p:nvPr/>
        </p:nvSpPr>
        <p:spPr>
          <a:xfrm>
            <a:off x="838200" y="729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FF0000"/>
                </a:solidFill>
                <a:latin typeface="Times New Roman" panose="02020603050405020304" pitchFamily="18" charset="0"/>
                <a:cs typeface="Times New Roman" panose="02020603050405020304" pitchFamily="18" charset="0"/>
              </a:rPr>
              <a:t>Ai </a:t>
            </a:r>
            <a:r>
              <a:rPr lang="en-US" sz="3200" b="1" dirty="0" err="1">
                <a:solidFill>
                  <a:srgbClr val="FF0000"/>
                </a:solidFill>
                <a:latin typeface="Times New Roman" panose="02020603050405020304" pitchFamily="18" charset="0"/>
                <a:cs typeface="Times New Roman" panose="02020603050405020304" pitchFamily="18" charset="0"/>
              </a:rPr>
              <a:t>đã</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nghĩ</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chữ</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a:t>
            </a:r>
            <a:r>
              <a:rPr lang="en-US" sz="3200" b="1" dirty="0">
                <a:solidFill>
                  <a:srgbClr val="FF0000"/>
                </a:solidFill>
                <a:latin typeface="Times New Roman" panose="02020603050405020304" pitchFamily="18" charset="0"/>
                <a:cs typeface="Times New Roman" panose="02020603050405020304" pitchFamily="18" charset="0"/>
              </a:rPr>
              <a:t> 1, 2, 3, 4,… ?</a:t>
            </a:r>
          </a:p>
        </p:txBody>
      </p:sp>
      <p:sp>
        <p:nvSpPr>
          <p:cNvPr id="7" name="TextBox 6">
            <a:extLst>
              <a:ext uri="{FF2B5EF4-FFF2-40B4-BE49-F238E27FC236}">
                <a16:creationId xmlns:a16="http://schemas.microsoft.com/office/drawing/2014/main" id="{14889C71-037A-425B-86D7-45778872F126}"/>
              </a:ext>
            </a:extLst>
          </p:cNvPr>
          <p:cNvSpPr txBox="1"/>
          <p:nvPr/>
        </p:nvSpPr>
        <p:spPr>
          <a:xfrm>
            <a:off x="304800" y="1811337"/>
            <a:ext cx="11753850" cy="4524315"/>
          </a:xfrm>
          <a:prstGeom prst="rect">
            <a:avLst/>
          </a:prstGeom>
          <a:noFill/>
        </p:spPr>
        <p:txBody>
          <a:bodyPr wrap="square">
            <a:spAutoFit/>
          </a:bodyPr>
          <a:lstStyle/>
          <a:p>
            <a:r>
              <a:rPr lang="vi-VN" sz="3200" dirty="0">
                <a:latin typeface="Times New Roman" panose="02020603050405020304" pitchFamily="18" charset="0"/>
                <a:cs typeface="Times New Roman" panose="02020603050405020304" pitchFamily="18" charset="0"/>
              </a:rPr>
              <a:t>Người ta gọi các chữ số 1, 2, 3, 4,... là chữ số A-rập vì cho rằng chúng do người A-rập nghĩ ra. Sự thực thì không phải như vậy.</a:t>
            </a:r>
          </a:p>
          <a:p>
            <a:endParaRPr lang="vi-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Vào năm 750, một nhà thiên văn học Ấn Độ đã đến thăm Bát-đa. Ông mang theo một bảng thiên văn do người Ấn Độ làm ra để dâng tặng quốc vương đang trị vì. Các chữ số Ấn Độ 1, 2, 3, 4,... dùng trong bẳng đó đã được người A-rập nhanh chóng tiếp thu và về sau được truyền bá rộng rãi.</a:t>
            </a:r>
          </a:p>
          <a:p>
            <a:pPr algn="r"/>
            <a:r>
              <a:rPr lang="vi-VN" sz="3200" i="1" dirty="0">
                <a:latin typeface="Times New Roman" panose="02020603050405020304" pitchFamily="18" charset="0"/>
                <a:cs typeface="Times New Roman" panose="02020603050405020304" pitchFamily="18" charset="0"/>
              </a:rPr>
              <a:t>Theo</a:t>
            </a:r>
            <a:r>
              <a:rPr lang="vi-VN" sz="3200" dirty="0">
                <a:latin typeface="Times New Roman" panose="02020603050405020304" pitchFamily="18" charset="0"/>
                <a:cs typeface="Times New Roman" panose="02020603050405020304" pitchFamily="18" charset="0"/>
              </a:rPr>
              <a:t> báo </a:t>
            </a:r>
            <a:r>
              <a:rPr lang="vi-VN" sz="3200" b="1" dirty="0">
                <a:latin typeface="Times New Roman" panose="02020603050405020304" pitchFamily="18" charset="0"/>
                <a:cs typeface="Times New Roman" panose="02020603050405020304" pitchFamily="18" charset="0"/>
              </a:rPr>
              <a:t>THIẾU NIÊN TIỀN PHONG</a:t>
            </a:r>
          </a:p>
        </p:txBody>
      </p:sp>
    </p:spTree>
    <p:extLst>
      <p:ext uri="{BB962C8B-B14F-4D97-AF65-F5344CB8AC3E}">
        <p14:creationId xmlns:p14="http://schemas.microsoft.com/office/powerpoint/2010/main" val="173802592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250" fill="hold"/>
                                        <p:tgtEl>
                                          <p:spTgt spid="7"/>
                                        </p:tgtEl>
                                        <p:attrNameLst>
                                          <p:attrName>ppt_w</p:attrName>
                                        </p:attrNameLst>
                                      </p:cBhvr>
                                      <p:tavLst>
                                        <p:tav tm="0">
                                          <p:val>
                                            <p:fltVal val="0"/>
                                          </p:val>
                                        </p:tav>
                                        <p:tav tm="100000">
                                          <p:val>
                                            <p:strVal val="#ppt_w"/>
                                          </p:val>
                                        </p:tav>
                                      </p:tavLst>
                                    </p:anim>
                                    <p:anim calcmode="lin" valueType="num">
                                      <p:cBhvr>
                                        <p:cTn id="8" dur="1250" fill="hold"/>
                                        <p:tgtEl>
                                          <p:spTgt spid="7"/>
                                        </p:tgtEl>
                                        <p:attrNameLst>
                                          <p:attrName>ppt_h</p:attrName>
                                        </p:attrNameLst>
                                      </p:cBhvr>
                                      <p:tavLst>
                                        <p:tav tm="0">
                                          <p:val>
                                            <p:fltVal val="0"/>
                                          </p:val>
                                        </p:tav>
                                        <p:tav tm="100000">
                                          <p:val>
                                            <p:strVal val="#ppt_h"/>
                                          </p:val>
                                        </p:tav>
                                      </p:tavLst>
                                    </p:anim>
                                    <p:anim calcmode="lin" valueType="num">
                                      <p:cBhvr>
                                        <p:cTn id="9" dur="1250" fill="hold"/>
                                        <p:tgtEl>
                                          <p:spTgt spid="7"/>
                                        </p:tgtEl>
                                        <p:attrNameLst>
                                          <p:attrName>style.rotation</p:attrName>
                                        </p:attrNameLst>
                                      </p:cBhvr>
                                      <p:tavLst>
                                        <p:tav tm="0">
                                          <p:val>
                                            <p:fltVal val="360"/>
                                          </p:val>
                                        </p:tav>
                                        <p:tav tm="100000">
                                          <p:val>
                                            <p:fltVal val="0"/>
                                          </p:val>
                                        </p:tav>
                                      </p:tavLst>
                                    </p:anim>
                                    <p:animEffect transition="in" filter="fade">
                                      <p:cBhvr>
                                        <p:cTn id="10"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097924-901E-4FA5-8B95-16C31E7AF864}"/>
              </a:ext>
            </a:extLst>
          </p:cNvPr>
          <p:cNvSpPr/>
          <p:nvPr/>
        </p:nvSpPr>
        <p:spPr>
          <a:xfrm>
            <a:off x="0" y="2352734"/>
            <a:ext cx="8391525" cy="1734064"/>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334"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THỜI GIAN VIẾT BÀI</a:t>
            </a:r>
          </a:p>
          <a:p>
            <a:pPr algn="ctr">
              <a:defRPr/>
            </a:pPr>
            <a:r>
              <a:rPr lang="en-US" sz="5334"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BẮT ĐẦU!!!</a:t>
            </a:r>
          </a:p>
        </p:txBody>
      </p:sp>
      <p:sp>
        <p:nvSpPr>
          <p:cNvPr id="3" name="Title 2">
            <a:extLst>
              <a:ext uri="{FF2B5EF4-FFF2-40B4-BE49-F238E27FC236}">
                <a16:creationId xmlns:a16="http://schemas.microsoft.com/office/drawing/2014/main" id="{AC536AB1-122D-4559-A63C-8B232AE3EAEE}"/>
              </a:ext>
            </a:extLst>
          </p:cNvPr>
          <p:cNvSpPr txBox="1">
            <a:spLocks/>
          </p:cNvSpPr>
          <p:nvPr/>
        </p:nvSpPr>
        <p:spPr>
          <a:xfrm>
            <a:off x="838200" y="171450"/>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18 </a:t>
            </a:r>
            <a:r>
              <a:rPr lang="en-US" sz="3200" dirty="0" err="1">
                <a:latin typeface="Times New Roman" panose="02020603050405020304" pitchFamily="18" charset="0"/>
                <a:cs typeface="Times New Roman" panose="02020603050405020304" pitchFamily="18" charset="0"/>
              </a:rPr>
              <a:t>tháng</a:t>
            </a:r>
            <a:r>
              <a:rPr lang="en-US" sz="3200" dirty="0">
                <a:latin typeface="Times New Roman" panose="02020603050405020304" pitchFamily="18" charset="0"/>
                <a:cs typeface="Times New Roman" panose="02020603050405020304" pitchFamily="18" charset="0"/>
              </a:rPr>
              <a:t> 4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2022</a:t>
            </a:r>
            <a:br>
              <a:rPr lang="en-US"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endParaRPr lang="en-US" sz="3200" dirty="0">
              <a:latin typeface="Times New Roman" panose="02020603050405020304" pitchFamily="18" charset="0"/>
              <a:cs typeface="Times New Roman" panose="02020603050405020304" pitchFamily="18" charset="0"/>
            </a:endParaRPr>
          </a:p>
        </p:txBody>
      </p:sp>
      <p:sp>
        <p:nvSpPr>
          <p:cNvPr id="4" name="Title 2">
            <a:extLst>
              <a:ext uri="{FF2B5EF4-FFF2-40B4-BE49-F238E27FC236}">
                <a16:creationId xmlns:a16="http://schemas.microsoft.com/office/drawing/2014/main" id="{C8F953AA-6C83-4B9E-9DB5-B1CBE1659756}"/>
              </a:ext>
            </a:extLst>
          </p:cNvPr>
          <p:cNvSpPr txBox="1">
            <a:spLocks/>
          </p:cNvSpPr>
          <p:nvPr/>
        </p:nvSpPr>
        <p:spPr>
          <a:xfrm>
            <a:off x="838200" y="729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FF0000"/>
                </a:solidFill>
                <a:latin typeface="Times New Roman" panose="02020603050405020304" pitchFamily="18" charset="0"/>
                <a:cs typeface="Times New Roman" panose="02020603050405020304" pitchFamily="18" charset="0"/>
              </a:rPr>
              <a:t>Ai </a:t>
            </a:r>
            <a:r>
              <a:rPr lang="en-US" sz="3200" b="1" dirty="0" err="1">
                <a:solidFill>
                  <a:srgbClr val="FF0000"/>
                </a:solidFill>
                <a:latin typeface="Times New Roman" panose="02020603050405020304" pitchFamily="18" charset="0"/>
                <a:cs typeface="Times New Roman" panose="02020603050405020304" pitchFamily="18" charset="0"/>
              </a:rPr>
              <a:t>đã</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nghĩ</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chữ</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a:t>
            </a:r>
            <a:r>
              <a:rPr lang="en-US" sz="3200" b="1" dirty="0">
                <a:solidFill>
                  <a:srgbClr val="FF0000"/>
                </a:solidFill>
                <a:latin typeface="Times New Roman" panose="02020603050405020304" pitchFamily="18" charset="0"/>
                <a:cs typeface="Times New Roman" panose="02020603050405020304" pitchFamily="18" charset="0"/>
              </a:rPr>
              <a:t> 1, 2, 3, 4,… ?</a:t>
            </a:r>
          </a:p>
        </p:txBody>
      </p:sp>
    </p:spTree>
    <p:extLst>
      <p:ext uri="{BB962C8B-B14F-4D97-AF65-F5344CB8AC3E}">
        <p14:creationId xmlns:p14="http://schemas.microsoft.com/office/powerpoint/2010/main" val="3623636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4" presetClass="emph" presetSubtype="0" repeatCount="indefinite" fill="hold" grpId="2" nodeType="clickEffect">
                                  <p:stCondLst>
                                    <p:cond delay="0"/>
                                  </p:stCondLst>
                                  <p:iterate type="lt">
                                    <p:tmPct val="10000"/>
                                  </p:iterate>
                                  <p:childTnLst>
                                    <p:animMotion origin="layout" path="M -6.25E-7 -4.44444E-6 L -6.25E-7 -0.07222 " pathEditMode="relative" rAng="0" ptsTypes="AA">
                                      <p:cBhvr>
                                        <p:cTn id="12" dur="250" accel="50000" decel="50000" autoRev="1" fill="hold">
                                          <p:stCondLst>
                                            <p:cond delay="0"/>
                                          </p:stCondLst>
                                        </p:cTn>
                                        <p:tgtEl>
                                          <p:spTgt spid="2"/>
                                        </p:tgtEl>
                                        <p:attrNameLst>
                                          <p:attrName>ppt_x</p:attrName>
                                          <p:attrName>ppt_y</p:attrName>
                                        </p:attrNameLst>
                                      </p:cBhvr>
                                      <p:rCtr x="0" y="-3611"/>
                                    </p:animMotion>
                                    <p:animRot by="1500000">
                                      <p:cBhvr>
                                        <p:cTn id="13" dur="125" fill="hold">
                                          <p:stCondLst>
                                            <p:cond delay="0"/>
                                          </p:stCondLst>
                                        </p:cTn>
                                        <p:tgtEl>
                                          <p:spTgt spid="2"/>
                                        </p:tgtEl>
                                        <p:attrNameLst>
                                          <p:attrName>r</p:attrName>
                                        </p:attrNameLst>
                                      </p:cBhvr>
                                    </p:animRot>
                                    <p:animRot by="-1500000">
                                      <p:cBhvr>
                                        <p:cTn id="14" dur="125" fill="hold">
                                          <p:stCondLst>
                                            <p:cond delay="125"/>
                                          </p:stCondLst>
                                        </p:cTn>
                                        <p:tgtEl>
                                          <p:spTgt spid="2"/>
                                        </p:tgtEl>
                                        <p:attrNameLst>
                                          <p:attrName>r</p:attrName>
                                        </p:attrNameLst>
                                      </p:cBhvr>
                                    </p:animRot>
                                    <p:animRot by="-1500000">
                                      <p:cBhvr>
                                        <p:cTn id="15" dur="125" fill="hold">
                                          <p:stCondLst>
                                            <p:cond delay="250"/>
                                          </p:stCondLst>
                                        </p:cTn>
                                        <p:tgtEl>
                                          <p:spTgt spid="2"/>
                                        </p:tgtEl>
                                        <p:attrNameLst>
                                          <p:attrName>r</p:attrName>
                                        </p:attrNameLst>
                                      </p:cBhvr>
                                    </p:animRot>
                                    <p:animRot by="1500000">
                                      <p:cBhvr>
                                        <p:cTn id="16"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2F3B7-F7F0-410D-A43A-E17E1E398EAC}"/>
              </a:ext>
            </a:extLst>
          </p:cNvPr>
          <p:cNvSpPr txBox="1">
            <a:spLocks/>
          </p:cNvSpPr>
          <p:nvPr/>
        </p:nvSpPr>
        <p:spPr>
          <a:xfrm>
            <a:off x="0" y="0"/>
            <a:ext cx="12192000" cy="10874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00B0F0"/>
                </a:solidFill>
                <a:latin typeface="Times New Roman" panose="02020603050405020304" pitchFamily="18" charset="0"/>
                <a:cs typeface="Times New Roman" panose="02020603050405020304" pitchFamily="18" charset="0"/>
              </a:rPr>
              <a:t>ÔN LẠI KIẾN THỨC</a:t>
            </a:r>
          </a:p>
        </p:txBody>
      </p:sp>
      <p:sp>
        <p:nvSpPr>
          <p:cNvPr id="3" name="Title 1">
            <a:extLst>
              <a:ext uri="{FF2B5EF4-FFF2-40B4-BE49-F238E27FC236}">
                <a16:creationId xmlns:a16="http://schemas.microsoft.com/office/drawing/2014/main" id="{CB9A737E-1030-4308-B95F-35E8D7C1BDB7}"/>
              </a:ext>
            </a:extLst>
          </p:cNvPr>
          <p:cNvSpPr txBox="1">
            <a:spLocks/>
          </p:cNvSpPr>
          <p:nvPr/>
        </p:nvSpPr>
        <p:spPr>
          <a:xfrm>
            <a:off x="647700" y="1037431"/>
            <a:ext cx="10515600" cy="108743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1 : </a:t>
            </a:r>
            <a:r>
              <a:rPr lang="en-US" sz="3200" b="1" dirty="0" err="1">
                <a:solidFill>
                  <a:srgbClr val="FF0000"/>
                </a:solidFill>
                <a:latin typeface="Times New Roman" panose="02020603050405020304" pitchFamily="18" charset="0"/>
                <a:cs typeface="Times New Roman" panose="02020603050405020304" pitchFamily="18" charset="0"/>
              </a:rPr>
              <a:t>Trong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chủ</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điểm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Vẻ</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đẹp</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muôn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màu</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Hoa</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học</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trò</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nội</a:t>
            </a:r>
            <a:r>
              <a:rPr lang="en-US" sz="3200" b="1" dirty="0">
                <a:solidFill>
                  <a:srgbClr val="FF0000"/>
                </a:solidFill>
                <a:latin typeface="Times New Roman" panose="02020603050405020304" pitchFamily="18" charset="0"/>
                <a:cs typeface="Times New Roman" panose="02020603050405020304" pitchFamily="18" charset="0"/>
              </a:rPr>
              <a:t> dung </a:t>
            </a:r>
            <a:r>
              <a:rPr lang="en-US" sz="3200" b="1" dirty="0" err="1">
                <a:solidFill>
                  <a:srgbClr val="FF0000"/>
                </a:solidFill>
                <a:latin typeface="Times New Roman" panose="02020603050405020304" pitchFamily="18" charset="0"/>
                <a:cs typeface="Times New Roman" panose="02020603050405020304" pitchFamily="18" charset="0"/>
              </a:rPr>
              <a:t>chính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gì</a:t>
            </a:r>
            <a:r>
              <a:rPr lang="en-US" sz="3200" b="1" dirty="0">
                <a:solidFill>
                  <a:srgbClr val="FF0000"/>
                </a:solidFill>
                <a:latin typeface="Times New Roman" panose="02020603050405020304" pitchFamily="18" charset="0"/>
                <a:cs typeface="Times New Roman" panose="02020603050405020304" pitchFamily="18" charset="0"/>
              </a:rPr>
              <a:t> ?</a:t>
            </a:r>
          </a:p>
        </p:txBody>
      </p:sp>
      <p:sp>
        <p:nvSpPr>
          <p:cNvPr id="4" name="Title 1">
            <a:extLst>
              <a:ext uri="{FF2B5EF4-FFF2-40B4-BE49-F238E27FC236}">
                <a16:creationId xmlns:a16="http://schemas.microsoft.com/office/drawing/2014/main" id="{698281F0-1D7F-4BE3-A0B1-BEF2E3A7F85F}"/>
              </a:ext>
            </a:extLst>
          </p:cNvPr>
          <p:cNvSpPr txBox="1">
            <a:spLocks/>
          </p:cNvSpPr>
          <p:nvPr/>
        </p:nvSpPr>
        <p:spPr>
          <a:xfrm>
            <a:off x="647700" y="1987550"/>
            <a:ext cx="10515600" cy="1746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lnSpc>
                <a:spcPct val="100000"/>
              </a:lnSpc>
              <a:buAutoNum type="alphaUcPeriod"/>
            </a:pPr>
            <a:r>
              <a:rPr lang="en-US" sz="3200" b="1" dirty="0" err="1">
                <a:latin typeface="Times New Roman" panose="02020603050405020304" pitchFamily="18" charset="0"/>
                <a:cs typeface="Times New Roman" panose="02020603050405020304" pitchFamily="18" charset="0"/>
              </a:rPr>
              <a:t>Nói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tươi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đẹp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sinh</a:t>
            </a:r>
            <a:r>
              <a:rPr lang="en-US" sz="3200" b="1" dirty="0">
                <a:latin typeface="Times New Roman" panose="02020603050405020304" pitchFamily="18" charset="0"/>
                <a:cs typeface="Times New Roman" panose="02020603050405020304" pitchFamily="18" charset="0"/>
              </a:rPr>
              <a:t>.</a:t>
            </a:r>
          </a:p>
          <a:p>
            <a:pPr marL="514350" indent="-514350">
              <a:lnSpc>
                <a:spcPct val="100000"/>
              </a:lnSpc>
              <a:buAutoNum type="alphaUcPeriod"/>
            </a:pPr>
            <a:r>
              <a:rPr lang="en-US" sz="3200" b="1" dirty="0" err="1">
                <a:latin typeface="Times New Roman" panose="02020603050405020304" pitchFamily="18" charset="0"/>
                <a:cs typeface="Times New Roman" panose="02020603050405020304" pitchFamily="18" charset="0"/>
              </a:rPr>
              <a:t>Nói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tươi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đẹp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trò</a:t>
            </a:r>
            <a:r>
              <a:rPr lang="en-US" sz="3200" b="1" dirty="0">
                <a:latin typeface="Times New Roman" panose="02020603050405020304" pitchFamily="18" charset="0"/>
                <a:cs typeface="Times New Roman" panose="02020603050405020304" pitchFamily="18" charset="0"/>
              </a:rPr>
              <a:t>.</a:t>
            </a:r>
          </a:p>
          <a:p>
            <a:pPr marL="514350" indent="-514350">
              <a:lnSpc>
                <a:spcPct val="100000"/>
              </a:lnSpc>
              <a:buAutoNum type="alphaUcPeriod"/>
            </a:pP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án</a:t>
            </a:r>
            <a:r>
              <a:rPr lang="en-US" sz="3200" b="1" dirty="0">
                <a:latin typeface="Times New Roman" panose="02020603050405020304" pitchFamily="18" charset="0"/>
                <a:cs typeface="Times New Roman" panose="02020603050405020304" pitchFamily="18" charset="0"/>
              </a:rPr>
              <a:t>.</a:t>
            </a:r>
          </a:p>
        </p:txBody>
      </p:sp>
      <p:sp>
        <p:nvSpPr>
          <p:cNvPr id="5" name="Oval 4">
            <a:extLst>
              <a:ext uri="{FF2B5EF4-FFF2-40B4-BE49-F238E27FC236}">
                <a16:creationId xmlns:a16="http://schemas.microsoft.com/office/drawing/2014/main" id="{598F05CC-EAFA-4852-8930-D0BF8D04BD7E}"/>
              </a:ext>
            </a:extLst>
          </p:cNvPr>
          <p:cNvSpPr/>
          <p:nvPr/>
        </p:nvSpPr>
        <p:spPr>
          <a:xfrm>
            <a:off x="628650" y="2617787"/>
            <a:ext cx="552450" cy="5349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A7751192-8489-4A11-B49E-2C46ECF19736}"/>
              </a:ext>
            </a:extLst>
          </p:cNvPr>
          <p:cNvSpPr txBox="1">
            <a:spLocks/>
          </p:cNvSpPr>
          <p:nvPr/>
        </p:nvSpPr>
        <p:spPr>
          <a:xfrm>
            <a:off x="628650" y="3705226"/>
            <a:ext cx="10515600" cy="108743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2 : </a:t>
            </a:r>
            <a:r>
              <a:rPr lang="en-US" sz="3200" b="1" dirty="0" err="1">
                <a:solidFill>
                  <a:srgbClr val="FF0000"/>
                </a:solidFill>
                <a:latin typeface="Times New Roman" panose="02020603050405020304" pitchFamily="18" charset="0"/>
                <a:cs typeface="Times New Roman" panose="02020603050405020304" pitchFamily="18" charset="0"/>
              </a:rPr>
              <a:t>Trong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chủ</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điểm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Những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người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quả</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cảm</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Khuất</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phục</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tên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cướp</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biển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nội</a:t>
            </a:r>
            <a:r>
              <a:rPr lang="en-US" sz="3200" b="1" dirty="0">
                <a:solidFill>
                  <a:srgbClr val="FF0000"/>
                </a:solidFill>
                <a:latin typeface="Times New Roman" panose="02020603050405020304" pitchFamily="18" charset="0"/>
                <a:cs typeface="Times New Roman" panose="02020603050405020304" pitchFamily="18" charset="0"/>
              </a:rPr>
              <a:t> dung </a:t>
            </a:r>
            <a:r>
              <a:rPr lang="en-US" sz="3200" b="1" dirty="0" err="1">
                <a:solidFill>
                  <a:srgbClr val="FF0000"/>
                </a:solidFill>
                <a:latin typeface="Times New Roman" panose="02020603050405020304" pitchFamily="18" charset="0"/>
                <a:cs typeface="Times New Roman" panose="02020603050405020304" pitchFamily="18" charset="0"/>
              </a:rPr>
              <a:t>chính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gì</a:t>
            </a:r>
            <a:r>
              <a:rPr lang="en-US" sz="3200" b="1" dirty="0">
                <a:solidFill>
                  <a:srgbClr val="FF0000"/>
                </a:solidFill>
                <a:latin typeface="Times New Roman" panose="02020603050405020304" pitchFamily="18" charset="0"/>
                <a:cs typeface="Times New Roman" panose="02020603050405020304" pitchFamily="18" charset="0"/>
              </a:rPr>
              <a:t> ?</a:t>
            </a:r>
          </a:p>
        </p:txBody>
      </p:sp>
      <p:sp>
        <p:nvSpPr>
          <p:cNvPr id="7" name="Title 1">
            <a:extLst>
              <a:ext uri="{FF2B5EF4-FFF2-40B4-BE49-F238E27FC236}">
                <a16:creationId xmlns:a16="http://schemas.microsoft.com/office/drawing/2014/main" id="{30C77CDA-2C8F-4F15-985E-14F7DA9A84FD}"/>
              </a:ext>
            </a:extLst>
          </p:cNvPr>
          <p:cNvSpPr txBox="1">
            <a:spLocks/>
          </p:cNvSpPr>
          <p:nvPr/>
        </p:nvSpPr>
        <p:spPr>
          <a:xfrm>
            <a:off x="628650" y="4655345"/>
            <a:ext cx="10515600" cy="1746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lnSpc>
                <a:spcPct val="100000"/>
              </a:lnSpc>
              <a:buAutoNum type="alphaUcPeriod"/>
            </a:pPr>
            <a:r>
              <a:rPr lang="en-US" sz="3200" b="1" dirty="0">
                <a:latin typeface="Times New Roman" panose="02020603050405020304" pitchFamily="18" charset="0"/>
                <a:cs typeface="Times New Roman" panose="02020603050405020304" pitchFamily="18" charset="0"/>
              </a:rPr>
              <a:t>Ca </a:t>
            </a:r>
            <a:r>
              <a:rPr lang="en-US" sz="3200" b="1" dirty="0" err="1">
                <a:latin typeface="Times New Roman" panose="02020603050405020304" pitchFamily="18" charset="0"/>
                <a:cs typeface="Times New Roman" panose="02020603050405020304" pitchFamily="18" charset="0"/>
              </a:rPr>
              <a:t>ngợi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dũng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sĩ</a:t>
            </a:r>
            <a:r>
              <a:rPr lang="en-US" sz="3200" b="1" dirty="0">
                <a:latin typeface="Times New Roman" panose="02020603050405020304" pitchFamily="18" charset="0"/>
                <a:cs typeface="Times New Roman" panose="02020603050405020304" pitchFamily="18" charset="0"/>
              </a:rPr>
              <a:t> Ly.</a:t>
            </a:r>
          </a:p>
          <a:p>
            <a:pPr marL="514350" indent="-514350">
              <a:lnSpc>
                <a:spcPct val="100000"/>
              </a:lnSpc>
              <a:buAutoNum type="alphaUcPeriod"/>
            </a:pPr>
            <a:r>
              <a:rPr lang="en-US" sz="3200" b="1" dirty="0">
                <a:latin typeface="Times New Roman" panose="02020603050405020304" pitchFamily="18" charset="0"/>
                <a:cs typeface="Times New Roman" panose="02020603050405020304" pitchFamily="18" charset="0"/>
              </a:rPr>
              <a:t>Ca </a:t>
            </a:r>
            <a:r>
              <a:rPr lang="en-US" sz="3200" b="1" dirty="0" err="1">
                <a:latin typeface="Times New Roman" panose="02020603050405020304" pitchFamily="18" charset="0"/>
                <a:cs typeface="Times New Roman" panose="02020603050405020304" pitchFamily="18" charset="0"/>
              </a:rPr>
              <a:t>ngợi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manh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cướp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biển</a:t>
            </a:r>
            <a:r>
              <a:rPr lang="en-US" sz="3200" b="1" dirty="0">
                <a:latin typeface="Times New Roman" panose="02020603050405020304" pitchFamily="18" charset="0"/>
                <a:cs typeface="Times New Roman" panose="02020603050405020304" pitchFamily="18" charset="0"/>
              </a:rPr>
              <a:t>.</a:t>
            </a:r>
          </a:p>
          <a:p>
            <a:pPr marL="514350" indent="-514350">
              <a:lnSpc>
                <a:spcPct val="100000"/>
              </a:lnSpc>
              <a:buAutoNum type="alphaUcPeriod"/>
            </a:pPr>
            <a:r>
              <a:rPr lang="en-US" sz="3200" b="1" dirty="0" err="1">
                <a:latin typeface="Times New Roman" panose="02020603050405020304" pitchFamily="18" charset="0"/>
                <a:cs typeface="Times New Roman" panose="02020603050405020304" pitchFamily="18" charset="0"/>
              </a:rPr>
              <a:t>Chê</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mọi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cướp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biển</a:t>
            </a:r>
            <a:r>
              <a:rPr lang="en-US" sz="3200" b="1" dirty="0">
                <a:latin typeface="Times New Roman" panose="02020603050405020304" pitchFamily="18" charset="0"/>
                <a:cs typeface="Times New Roman" panose="02020603050405020304" pitchFamily="18" charset="0"/>
              </a:rPr>
              <a:t>.</a:t>
            </a:r>
          </a:p>
        </p:txBody>
      </p:sp>
      <p:sp>
        <p:nvSpPr>
          <p:cNvPr id="8" name="Oval 7">
            <a:extLst>
              <a:ext uri="{FF2B5EF4-FFF2-40B4-BE49-F238E27FC236}">
                <a16:creationId xmlns:a16="http://schemas.microsoft.com/office/drawing/2014/main" id="{4145FDCC-672D-4857-BE7E-2D9D45EA5EE5}"/>
              </a:ext>
            </a:extLst>
          </p:cNvPr>
          <p:cNvSpPr/>
          <p:nvPr/>
        </p:nvSpPr>
        <p:spPr>
          <a:xfrm>
            <a:off x="628650" y="4792664"/>
            <a:ext cx="552450" cy="5349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423046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subTnLst>
                                    <p:audio>
                                      <p:cMediaNode>
                                        <p:cTn display="0" masterRel="sameClick">
                                          <p:stCondLst>
                                            <p:cond evt="begin" delay="0">
                                              <p:tn val="30"/>
                                            </p:cond>
                                          </p:stCondLst>
                                          <p:endCondLst>
                                            <p:cond evt="onStopAudio" delay="0">
                                              <p:tgtEl>
                                                <p:sldTgt/>
                                              </p:tgtEl>
                                            </p:cond>
                                          </p:endCondLst>
                                        </p:cTn>
                                        <p:tgtEl>
                                          <p:sndTgt r:embed="rId2" name="applause.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7">
                                            <p:txEl>
                                              <p:pRg st="0" end="0"/>
                                            </p:txEl>
                                          </p:spTgt>
                                        </p:tgtEl>
                                        <p:attrNameLst>
                                          <p:attrName>style.visibility</p:attrName>
                                        </p:attrNameLst>
                                      </p:cBhvr>
                                      <p:to>
                                        <p:strVal val="visible"/>
                                      </p:to>
                                    </p:set>
                                    <p:animEffect transition="in" filter="randombar(horizontal)">
                                      <p:cBhvr>
                                        <p:cTn id="44" dur="500"/>
                                        <p:tgtEl>
                                          <p:spTgt spid="7">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7">
                                            <p:txEl>
                                              <p:pRg st="1" end="1"/>
                                            </p:txEl>
                                          </p:spTgt>
                                        </p:tgtEl>
                                        <p:attrNameLst>
                                          <p:attrName>style.visibility</p:attrName>
                                        </p:attrNameLst>
                                      </p:cBhvr>
                                      <p:to>
                                        <p:strVal val="visible"/>
                                      </p:to>
                                    </p:set>
                                    <p:animEffect transition="in" filter="randombar(horizontal)">
                                      <p:cBhvr>
                                        <p:cTn id="49" dur="500"/>
                                        <p:tgtEl>
                                          <p:spTgt spid="7">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7">
                                            <p:txEl>
                                              <p:pRg st="2" end="2"/>
                                            </p:txEl>
                                          </p:spTgt>
                                        </p:tgtEl>
                                        <p:attrNameLst>
                                          <p:attrName>style.visibility</p:attrName>
                                        </p:attrNameLst>
                                      </p:cBhvr>
                                      <p:to>
                                        <p:strVal val="visible"/>
                                      </p:to>
                                    </p:set>
                                    <p:animEffect transition="in" filter="randombar(horizontal)">
                                      <p:cBhvr>
                                        <p:cTn id="54" dur="500"/>
                                        <p:tgtEl>
                                          <p:spTgt spid="7">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500" fill="hold"/>
                                        <p:tgtEl>
                                          <p:spTgt spid="8"/>
                                        </p:tgtEl>
                                        <p:attrNameLst>
                                          <p:attrName>ppt_w</p:attrName>
                                        </p:attrNameLst>
                                      </p:cBhvr>
                                      <p:tavLst>
                                        <p:tav tm="0">
                                          <p:val>
                                            <p:fltVal val="0"/>
                                          </p:val>
                                        </p:tav>
                                        <p:tav tm="100000">
                                          <p:val>
                                            <p:strVal val="#ppt_w"/>
                                          </p:val>
                                        </p:tav>
                                      </p:tavLst>
                                    </p:anim>
                                    <p:anim calcmode="lin" valueType="num">
                                      <p:cBhvr>
                                        <p:cTn id="60" dur="500" fill="hold"/>
                                        <p:tgtEl>
                                          <p:spTgt spid="8"/>
                                        </p:tgtEl>
                                        <p:attrNameLst>
                                          <p:attrName>ppt_h</p:attrName>
                                        </p:attrNameLst>
                                      </p:cBhvr>
                                      <p:tavLst>
                                        <p:tav tm="0">
                                          <p:val>
                                            <p:fltVal val="0"/>
                                          </p:val>
                                        </p:tav>
                                        <p:tav tm="100000">
                                          <p:val>
                                            <p:strVal val="#ppt_h"/>
                                          </p:val>
                                        </p:tav>
                                      </p:tavLst>
                                    </p:anim>
                                    <p:animEffect transition="in" filter="fade">
                                      <p:cBhvr>
                                        <p:cTn id="61" dur="500"/>
                                        <p:tgtEl>
                                          <p:spTgt spid="8"/>
                                        </p:tgtEl>
                                      </p:cBhvr>
                                    </p:animEffect>
                                  </p:childTnLst>
                                  <p:subTnLst>
                                    <p:audio>
                                      <p:cMediaNode>
                                        <p:cTn display="0" masterRel="sameClick">
                                          <p:stCondLst>
                                            <p:cond evt="begin" delay="0">
                                              <p:tn val="57"/>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5" grpId="0" animBg="1"/>
      <p:bldP spid="6" grpId="0"/>
      <p:bldP spid="7" grpId="0" build="p"/>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F3FC3C-764C-4F35-8C96-BD80FB3E242F}"/>
              </a:ext>
            </a:extLst>
          </p:cNvPr>
          <p:cNvSpPr txBox="1"/>
          <p:nvPr/>
        </p:nvSpPr>
        <p:spPr>
          <a:xfrm>
            <a:off x="600075" y="134541"/>
            <a:ext cx="6096000" cy="523220"/>
          </a:xfrm>
          <a:prstGeom prst="rect">
            <a:avLst/>
          </a:prstGeom>
          <a:noFill/>
        </p:spPr>
        <p:txBody>
          <a:bodyPr wrap="square">
            <a:spAutoFit/>
          </a:bodyPr>
          <a:lstStyle/>
          <a:p>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a:t>
            </a:r>
            <a:r>
              <a:rPr lang="vi-VN" sz="2800" dirty="0">
                <a:latin typeface="Times New Roman" panose="02020603050405020304" pitchFamily="18" charset="0"/>
                <a:cs typeface="Times New Roman" panose="02020603050405020304" pitchFamily="18" charset="0"/>
              </a:rPr>
              <a:t>Tìm tiếng có nghĩa</a:t>
            </a:r>
          </a:p>
        </p:txBody>
      </p:sp>
      <p:sp>
        <p:nvSpPr>
          <p:cNvPr id="5" name="TextBox 4">
            <a:extLst>
              <a:ext uri="{FF2B5EF4-FFF2-40B4-BE49-F238E27FC236}">
                <a16:creationId xmlns:a16="http://schemas.microsoft.com/office/drawing/2014/main" id="{15D7639A-97FD-419E-B0BE-FB543C67FE38}"/>
              </a:ext>
            </a:extLst>
          </p:cNvPr>
          <p:cNvSpPr txBox="1"/>
          <p:nvPr/>
        </p:nvSpPr>
        <p:spPr>
          <a:xfrm>
            <a:off x="600074" y="657761"/>
            <a:ext cx="11191875" cy="954107"/>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a</a:t>
            </a:r>
            <a:r>
              <a:rPr lang="vi-VN" sz="2800" dirty="0">
                <a:latin typeface="Times New Roman" panose="02020603050405020304" pitchFamily="18" charset="0"/>
                <a:cs typeface="Times New Roman" panose="02020603050405020304" pitchFamily="18" charset="0"/>
              </a:rPr>
              <a:t>. Các âm đầu tr, ch có thể ghép với những vần nào ở bên phải để tạo thành những tiếng có nghĩa</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Đặt câu với một trong những tiếng vừa tìm được.</a:t>
            </a:r>
          </a:p>
        </p:txBody>
      </p:sp>
      <p:pic>
        <p:nvPicPr>
          <p:cNvPr id="3074" name="Picture 2">
            <a:extLst>
              <a:ext uri="{FF2B5EF4-FFF2-40B4-BE49-F238E27FC236}">
                <a16:creationId xmlns:a16="http://schemas.microsoft.com/office/drawing/2014/main" id="{79F25767-C754-491F-8EAA-A3EBC03863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788" y="1770458"/>
            <a:ext cx="5362502" cy="49530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7EB9020-4303-4CAD-9C7B-121591D64C52}"/>
              </a:ext>
            </a:extLst>
          </p:cNvPr>
          <p:cNvSpPr txBox="1"/>
          <p:nvPr/>
        </p:nvSpPr>
        <p:spPr>
          <a:xfrm>
            <a:off x="171451" y="2296596"/>
            <a:ext cx="6696074" cy="3108543"/>
          </a:xfrm>
          <a:prstGeom prst="rect">
            <a:avLst/>
          </a:prstGeom>
          <a:noFill/>
        </p:spPr>
        <p:txBody>
          <a:bodyPr wrap="square">
            <a:spAutoFit/>
          </a:bodyPr>
          <a:lstStyle/>
          <a:p>
            <a:pPr algn="just"/>
            <a:r>
              <a:rPr lang="vi-VN" sz="2800" b="0" i="0" dirty="0">
                <a:solidFill>
                  <a:srgbClr val="000000"/>
                </a:solidFill>
                <a:effectLst/>
                <a:latin typeface="+mj-lt"/>
              </a:rPr>
              <a:t>a) Các âm đầu </a:t>
            </a:r>
            <a:r>
              <a:rPr lang="vi-VN" sz="2800" b="1" i="0" dirty="0">
                <a:solidFill>
                  <a:srgbClr val="000000"/>
                </a:solidFill>
                <a:effectLst/>
                <a:latin typeface="+mj-lt"/>
              </a:rPr>
              <a:t>tr, ch</a:t>
            </a:r>
            <a:r>
              <a:rPr lang="vi-VN" sz="2800" b="0" i="0" dirty="0">
                <a:solidFill>
                  <a:srgbClr val="000000"/>
                </a:solidFill>
                <a:effectLst/>
                <a:latin typeface="+mj-lt"/>
              </a:rPr>
              <a:t> có thể ghép thế nào với các vần đã cho để tạo thành những tiếng có nghĩa</a:t>
            </a:r>
            <a:r>
              <a:rPr lang="en-US" sz="2800" b="0" i="0" dirty="0">
                <a:solidFill>
                  <a:srgbClr val="000000"/>
                </a:solidFill>
                <a:effectLst/>
                <a:latin typeface="+mj-lt"/>
              </a:rPr>
              <a:t> </a:t>
            </a:r>
            <a:r>
              <a:rPr lang="vi-VN" sz="2800" b="0" i="0" dirty="0">
                <a:solidFill>
                  <a:srgbClr val="000000"/>
                </a:solidFill>
                <a:effectLst/>
                <a:latin typeface="+mj-lt"/>
              </a:rPr>
              <a:t>?</a:t>
            </a:r>
          </a:p>
          <a:p>
            <a:pPr algn="just"/>
            <a:r>
              <a:rPr lang="vi-VN" sz="2800" b="0" i="0" dirty="0">
                <a:solidFill>
                  <a:srgbClr val="000000"/>
                </a:solidFill>
                <a:effectLst/>
                <a:latin typeface="+mj-lt"/>
              </a:rPr>
              <a:t>- Có thể ghép như sau: trai, trâu, trăng, trân, chai, chan, châu, chàng, chân.</a:t>
            </a:r>
          </a:p>
          <a:p>
            <a:pPr algn="just"/>
            <a:r>
              <a:rPr lang="vi-VN" sz="2800" b="0" i="0" dirty="0">
                <a:solidFill>
                  <a:srgbClr val="000000"/>
                </a:solidFill>
                <a:effectLst/>
                <a:latin typeface="+mj-lt"/>
              </a:rPr>
              <a:t>-  Đặt câu với một trong các tiếng vừa tìm ra</a:t>
            </a:r>
            <a:r>
              <a:rPr lang="en-US" sz="2800" b="0" i="0" dirty="0">
                <a:solidFill>
                  <a:srgbClr val="000000"/>
                </a:solidFill>
                <a:effectLst/>
                <a:latin typeface="+mj-lt"/>
              </a:rPr>
              <a:t> </a:t>
            </a:r>
            <a:r>
              <a:rPr lang="vi-VN" sz="2800" b="0" i="0" dirty="0">
                <a:solidFill>
                  <a:srgbClr val="000000"/>
                </a:solidFill>
                <a:effectLst/>
                <a:latin typeface="+mj-lt"/>
              </a:rPr>
              <a:t>:</a:t>
            </a:r>
          </a:p>
          <a:p>
            <a:pPr algn="just"/>
            <a:r>
              <a:rPr lang="vi-VN" sz="2800" b="0" i="0" dirty="0">
                <a:solidFill>
                  <a:srgbClr val="000000"/>
                </a:solidFill>
                <a:effectLst/>
                <a:latin typeface="+mj-lt"/>
              </a:rPr>
              <a:t>Đêm rằm, trăng thật là sáng và đẹp.</a:t>
            </a:r>
          </a:p>
        </p:txBody>
      </p:sp>
    </p:spTree>
    <p:extLst>
      <p:ext uri="{BB962C8B-B14F-4D97-AF65-F5344CB8AC3E}">
        <p14:creationId xmlns:p14="http://schemas.microsoft.com/office/powerpoint/2010/main" val="23889106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barn(inVertical)">
                                      <p:cBhvr>
                                        <p:cTn id="19" dur="500"/>
                                        <p:tgtEl>
                                          <p:spTgt spid="307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0.09844 0.02107 L 0.30312 0.02246 " pathEditMode="relative" rAng="0" ptsTypes="AA">
                                      <p:cBhvr>
                                        <p:cTn id="23" dur="2000" fill="hold"/>
                                        <p:tgtEl>
                                          <p:spTgt spid="3074"/>
                                        </p:tgtEl>
                                        <p:attrNameLst>
                                          <p:attrName>ppt_x</p:attrName>
                                          <p:attrName>ppt_y</p:attrName>
                                        </p:attrNameLst>
                                      </p:cBhvr>
                                      <p:rCtr x="10234" y="69"/>
                                    </p:animMotion>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Effect transition="in" filter="randombar(horizontal)">
                                      <p:cBhvr>
                                        <p:cTn id="33" dur="500"/>
                                        <p:tgtEl>
                                          <p:spTgt spid="8">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8">
                                            <p:txEl>
                                              <p:pRg st="2" end="2"/>
                                            </p:txEl>
                                          </p:spTgt>
                                        </p:tgtEl>
                                        <p:attrNameLst>
                                          <p:attrName>style.visibility</p:attrName>
                                        </p:attrNameLst>
                                      </p:cBhvr>
                                      <p:to>
                                        <p:strVal val="visible"/>
                                      </p:to>
                                    </p:set>
                                    <p:animEffect transition="in" filter="randombar(horizontal)">
                                      <p:cBhvr>
                                        <p:cTn id="38" dur="500"/>
                                        <p:tgtEl>
                                          <p:spTgt spid="8">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8">
                                            <p:txEl>
                                              <p:pRg st="3" end="3"/>
                                            </p:txEl>
                                          </p:spTgt>
                                        </p:tgtEl>
                                        <p:attrNameLst>
                                          <p:attrName>style.visibility</p:attrName>
                                        </p:attrNameLst>
                                      </p:cBhvr>
                                      <p:to>
                                        <p:strVal val="visible"/>
                                      </p:to>
                                    </p:set>
                                    <p:animEffect transition="in" filter="randombar(horizontal)">
                                      <p:cBhvr>
                                        <p:cTn id="4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F3FC3C-764C-4F35-8C96-BD80FB3E242F}"/>
              </a:ext>
            </a:extLst>
          </p:cNvPr>
          <p:cNvSpPr txBox="1"/>
          <p:nvPr/>
        </p:nvSpPr>
        <p:spPr>
          <a:xfrm>
            <a:off x="600075" y="134541"/>
            <a:ext cx="6096000" cy="523220"/>
          </a:xfrm>
          <a:prstGeom prst="rect">
            <a:avLst/>
          </a:prstGeom>
          <a:noFill/>
        </p:spPr>
        <p:txBody>
          <a:bodyPr wrap="square">
            <a:spAutoFit/>
          </a:bodyPr>
          <a:lstStyle/>
          <a:p>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a:t>
            </a:r>
            <a:r>
              <a:rPr lang="vi-VN" sz="2800" dirty="0">
                <a:latin typeface="Times New Roman" panose="02020603050405020304" pitchFamily="18" charset="0"/>
                <a:cs typeface="Times New Roman" panose="02020603050405020304" pitchFamily="18" charset="0"/>
              </a:rPr>
              <a:t>Tìm tiếng có nghĩa</a:t>
            </a:r>
          </a:p>
        </p:txBody>
      </p:sp>
      <p:sp>
        <p:nvSpPr>
          <p:cNvPr id="7" name="TextBox 6">
            <a:extLst>
              <a:ext uri="{FF2B5EF4-FFF2-40B4-BE49-F238E27FC236}">
                <a16:creationId xmlns:a16="http://schemas.microsoft.com/office/drawing/2014/main" id="{A68C9194-76D5-466F-BB12-A6DCFAA7D667}"/>
              </a:ext>
            </a:extLst>
          </p:cNvPr>
          <p:cNvSpPr txBox="1"/>
          <p:nvPr/>
        </p:nvSpPr>
        <p:spPr>
          <a:xfrm>
            <a:off x="609600" y="765513"/>
            <a:ext cx="10972800" cy="954107"/>
          </a:xfrm>
          <a:prstGeom prst="rect">
            <a:avLst/>
          </a:prstGeom>
          <a:noFill/>
        </p:spPr>
        <p:txBody>
          <a:bodyPr wrap="square">
            <a:spAutoFit/>
          </a:bodyPr>
          <a:lstStyle/>
          <a:p>
            <a:r>
              <a:rPr lang="vi-VN" sz="2800" dirty="0">
                <a:latin typeface="Times New Roman" panose="02020603050405020304" pitchFamily="18" charset="0"/>
                <a:cs typeface="Times New Roman" panose="02020603050405020304" pitchFamily="18" charset="0"/>
              </a:rPr>
              <a:t>b. Các vần êt, êch có thể ghép với những âm đầu nào ở bên trái để tạo thành các tiếng có nghĩa</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Đặt câu với một trong những tiếng vừa tìm được     </a:t>
            </a:r>
          </a:p>
        </p:txBody>
      </p:sp>
      <p:pic>
        <p:nvPicPr>
          <p:cNvPr id="13314" name="Picture 2">
            <a:extLst>
              <a:ext uri="{FF2B5EF4-FFF2-40B4-BE49-F238E27FC236}">
                <a16:creationId xmlns:a16="http://schemas.microsoft.com/office/drawing/2014/main" id="{205448B9-53AD-424F-878D-88241C5B42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9463" y="1719620"/>
            <a:ext cx="5198541" cy="500383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4BF70C3-B1E0-4AF8-ABC4-55DED67A5853}"/>
              </a:ext>
            </a:extLst>
          </p:cNvPr>
          <p:cNvSpPr txBox="1"/>
          <p:nvPr/>
        </p:nvSpPr>
        <p:spPr>
          <a:xfrm>
            <a:off x="0" y="2020937"/>
            <a:ext cx="7334250" cy="4401205"/>
          </a:xfrm>
          <a:prstGeom prst="rect">
            <a:avLst/>
          </a:prstGeom>
          <a:noFill/>
        </p:spPr>
        <p:txBody>
          <a:bodyPr wrap="square">
            <a:spAutoFit/>
          </a:bodyPr>
          <a:lstStyle/>
          <a:p>
            <a:r>
              <a:rPr lang="vi-VN" sz="2800" dirty="0">
                <a:latin typeface="Times New Roman" panose="02020603050405020304" pitchFamily="18" charset="0"/>
                <a:cs typeface="Times New Roman" panose="02020603050405020304" pitchFamily="18" charset="0"/>
              </a:rPr>
              <a:t>b)  Các vần êt, êch có thể ghép sao để thành tiếng có nghĩa</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a:t>
            </a:r>
          </a:p>
          <a:p>
            <a:r>
              <a:rPr lang="vi-VN" sz="2800" dirty="0">
                <a:latin typeface="Times New Roman" panose="02020603050405020304" pitchFamily="18" charset="0"/>
                <a:cs typeface="Times New Roman" panose="02020603050405020304" pitchFamily="18" charset="0"/>
              </a:rPr>
              <a:t>-   Có thể ghép như sau: bết, bệch, chết, chếch, chệch, dệt, hết, hệt, hếch, kết,  kệch, tết, tếch.</a:t>
            </a:r>
          </a:p>
          <a:p>
            <a:r>
              <a:rPr lang="vi-VN" sz="2800" dirty="0">
                <a:latin typeface="Times New Roman" panose="02020603050405020304" pitchFamily="18" charset="0"/>
                <a:cs typeface="Times New Roman" panose="02020603050405020304" pitchFamily="18" charset="0"/>
              </a:rPr>
              <a:t>-   Đặt câu với một trong những tiếng vừa tìm được</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a:t>
            </a:r>
          </a:p>
          <a:p>
            <a:r>
              <a:rPr lang="vi-VN" sz="2800" dirty="0">
                <a:latin typeface="Times New Roman" panose="02020603050405020304" pitchFamily="18" charset="0"/>
                <a:cs typeface="Times New Roman" panose="02020603050405020304" pitchFamily="18" charset="0"/>
              </a:rPr>
              <a:t>Hôm qua, chú mèo nhà em đã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bệnh</a:t>
            </a:r>
            <a:r>
              <a:rPr lang="vi-VN" sz="2800" dirty="0">
                <a:latin typeface="Times New Roman" panose="02020603050405020304" pitchFamily="18" charset="0"/>
                <a:cs typeface="Times New Roman" panose="02020603050405020304" pitchFamily="18" charset="0"/>
              </a:rPr>
              <a:t>.</a:t>
            </a:r>
          </a:p>
          <a:p>
            <a:r>
              <a:rPr lang="vi-VN" sz="2800" dirty="0">
                <a:latin typeface="Times New Roman" panose="02020603050405020304" pitchFamily="18" charset="0"/>
                <a:cs typeface="Times New Roman" panose="02020603050405020304" pitchFamily="18" charset="0"/>
              </a:rPr>
              <a:t>Tuy nhiên sau khi ghép cần phải thêm dấu sắc hoặc nặng. Nhiều tiếng phải đặt vào từ láy mới có nghĩa rõ ràng. Ví dụ</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(cười) hềnh hệch.</a:t>
            </a:r>
          </a:p>
        </p:txBody>
      </p:sp>
    </p:spTree>
    <p:extLst>
      <p:ext uri="{BB962C8B-B14F-4D97-AF65-F5344CB8AC3E}">
        <p14:creationId xmlns:p14="http://schemas.microsoft.com/office/powerpoint/2010/main" val="310882956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4"/>
                                        </p:tgtEl>
                                        <p:attrNameLst>
                                          <p:attrName>style.visibility</p:attrName>
                                        </p:attrNameLst>
                                      </p:cBhvr>
                                      <p:to>
                                        <p:strVal val="visible"/>
                                      </p:to>
                                    </p:set>
                                    <p:anim calcmode="lin" valueType="num">
                                      <p:cBhvr additive="base">
                                        <p:cTn id="19" dur="500" fill="hold"/>
                                        <p:tgtEl>
                                          <p:spTgt spid="13314"/>
                                        </p:tgtEl>
                                        <p:attrNameLst>
                                          <p:attrName>ppt_x</p:attrName>
                                        </p:attrNameLst>
                                      </p:cBhvr>
                                      <p:tavLst>
                                        <p:tav tm="0">
                                          <p:val>
                                            <p:strVal val="#ppt_x"/>
                                          </p:val>
                                        </p:tav>
                                        <p:tav tm="100000">
                                          <p:val>
                                            <p:strVal val="#ppt_x"/>
                                          </p:val>
                                        </p:tav>
                                      </p:tavLst>
                                    </p:anim>
                                    <p:anim calcmode="lin" valueType="num">
                                      <p:cBhvr additive="base">
                                        <p:cTn id="20"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0.00104 0.00393 L 0.29974 -0.00162 " pathEditMode="relative" rAng="0" ptsTypes="AA">
                                      <p:cBhvr>
                                        <p:cTn id="24" dur="2000" fill="hold"/>
                                        <p:tgtEl>
                                          <p:spTgt spid="13314"/>
                                        </p:tgtEl>
                                        <p:attrNameLst>
                                          <p:attrName>ppt_x</p:attrName>
                                          <p:attrName>ppt_y</p:attrName>
                                        </p:attrNameLst>
                                      </p:cBhvr>
                                      <p:rCtr x="15039" y="-278"/>
                                    </p:animMotion>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362">
                                          <p:stCondLst>
                                            <p:cond delay="0"/>
                                          </p:stCondLst>
                                        </p:cTn>
                                        <p:tgtEl>
                                          <p:spTgt spid="10"/>
                                        </p:tgtEl>
                                      </p:cBhvr>
                                    </p:animEffect>
                                    <p:anim calcmode="lin" valueType="num">
                                      <p:cBhvr>
                                        <p:cTn id="30" dur="1139"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1" dur="415"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2" dur="415" tmFilter="0, 0; 0.125,0.2665; 0.25,0.4; 0.375,0.465; 0.5,0.5;  0.625,0.535; 0.75,0.6; 0.875,0.7335; 1,1">
                                          <p:stCondLst>
                                            <p:cond delay="415"/>
                                          </p:stCondLst>
                                        </p:cTn>
                                        <p:tgtEl>
                                          <p:spTgt spid="10"/>
                                        </p:tgtEl>
                                        <p:attrNameLst>
                                          <p:attrName>ppt_y</p:attrName>
                                        </p:attrNameLst>
                                      </p:cBhvr>
                                      <p:tavLst>
                                        <p:tav tm="0" fmla="#ppt_y-sin(pi*$)/9">
                                          <p:val>
                                            <p:fltVal val="0"/>
                                          </p:val>
                                        </p:tav>
                                        <p:tav tm="100000">
                                          <p:val>
                                            <p:fltVal val="1"/>
                                          </p:val>
                                        </p:tav>
                                      </p:tavLst>
                                    </p:anim>
                                    <p:anim calcmode="lin" valueType="num">
                                      <p:cBhvr>
                                        <p:cTn id="33" dur="207" tmFilter="0, 0; 0.125,0.2665; 0.25,0.4; 0.375,0.465; 0.5,0.5;  0.625,0.535; 0.75,0.6; 0.875,0.7335; 1,1">
                                          <p:stCondLst>
                                            <p:cond delay="828"/>
                                          </p:stCondLst>
                                        </p:cTn>
                                        <p:tgtEl>
                                          <p:spTgt spid="10"/>
                                        </p:tgtEl>
                                        <p:attrNameLst>
                                          <p:attrName>ppt_y</p:attrName>
                                        </p:attrNameLst>
                                      </p:cBhvr>
                                      <p:tavLst>
                                        <p:tav tm="0" fmla="#ppt_y-sin(pi*$)/27">
                                          <p:val>
                                            <p:fltVal val="0"/>
                                          </p:val>
                                        </p:tav>
                                        <p:tav tm="100000">
                                          <p:val>
                                            <p:fltVal val="1"/>
                                          </p:val>
                                        </p:tav>
                                      </p:tavLst>
                                    </p:anim>
                                    <p:anim calcmode="lin" valueType="num">
                                      <p:cBhvr>
                                        <p:cTn id="34" dur="103" tmFilter="0, 0; 0.125,0.2665; 0.25,0.4; 0.375,0.465; 0.5,0.5;  0.625,0.535; 0.75,0.6; 0.875,0.7335; 1,1">
                                          <p:stCondLst>
                                            <p:cond delay="1035"/>
                                          </p:stCondLst>
                                        </p:cTn>
                                        <p:tgtEl>
                                          <p:spTgt spid="10"/>
                                        </p:tgtEl>
                                        <p:attrNameLst>
                                          <p:attrName>ppt_y</p:attrName>
                                        </p:attrNameLst>
                                      </p:cBhvr>
                                      <p:tavLst>
                                        <p:tav tm="0" fmla="#ppt_y-sin(pi*$)/81">
                                          <p:val>
                                            <p:fltVal val="0"/>
                                          </p:val>
                                        </p:tav>
                                        <p:tav tm="100000">
                                          <p:val>
                                            <p:fltVal val="1"/>
                                          </p:val>
                                        </p:tav>
                                      </p:tavLst>
                                    </p:anim>
                                    <p:animScale>
                                      <p:cBhvr>
                                        <p:cTn id="35" dur="16">
                                          <p:stCondLst>
                                            <p:cond delay="406"/>
                                          </p:stCondLst>
                                        </p:cTn>
                                        <p:tgtEl>
                                          <p:spTgt spid="10"/>
                                        </p:tgtEl>
                                      </p:cBhvr>
                                      <p:to x="100000" y="60000"/>
                                    </p:animScale>
                                    <p:animScale>
                                      <p:cBhvr>
                                        <p:cTn id="36" dur="104" decel="50000">
                                          <p:stCondLst>
                                            <p:cond delay="423"/>
                                          </p:stCondLst>
                                        </p:cTn>
                                        <p:tgtEl>
                                          <p:spTgt spid="10"/>
                                        </p:tgtEl>
                                      </p:cBhvr>
                                      <p:to x="100000" y="100000"/>
                                    </p:animScale>
                                    <p:animScale>
                                      <p:cBhvr>
                                        <p:cTn id="37" dur="16">
                                          <p:stCondLst>
                                            <p:cond delay="820"/>
                                          </p:stCondLst>
                                        </p:cTn>
                                        <p:tgtEl>
                                          <p:spTgt spid="10"/>
                                        </p:tgtEl>
                                      </p:cBhvr>
                                      <p:to x="100000" y="80000"/>
                                    </p:animScale>
                                    <p:animScale>
                                      <p:cBhvr>
                                        <p:cTn id="38" dur="104" decel="50000">
                                          <p:stCondLst>
                                            <p:cond delay="836"/>
                                          </p:stCondLst>
                                        </p:cTn>
                                        <p:tgtEl>
                                          <p:spTgt spid="10"/>
                                        </p:tgtEl>
                                      </p:cBhvr>
                                      <p:to x="100000" y="100000"/>
                                    </p:animScale>
                                    <p:animScale>
                                      <p:cBhvr>
                                        <p:cTn id="39" dur="16">
                                          <p:stCondLst>
                                            <p:cond delay="1026"/>
                                          </p:stCondLst>
                                        </p:cTn>
                                        <p:tgtEl>
                                          <p:spTgt spid="10"/>
                                        </p:tgtEl>
                                      </p:cBhvr>
                                      <p:to x="100000" y="90000"/>
                                    </p:animScale>
                                    <p:animScale>
                                      <p:cBhvr>
                                        <p:cTn id="40" dur="104" decel="50000">
                                          <p:stCondLst>
                                            <p:cond delay="1042"/>
                                          </p:stCondLst>
                                        </p:cTn>
                                        <p:tgtEl>
                                          <p:spTgt spid="10"/>
                                        </p:tgtEl>
                                      </p:cBhvr>
                                      <p:to x="100000" y="100000"/>
                                    </p:animScale>
                                    <p:animScale>
                                      <p:cBhvr>
                                        <p:cTn id="41" dur="16">
                                          <p:stCondLst>
                                            <p:cond delay="1130"/>
                                          </p:stCondLst>
                                        </p:cTn>
                                        <p:tgtEl>
                                          <p:spTgt spid="10"/>
                                        </p:tgtEl>
                                      </p:cBhvr>
                                      <p:to x="100000" y="95000"/>
                                    </p:animScale>
                                    <p:animScale>
                                      <p:cBhvr>
                                        <p:cTn id="42" dur="104" decel="50000">
                                          <p:stCondLst>
                                            <p:cond delay="1146"/>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F3FC3C-764C-4F35-8C96-BD80FB3E242F}"/>
              </a:ext>
            </a:extLst>
          </p:cNvPr>
          <p:cNvSpPr txBox="1"/>
          <p:nvPr/>
        </p:nvSpPr>
        <p:spPr>
          <a:xfrm>
            <a:off x="600074" y="134541"/>
            <a:ext cx="11363325" cy="1384995"/>
          </a:xfrm>
          <a:prstGeom prst="rect">
            <a:avLst/>
          </a:prstGeom>
          <a:noFill/>
        </p:spPr>
        <p:txBody>
          <a:bodyPr wrap="square">
            <a:spAutoFit/>
          </a:bodyPr>
          <a:lstStyle/>
          <a:p>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3 : </a:t>
            </a:r>
            <a:r>
              <a:rPr lang="vi-VN" sz="2800" dirty="0">
                <a:latin typeface="Times New Roman" panose="02020603050405020304" pitchFamily="18" charset="0"/>
                <a:cs typeface="Times New Roman" panose="02020603050405020304" pitchFamily="18" charset="0"/>
              </a:rPr>
              <a:t>Tìm những tiếng thích hợp có thể điền vào mỗi ô trống để hoàn chỉnh mẩu chuyện dưới đây. Biết rằng, các ô số 1 chứa tiếng có âm đầu là tr hay ch, còn các ô số 2 chứa tiếng có vần là êt hay êch</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AE52251-6E90-4625-91DF-3A73B1370E41}"/>
              </a:ext>
            </a:extLst>
          </p:cNvPr>
          <p:cNvSpPr txBox="1"/>
          <p:nvPr/>
        </p:nvSpPr>
        <p:spPr>
          <a:xfrm>
            <a:off x="4433887" y="1519536"/>
            <a:ext cx="3324225" cy="707886"/>
          </a:xfrm>
          <a:prstGeom prst="rect">
            <a:avLst/>
          </a:prstGeom>
          <a:noFill/>
        </p:spPr>
        <p:txBody>
          <a:bodyPr wrap="square">
            <a:spAutoFit/>
          </a:bodyPr>
          <a:lstStyle/>
          <a:p>
            <a:pPr algn="ctr"/>
            <a:r>
              <a:rPr lang="en-US" sz="4000" b="1" dirty="0" err="1">
                <a:latin typeface="Times New Roman" panose="02020603050405020304" pitchFamily="18" charset="0"/>
                <a:cs typeface="Times New Roman" panose="02020603050405020304" pitchFamily="18" charset="0"/>
              </a:rPr>
              <a:t>Trí</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nhớ</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tốt</a:t>
            </a:r>
            <a:endParaRPr lang="vi-VN" sz="4000" b="1" dirty="0">
              <a:latin typeface="Times New Roman" panose="02020603050405020304" pitchFamily="18" charset="0"/>
              <a:cs typeface="Times New Roman" panose="02020603050405020304" pitchFamily="18" charset="0"/>
            </a:endParaRPr>
          </a:p>
        </p:txBody>
      </p:sp>
      <p:sp>
        <p:nvSpPr>
          <p:cNvPr id="8" name="Rectangle 8">
            <a:extLst>
              <a:ext uri="{FF2B5EF4-FFF2-40B4-BE49-F238E27FC236}">
                <a16:creationId xmlns:a16="http://schemas.microsoft.com/office/drawing/2014/main" id="{B2522139-2B2E-4564-8474-91ED1158D504}"/>
              </a:ext>
            </a:extLst>
          </p:cNvPr>
          <p:cNvSpPr>
            <a:spLocks noChangeArrowheads="1"/>
          </p:cNvSpPr>
          <p:nvPr/>
        </p:nvSpPr>
        <p:spPr bwMode="auto">
          <a:xfrm>
            <a:off x="1709736" y="2904531"/>
            <a:ext cx="9144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3600" dirty="0">
                <a:latin typeface="Times New Roman" panose="02020603050405020304" pitchFamily="18" charset="0"/>
              </a:rPr>
              <a:t> </a:t>
            </a:r>
            <a:r>
              <a:rPr lang="en-US" altLang="en-US" sz="3600" dirty="0" err="1">
                <a:latin typeface="Times New Roman" panose="02020603050405020304" pitchFamily="18" charset="0"/>
              </a:rPr>
              <a:t>Sơn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vừa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mắt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nhìn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lên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tấm</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bản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đồ</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vừa</a:t>
            </a:r>
            <a:r>
              <a:rPr lang="en-US" altLang="en-US" sz="3600" dirty="0">
                <a:latin typeface="Times New Roman" panose="02020603050405020304" pitchFamily="18" charset="0"/>
              </a:rPr>
              <a:t> </a:t>
            </a:r>
          </a:p>
          <a:p>
            <a:pPr algn="just" eaLnBrk="1" hangingPunct="1"/>
            <a:r>
              <a:rPr lang="en-US" altLang="en-US" sz="3600" dirty="0" err="1">
                <a:latin typeface="Times New Roman" panose="02020603050405020304" pitchFamily="18" charset="0"/>
              </a:rPr>
              <a:t>nghe</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chị</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Hương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kể</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chuyện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Cô-lôm-bô</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tìm</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ra</a:t>
            </a:r>
            <a:r>
              <a:rPr lang="en-US" altLang="en-US" sz="3600" dirty="0">
                <a:latin typeface="Times New Roman" panose="02020603050405020304" pitchFamily="18" charset="0"/>
              </a:rPr>
              <a:t> </a:t>
            </a:r>
          </a:p>
          <a:p>
            <a:pPr algn="just" eaLnBrk="1" hangingPunct="1"/>
            <a:r>
              <a:rPr lang="en-US" altLang="en-US" sz="3600" dirty="0">
                <a:latin typeface="Times New Roman" panose="02020603050405020304" pitchFamily="18" charset="0"/>
              </a:rPr>
              <a:t>          </a:t>
            </a:r>
            <a:r>
              <a:rPr lang="en-US" altLang="en-US" sz="3600" dirty="0" err="1">
                <a:latin typeface="Times New Roman" panose="02020603050405020304" pitchFamily="18" charset="0"/>
              </a:rPr>
              <a:t>Mĩ</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Chị</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Hương</a:t>
            </a:r>
            <a:r>
              <a:rPr lang="en-US" altLang="en-US" sz="3600" dirty="0">
                <a:latin typeface="Times New Roman" panose="02020603050405020304" pitchFamily="18" charset="0"/>
              </a:rPr>
              <a:t> say </a:t>
            </a:r>
            <a:r>
              <a:rPr lang="en-US" altLang="en-US" sz="3600" dirty="0" err="1">
                <a:latin typeface="Times New Roman" panose="02020603050405020304" pitchFamily="18" charset="0"/>
              </a:rPr>
              <a:t>sưa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kể</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rồi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thúc</a:t>
            </a:r>
            <a:r>
              <a:rPr lang="en-US" altLang="en-US" sz="3600" dirty="0">
                <a:latin typeface="Times New Roman" panose="02020603050405020304" pitchFamily="18" charset="0"/>
              </a:rPr>
              <a:t>:</a:t>
            </a:r>
          </a:p>
          <a:p>
            <a:pPr algn="just" eaLnBrk="1" hangingPunct="1">
              <a:buFontTx/>
              <a:buChar char="-"/>
            </a:pPr>
            <a:r>
              <a:rPr lang="en-US" altLang="en-US" sz="3600" dirty="0">
                <a:latin typeface="Times New Roman" panose="02020603050405020304" pitchFamily="18" charset="0"/>
              </a:rPr>
              <a:t> </a:t>
            </a:r>
            <a:r>
              <a:rPr lang="en-US" altLang="en-US" sz="3600" dirty="0" err="1">
                <a:latin typeface="Times New Roman" panose="02020603050405020304" pitchFamily="18" charset="0"/>
              </a:rPr>
              <a:t>Chuyện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này</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đã</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xảy</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ra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từ</a:t>
            </a:r>
            <a:r>
              <a:rPr lang="en-US" altLang="en-US" sz="3600" dirty="0">
                <a:latin typeface="Times New Roman" panose="02020603050405020304" pitchFamily="18" charset="0"/>
              </a:rPr>
              <a:t> 500 </a:t>
            </a:r>
            <a:r>
              <a:rPr lang="en-US" altLang="en-US" sz="3600" dirty="0" err="1">
                <a:latin typeface="Times New Roman" panose="02020603050405020304" pitchFamily="18" charset="0"/>
              </a:rPr>
              <a:t>năm</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trước</a:t>
            </a:r>
            <a:r>
              <a:rPr lang="en-US" altLang="en-US" sz="3600" dirty="0">
                <a:latin typeface="Times New Roman" panose="02020603050405020304" pitchFamily="18" charset="0"/>
              </a:rPr>
              <a:t>.</a:t>
            </a:r>
          </a:p>
          <a:p>
            <a:pPr algn="just" eaLnBrk="1" hangingPunct="1"/>
            <a:r>
              <a:rPr lang="en-US" altLang="en-US" sz="3600" dirty="0">
                <a:latin typeface="Times New Roman" panose="02020603050405020304" pitchFamily="18" charset="0"/>
              </a:rPr>
              <a:t>Nghe </a:t>
            </a:r>
            <a:r>
              <a:rPr lang="en-US" altLang="en-US" sz="3600" dirty="0" err="1">
                <a:latin typeface="Times New Roman" panose="02020603050405020304" pitchFamily="18" charset="0"/>
              </a:rPr>
              <a:t>vậy</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Sơn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bỗng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mặt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ra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rồi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trồ</a:t>
            </a:r>
            <a:r>
              <a:rPr lang="en-US" altLang="en-US" sz="3600" dirty="0">
                <a:latin typeface="Times New Roman" panose="02020603050405020304" pitchFamily="18" charset="0"/>
              </a:rPr>
              <a:t>:</a:t>
            </a:r>
          </a:p>
          <a:p>
            <a:pPr algn="just" eaLnBrk="1" hangingPunct="1"/>
            <a:r>
              <a:rPr lang="en-US" altLang="en-US" sz="3600" dirty="0">
                <a:latin typeface="Times New Roman" panose="02020603050405020304" pitchFamily="18" charset="0"/>
              </a:rPr>
              <a:t>- Sao </a:t>
            </a:r>
            <a:r>
              <a:rPr lang="en-US" altLang="en-US" sz="3600" dirty="0" err="1">
                <a:latin typeface="Times New Roman" panose="02020603050405020304" pitchFamily="18" charset="0"/>
              </a:rPr>
              <a:t>mà</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chị</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có</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nhớ</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tốt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thế</a:t>
            </a:r>
            <a:r>
              <a:rPr lang="en-US" altLang="en-US" sz="3600" dirty="0">
                <a:latin typeface="Times New Roman" panose="02020603050405020304" pitchFamily="18" charset="0"/>
              </a:rPr>
              <a:t>?</a:t>
            </a:r>
          </a:p>
        </p:txBody>
      </p:sp>
      <p:sp>
        <p:nvSpPr>
          <p:cNvPr id="9" name="Rectangle 8">
            <a:extLst>
              <a:ext uri="{FF2B5EF4-FFF2-40B4-BE49-F238E27FC236}">
                <a16:creationId xmlns:a16="http://schemas.microsoft.com/office/drawing/2014/main" id="{46B5EC2C-5E9A-41C6-B7F9-3F9C5970C4AA}"/>
              </a:ext>
            </a:extLst>
          </p:cNvPr>
          <p:cNvSpPr>
            <a:spLocks noChangeArrowheads="1"/>
          </p:cNvSpPr>
          <p:nvPr/>
        </p:nvSpPr>
        <p:spPr bwMode="auto">
          <a:xfrm>
            <a:off x="3986211" y="2457449"/>
            <a:ext cx="771525" cy="481013"/>
          </a:xfrm>
          <a:prstGeom prst="rect">
            <a:avLst/>
          </a:prstGeom>
          <a:solidFill>
            <a:srgbClr val="FFFF00"/>
          </a:solidFill>
          <a:ln w="55000" cmpd="thickThin" algn="ctr">
            <a:solidFill>
              <a:srgbClr val="0000FF"/>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solidFill>
                  <a:srgbClr val="3333FF"/>
                </a:solidFill>
                <a:latin typeface="Times New Roman" panose="02020603050405020304" pitchFamily="18" charset="0"/>
                <a:cs typeface="Times New Roman" panose="02020603050405020304" pitchFamily="18" charset="0"/>
              </a:rPr>
              <a:t>2</a:t>
            </a:r>
          </a:p>
        </p:txBody>
      </p:sp>
      <p:sp>
        <p:nvSpPr>
          <p:cNvPr id="11" name="Rectangle 10">
            <a:extLst>
              <a:ext uri="{FF2B5EF4-FFF2-40B4-BE49-F238E27FC236}">
                <a16:creationId xmlns:a16="http://schemas.microsoft.com/office/drawing/2014/main" id="{594E2AE6-F411-47C1-9402-3F963A8F8E9D}"/>
              </a:ext>
            </a:extLst>
          </p:cNvPr>
          <p:cNvSpPr>
            <a:spLocks noChangeArrowheads="1"/>
          </p:cNvSpPr>
          <p:nvPr/>
        </p:nvSpPr>
        <p:spPr bwMode="auto">
          <a:xfrm>
            <a:off x="2014536" y="3590331"/>
            <a:ext cx="771525" cy="481013"/>
          </a:xfrm>
          <a:prstGeom prst="rect">
            <a:avLst/>
          </a:prstGeom>
          <a:solidFill>
            <a:srgbClr val="FFFF00"/>
          </a:solidFill>
          <a:ln w="55000" cmpd="thickThin" algn="ctr">
            <a:solidFill>
              <a:srgbClr val="0000FF"/>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solidFill>
                  <a:srgbClr val="3333FF"/>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B385704D-A911-4D95-922A-82FABF4F2A3E}"/>
              </a:ext>
            </a:extLst>
          </p:cNvPr>
          <p:cNvSpPr>
            <a:spLocks noChangeArrowheads="1"/>
          </p:cNvSpPr>
          <p:nvPr/>
        </p:nvSpPr>
        <p:spPr bwMode="auto">
          <a:xfrm>
            <a:off x="8553447" y="3611169"/>
            <a:ext cx="771525" cy="481013"/>
          </a:xfrm>
          <a:prstGeom prst="rect">
            <a:avLst/>
          </a:prstGeom>
          <a:solidFill>
            <a:srgbClr val="FFFF00"/>
          </a:solidFill>
          <a:ln w="55000" cmpd="thickThin" algn="ctr">
            <a:solidFill>
              <a:srgbClr val="0000FF"/>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solidFill>
                  <a:srgbClr val="3333FF"/>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CE83A46E-81CD-450F-985A-130C8B36011C}"/>
              </a:ext>
            </a:extLst>
          </p:cNvPr>
          <p:cNvSpPr>
            <a:spLocks noChangeArrowheads="1"/>
          </p:cNvSpPr>
          <p:nvPr/>
        </p:nvSpPr>
        <p:spPr bwMode="auto">
          <a:xfrm>
            <a:off x="8872536" y="4733331"/>
            <a:ext cx="771525" cy="481013"/>
          </a:xfrm>
          <a:prstGeom prst="rect">
            <a:avLst/>
          </a:prstGeom>
          <a:solidFill>
            <a:srgbClr val="FFFF00"/>
          </a:solidFill>
          <a:ln w="55000" cmpd="thickThin" algn="ctr">
            <a:solidFill>
              <a:srgbClr val="0000FF"/>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solidFill>
                  <a:srgbClr val="3333FF"/>
                </a:solidFill>
                <a:latin typeface="Times New Roman" panose="02020603050405020304" pitchFamily="18" charset="0"/>
                <a:cs typeface="Times New Roman" panose="02020603050405020304" pitchFamily="18" charset="0"/>
              </a:rPr>
              <a:t>1</a:t>
            </a:r>
          </a:p>
        </p:txBody>
      </p:sp>
      <p:sp>
        <p:nvSpPr>
          <p:cNvPr id="14" name="Rectangle 13">
            <a:extLst>
              <a:ext uri="{FF2B5EF4-FFF2-40B4-BE49-F238E27FC236}">
                <a16:creationId xmlns:a16="http://schemas.microsoft.com/office/drawing/2014/main" id="{11475E92-84C3-467A-8E7F-7A29D9C5D97E}"/>
              </a:ext>
            </a:extLst>
          </p:cNvPr>
          <p:cNvSpPr>
            <a:spLocks noChangeArrowheads="1"/>
          </p:cNvSpPr>
          <p:nvPr/>
        </p:nvSpPr>
        <p:spPr bwMode="auto">
          <a:xfrm>
            <a:off x="5748336" y="4733331"/>
            <a:ext cx="771525" cy="481013"/>
          </a:xfrm>
          <a:prstGeom prst="rect">
            <a:avLst/>
          </a:prstGeom>
          <a:solidFill>
            <a:srgbClr val="FFFF00"/>
          </a:solidFill>
          <a:ln w="55000" cmpd="thickThin" algn="ctr">
            <a:solidFill>
              <a:srgbClr val="0000FF"/>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solidFill>
                  <a:srgbClr val="3333FF"/>
                </a:solidFill>
                <a:latin typeface="Times New Roman" panose="02020603050405020304" pitchFamily="18" charset="0"/>
                <a:cs typeface="Times New Roman" panose="02020603050405020304" pitchFamily="18" charset="0"/>
              </a:rPr>
              <a:t>2</a:t>
            </a:r>
          </a:p>
        </p:txBody>
      </p:sp>
      <p:sp>
        <p:nvSpPr>
          <p:cNvPr id="15" name="Rectangle 14">
            <a:extLst>
              <a:ext uri="{FF2B5EF4-FFF2-40B4-BE49-F238E27FC236}">
                <a16:creationId xmlns:a16="http://schemas.microsoft.com/office/drawing/2014/main" id="{BF2745AD-9365-46C0-8238-7F7B26ADBE13}"/>
              </a:ext>
            </a:extLst>
          </p:cNvPr>
          <p:cNvSpPr>
            <a:spLocks noChangeArrowheads="1"/>
          </p:cNvSpPr>
          <p:nvPr/>
        </p:nvSpPr>
        <p:spPr bwMode="auto">
          <a:xfrm>
            <a:off x="4757736" y="5266731"/>
            <a:ext cx="771525" cy="481013"/>
          </a:xfrm>
          <a:prstGeom prst="rect">
            <a:avLst/>
          </a:prstGeom>
          <a:solidFill>
            <a:srgbClr val="FFFF00"/>
          </a:solidFill>
          <a:ln w="55000" cmpd="thickThin" algn="ctr">
            <a:solidFill>
              <a:srgbClr val="0000FF"/>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solidFill>
                  <a:srgbClr val="3333FF"/>
                </a:solidFill>
                <a:latin typeface="Times New Roman" panose="02020603050405020304" pitchFamily="18" charset="0"/>
                <a:cs typeface="Times New Roman" panose="02020603050405020304" pitchFamily="18" charset="0"/>
              </a:rPr>
              <a:t>1</a:t>
            </a:r>
          </a:p>
        </p:txBody>
      </p:sp>
      <p:sp>
        <p:nvSpPr>
          <p:cNvPr id="16" name="Rectangle 15">
            <a:extLst>
              <a:ext uri="{FF2B5EF4-FFF2-40B4-BE49-F238E27FC236}">
                <a16:creationId xmlns:a16="http://schemas.microsoft.com/office/drawing/2014/main" id="{575994D5-688A-4FEF-9E85-60E6FB2F5C8B}"/>
              </a:ext>
            </a:extLst>
          </p:cNvPr>
          <p:cNvSpPr>
            <a:spLocks noChangeArrowheads="1"/>
          </p:cNvSpPr>
          <p:nvPr/>
        </p:nvSpPr>
        <p:spPr bwMode="auto">
          <a:xfrm>
            <a:off x="3457573" y="2370834"/>
            <a:ext cx="1685925" cy="609600"/>
          </a:xfrm>
          <a:prstGeom prst="rect">
            <a:avLst/>
          </a:prstGeom>
          <a:solidFill>
            <a:schemeClr val="bg1"/>
          </a:solidFill>
          <a:ln>
            <a:noFill/>
          </a:ln>
          <a:extLst>
            <a:ext uri="{91240B29-F687-4F45-9708-019B960494DF}">
              <a14:hiddenLine xmlns:a14="http://schemas.microsoft.com/office/drawing/2010/main" w="55000" cmpd="thickThin"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dirty="0" err="1">
                <a:solidFill>
                  <a:srgbClr val="3333FF"/>
                </a:solidFill>
                <a:latin typeface="Times New Roman" panose="02020603050405020304" pitchFamily="18" charset="0"/>
                <a:cs typeface="Times New Roman" panose="02020603050405020304" pitchFamily="18" charset="0"/>
              </a:rPr>
              <a:t>nghếch</a:t>
            </a:r>
            <a:endParaRPr lang="en-US" altLang="en-US" sz="3600" b="1" dirty="0">
              <a:solidFill>
                <a:srgbClr val="3333FF"/>
              </a:solidFill>
              <a:latin typeface="Times New Roman" panose="02020603050405020304" pitchFamily="18" charset="0"/>
              <a:cs typeface="Times New Roman" panose="02020603050405020304" pitchFamily="18" charset="0"/>
            </a:endParaRPr>
          </a:p>
        </p:txBody>
      </p:sp>
      <p:sp>
        <p:nvSpPr>
          <p:cNvPr id="17" name="Rectangle 5">
            <a:extLst>
              <a:ext uri="{FF2B5EF4-FFF2-40B4-BE49-F238E27FC236}">
                <a16:creationId xmlns:a16="http://schemas.microsoft.com/office/drawing/2014/main" id="{5F22DA67-6287-4834-831E-A860112ABAE0}"/>
              </a:ext>
            </a:extLst>
          </p:cNvPr>
          <p:cNvSpPr>
            <a:spLocks noChangeArrowheads="1"/>
          </p:cNvSpPr>
          <p:nvPr/>
        </p:nvSpPr>
        <p:spPr bwMode="auto">
          <a:xfrm>
            <a:off x="1614491" y="3526037"/>
            <a:ext cx="1219200" cy="609600"/>
          </a:xfrm>
          <a:prstGeom prst="rect">
            <a:avLst/>
          </a:prstGeom>
          <a:solidFill>
            <a:schemeClr val="bg1"/>
          </a:solidFill>
          <a:ln>
            <a:noFill/>
          </a:ln>
          <a:extLst>
            <a:ext uri="{91240B29-F687-4F45-9708-019B960494DF}">
              <a14:hiddenLine xmlns:a14="http://schemas.microsoft.com/office/drawing/2010/main" w="55000" cmpd="thickThin"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solidFill>
                  <a:srgbClr val="3333FF"/>
                </a:solidFill>
                <a:latin typeface="Times New Roman" panose="02020603050405020304" pitchFamily="18" charset="0"/>
                <a:cs typeface="Times New Roman" panose="02020603050405020304" pitchFamily="18" charset="0"/>
              </a:rPr>
              <a:t>châu</a:t>
            </a:r>
          </a:p>
        </p:txBody>
      </p:sp>
      <p:sp>
        <p:nvSpPr>
          <p:cNvPr id="18" name="Rectangle 5">
            <a:extLst>
              <a:ext uri="{FF2B5EF4-FFF2-40B4-BE49-F238E27FC236}">
                <a16:creationId xmlns:a16="http://schemas.microsoft.com/office/drawing/2014/main" id="{816A5794-7A41-4041-981B-041A3F297813}"/>
              </a:ext>
            </a:extLst>
          </p:cNvPr>
          <p:cNvSpPr>
            <a:spLocks noChangeArrowheads="1"/>
          </p:cNvSpPr>
          <p:nvPr/>
        </p:nvSpPr>
        <p:spPr bwMode="auto">
          <a:xfrm>
            <a:off x="8520109" y="3547468"/>
            <a:ext cx="838200" cy="609600"/>
          </a:xfrm>
          <a:prstGeom prst="rect">
            <a:avLst/>
          </a:prstGeom>
          <a:solidFill>
            <a:schemeClr val="bg1"/>
          </a:solidFill>
          <a:ln>
            <a:noFill/>
          </a:ln>
          <a:extLst>
            <a:ext uri="{91240B29-F687-4F45-9708-019B960494DF}">
              <a14:hiddenLine xmlns:a14="http://schemas.microsoft.com/office/drawing/2010/main" w="55000" cmpd="thickThin"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dirty="0" err="1">
                <a:solidFill>
                  <a:srgbClr val="3333FF"/>
                </a:solidFill>
                <a:latin typeface="Times New Roman" panose="02020603050405020304" pitchFamily="18" charset="0"/>
                <a:cs typeface="Times New Roman" panose="02020603050405020304" pitchFamily="18" charset="0"/>
              </a:rPr>
              <a:t>kết</a:t>
            </a:r>
            <a:endParaRPr lang="en-US" altLang="en-US" sz="3600" b="1" dirty="0">
              <a:solidFill>
                <a:srgbClr val="3333FF"/>
              </a:solidFill>
              <a:latin typeface="Times New Roman" panose="02020603050405020304" pitchFamily="18" charset="0"/>
              <a:cs typeface="Times New Roman" panose="02020603050405020304" pitchFamily="18" charset="0"/>
            </a:endParaRPr>
          </a:p>
        </p:txBody>
      </p:sp>
      <p:sp>
        <p:nvSpPr>
          <p:cNvPr id="19" name="Rectangle 5">
            <a:extLst>
              <a:ext uri="{FF2B5EF4-FFF2-40B4-BE49-F238E27FC236}">
                <a16:creationId xmlns:a16="http://schemas.microsoft.com/office/drawing/2014/main" id="{E597A923-E0C2-4398-991A-417BAC203418}"/>
              </a:ext>
            </a:extLst>
          </p:cNvPr>
          <p:cNvSpPr>
            <a:spLocks noChangeArrowheads="1"/>
          </p:cNvSpPr>
          <p:nvPr/>
        </p:nvSpPr>
        <p:spPr bwMode="auto">
          <a:xfrm>
            <a:off x="5429249" y="4628556"/>
            <a:ext cx="1371600" cy="609600"/>
          </a:xfrm>
          <a:prstGeom prst="rect">
            <a:avLst/>
          </a:prstGeom>
          <a:solidFill>
            <a:schemeClr val="bg1"/>
          </a:solidFill>
          <a:ln>
            <a:noFill/>
          </a:ln>
          <a:extLst>
            <a:ext uri="{91240B29-F687-4F45-9708-019B960494DF}">
              <a14:hiddenLine xmlns:a14="http://schemas.microsoft.com/office/drawing/2010/main" w="55000" cmpd="thickThin"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dirty="0" err="1">
                <a:solidFill>
                  <a:srgbClr val="3333FF"/>
                </a:solidFill>
                <a:latin typeface="Times New Roman" panose="02020603050405020304" pitchFamily="18" charset="0"/>
                <a:cs typeface="Times New Roman" panose="02020603050405020304" pitchFamily="18" charset="0"/>
              </a:rPr>
              <a:t>nghệt</a:t>
            </a:r>
            <a:endParaRPr lang="en-US" altLang="en-US" sz="3600" b="1" dirty="0">
              <a:solidFill>
                <a:srgbClr val="3333FF"/>
              </a:solidFill>
              <a:latin typeface="Times New Roman" panose="02020603050405020304" pitchFamily="18" charset="0"/>
              <a:cs typeface="Times New Roman" panose="02020603050405020304" pitchFamily="18" charset="0"/>
            </a:endParaRPr>
          </a:p>
        </p:txBody>
      </p:sp>
      <p:sp>
        <p:nvSpPr>
          <p:cNvPr id="20" name="Rectangle 5">
            <a:extLst>
              <a:ext uri="{FF2B5EF4-FFF2-40B4-BE49-F238E27FC236}">
                <a16:creationId xmlns:a16="http://schemas.microsoft.com/office/drawing/2014/main" id="{A32682BD-86C9-4F9F-85B3-593251E2D0A8}"/>
              </a:ext>
            </a:extLst>
          </p:cNvPr>
          <p:cNvSpPr>
            <a:spLocks noChangeArrowheads="1"/>
          </p:cNvSpPr>
          <p:nvPr/>
        </p:nvSpPr>
        <p:spPr bwMode="auto">
          <a:xfrm>
            <a:off x="8567736" y="4657131"/>
            <a:ext cx="1219200" cy="609600"/>
          </a:xfrm>
          <a:prstGeom prst="rect">
            <a:avLst/>
          </a:prstGeom>
          <a:solidFill>
            <a:schemeClr val="bg1"/>
          </a:solidFill>
          <a:ln>
            <a:noFill/>
          </a:ln>
          <a:extLst>
            <a:ext uri="{91240B29-F687-4F45-9708-019B960494DF}">
              <a14:hiddenLine xmlns:a14="http://schemas.microsoft.com/office/drawing/2010/main" w="55000" cmpd="thickThin"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dirty="0" err="1">
                <a:solidFill>
                  <a:srgbClr val="3333FF"/>
                </a:solidFill>
                <a:latin typeface="Times New Roman" panose="02020603050405020304" pitchFamily="18" charset="0"/>
                <a:cs typeface="Times New Roman" panose="02020603050405020304" pitchFamily="18" charset="0"/>
              </a:rPr>
              <a:t>trầm</a:t>
            </a:r>
            <a:endParaRPr lang="en-US" altLang="en-US" sz="3600" b="1" dirty="0">
              <a:solidFill>
                <a:srgbClr val="3333FF"/>
              </a:solidFill>
              <a:latin typeface="Times New Roman" panose="02020603050405020304" pitchFamily="18" charset="0"/>
              <a:cs typeface="Times New Roman" panose="02020603050405020304" pitchFamily="18" charset="0"/>
            </a:endParaRPr>
          </a:p>
        </p:txBody>
      </p:sp>
      <p:sp>
        <p:nvSpPr>
          <p:cNvPr id="21" name="Rectangle 5">
            <a:extLst>
              <a:ext uri="{FF2B5EF4-FFF2-40B4-BE49-F238E27FC236}">
                <a16:creationId xmlns:a16="http://schemas.microsoft.com/office/drawing/2014/main" id="{11628E27-A00D-4586-A9C3-3F014A445067}"/>
              </a:ext>
            </a:extLst>
          </p:cNvPr>
          <p:cNvSpPr>
            <a:spLocks noChangeArrowheads="1"/>
          </p:cNvSpPr>
          <p:nvPr/>
        </p:nvSpPr>
        <p:spPr bwMode="auto">
          <a:xfrm>
            <a:off x="4724398" y="5190828"/>
            <a:ext cx="838200" cy="609600"/>
          </a:xfrm>
          <a:prstGeom prst="rect">
            <a:avLst/>
          </a:prstGeom>
          <a:solidFill>
            <a:schemeClr val="bg1"/>
          </a:solidFill>
          <a:ln>
            <a:noFill/>
          </a:ln>
          <a:extLst>
            <a:ext uri="{91240B29-F687-4F45-9708-019B960494DF}">
              <a14:hiddenLine xmlns:a14="http://schemas.microsoft.com/office/drawing/2010/main" w="55000" cmpd="thickThin"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solidFill>
                  <a:srgbClr val="3333FF"/>
                </a:solidFill>
                <a:latin typeface="Times New Roman" panose="02020603050405020304" pitchFamily="18" charset="0"/>
                <a:cs typeface="Times New Roman" panose="02020603050405020304" pitchFamily="18" charset="0"/>
              </a:rPr>
              <a:t>trí</a:t>
            </a:r>
          </a:p>
        </p:txBody>
      </p:sp>
    </p:spTree>
    <p:extLst>
      <p:ext uri="{BB962C8B-B14F-4D97-AF65-F5344CB8AC3E}">
        <p14:creationId xmlns:p14="http://schemas.microsoft.com/office/powerpoint/2010/main" val="42323449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900" decel="100000" fill="hold"/>
                                        <p:tgtEl>
                                          <p:spTgt spid="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900" decel="100000" fill="hold"/>
                                        <p:tgtEl>
                                          <p:spTgt spid="1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900" decel="100000" fill="hold"/>
                                        <p:tgtEl>
                                          <p:spTgt spid="13"/>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900" decel="100000" fill="hold"/>
                                        <p:tgtEl>
                                          <p:spTgt spid="1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900" decel="100000" fill="hold"/>
                                        <p:tgtEl>
                                          <p:spTgt spid="15"/>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53" presetID="3" presetClass="entr" presetSubtype="10" fill="hold" nodeType="with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animEffect transition="in" filter="blinds(horizontal)">
                                      <p:cBhvr>
                                        <p:cTn id="55" dur="500"/>
                                        <p:tgtEl>
                                          <p:spTgt spid="8">
                                            <p:txEl>
                                              <p:pRg st="0" end="0"/>
                                            </p:txEl>
                                          </p:spTgt>
                                        </p:tgtEl>
                                      </p:cBhvr>
                                    </p:animEffect>
                                  </p:childTnLst>
                                </p:cTn>
                              </p:par>
                              <p:par>
                                <p:cTn id="56" presetID="3" presetClass="entr" presetSubtype="10" fill="hold" nodeType="withEffect">
                                  <p:stCondLst>
                                    <p:cond delay="0"/>
                                  </p:stCondLst>
                                  <p:childTnLst>
                                    <p:set>
                                      <p:cBhvr>
                                        <p:cTn id="57" dur="1" fill="hold">
                                          <p:stCondLst>
                                            <p:cond delay="0"/>
                                          </p:stCondLst>
                                        </p:cTn>
                                        <p:tgtEl>
                                          <p:spTgt spid="8">
                                            <p:txEl>
                                              <p:pRg st="1" end="1"/>
                                            </p:txEl>
                                          </p:spTgt>
                                        </p:tgtEl>
                                        <p:attrNameLst>
                                          <p:attrName>style.visibility</p:attrName>
                                        </p:attrNameLst>
                                      </p:cBhvr>
                                      <p:to>
                                        <p:strVal val="visible"/>
                                      </p:to>
                                    </p:set>
                                    <p:animEffect transition="in" filter="blinds(horizontal)">
                                      <p:cBhvr>
                                        <p:cTn id="58" dur="500"/>
                                        <p:tgtEl>
                                          <p:spTgt spid="8">
                                            <p:txEl>
                                              <p:pRg st="1" end="1"/>
                                            </p:txEl>
                                          </p:spTgt>
                                        </p:tgtEl>
                                      </p:cBhvr>
                                    </p:animEffect>
                                  </p:childTnLst>
                                </p:cTn>
                              </p:par>
                              <p:par>
                                <p:cTn id="59" presetID="3" presetClass="entr" presetSubtype="10" fill="hold" nodeType="withEffect">
                                  <p:stCondLst>
                                    <p:cond delay="0"/>
                                  </p:stCondLst>
                                  <p:childTnLst>
                                    <p:set>
                                      <p:cBhvr>
                                        <p:cTn id="60" dur="1" fill="hold">
                                          <p:stCondLst>
                                            <p:cond delay="0"/>
                                          </p:stCondLst>
                                        </p:cTn>
                                        <p:tgtEl>
                                          <p:spTgt spid="8">
                                            <p:txEl>
                                              <p:pRg st="2" end="2"/>
                                            </p:txEl>
                                          </p:spTgt>
                                        </p:tgtEl>
                                        <p:attrNameLst>
                                          <p:attrName>style.visibility</p:attrName>
                                        </p:attrNameLst>
                                      </p:cBhvr>
                                      <p:to>
                                        <p:strVal val="visible"/>
                                      </p:to>
                                    </p:set>
                                    <p:animEffect transition="in" filter="blinds(horizontal)">
                                      <p:cBhvr>
                                        <p:cTn id="61" dur="500"/>
                                        <p:tgtEl>
                                          <p:spTgt spid="8">
                                            <p:txEl>
                                              <p:pRg st="2" end="2"/>
                                            </p:txEl>
                                          </p:spTgt>
                                        </p:tgtEl>
                                      </p:cBhvr>
                                    </p:animEffect>
                                  </p:childTnLst>
                                </p:cTn>
                              </p:par>
                              <p:par>
                                <p:cTn id="62" presetID="3" presetClass="entr" presetSubtype="10" fill="hold" nodeType="withEffect">
                                  <p:stCondLst>
                                    <p:cond delay="0"/>
                                  </p:stCondLst>
                                  <p:childTnLst>
                                    <p:set>
                                      <p:cBhvr>
                                        <p:cTn id="63" dur="1" fill="hold">
                                          <p:stCondLst>
                                            <p:cond delay="0"/>
                                          </p:stCondLst>
                                        </p:cTn>
                                        <p:tgtEl>
                                          <p:spTgt spid="8">
                                            <p:txEl>
                                              <p:pRg st="3" end="3"/>
                                            </p:txEl>
                                          </p:spTgt>
                                        </p:tgtEl>
                                        <p:attrNameLst>
                                          <p:attrName>style.visibility</p:attrName>
                                        </p:attrNameLst>
                                      </p:cBhvr>
                                      <p:to>
                                        <p:strVal val="visible"/>
                                      </p:to>
                                    </p:set>
                                    <p:animEffect transition="in" filter="blinds(horizontal)">
                                      <p:cBhvr>
                                        <p:cTn id="64" dur="500"/>
                                        <p:tgtEl>
                                          <p:spTgt spid="8">
                                            <p:txEl>
                                              <p:pRg st="3" end="3"/>
                                            </p:txEl>
                                          </p:spTgt>
                                        </p:tgtEl>
                                      </p:cBhvr>
                                    </p:animEffect>
                                  </p:childTnLst>
                                </p:cTn>
                              </p:par>
                              <p:par>
                                <p:cTn id="65" presetID="3" presetClass="entr" presetSubtype="10" fill="hold" nodeType="withEffect">
                                  <p:stCondLst>
                                    <p:cond delay="0"/>
                                  </p:stCondLst>
                                  <p:childTnLst>
                                    <p:set>
                                      <p:cBhvr>
                                        <p:cTn id="66" dur="1" fill="hold">
                                          <p:stCondLst>
                                            <p:cond delay="0"/>
                                          </p:stCondLst>
                                        </p:cTn>
                                        <p:tgtEl>
                                          <p:spTgt spid="8">
                                            <p:txEl>
                                              <p:pRg st="4" end="4"/>
                                            </p:txEl>
                                          </p:spTgt>
                                        </p:tgtEl>
                                        <p:attrNameLst>
                                          <p:attrName>style.visibility</p:attrName>
                                        </p:attrNameLst>
                                      </p:cBhvr>
                                      <p:to>
                                        <p:strVal val="visible"/>
                                      </p:to>
                                    </p:set>
                                    <p:animEffect transition="in" filter="blinds(horizontal)">
                                      <p:cBhvr>
                                        <p:cTn id="67" dur="500"/>
                                        <p:tgtEl>
                                          <p:spTgt spid="8">
                                            <p:txEl>
                                              <p:pRg st="4" end="4"/>
                                            </p:txEl>
                                          </p:spTgt>
                                        </p:tgtEl>
                                      </p:cBhvr>
                                    </p:animEffect>
                                  </p:childTnLst>
                                </p:cTn>
                              </p:par>
                              <p:par>
                                <p:cTn id="68" presetID="3" presetClass="entr" presetSubtype="10" fill="hold" nodeType="withEffect">
                                  <p:stCondLst>
                                    <p:cond delay="0"/>
                                  </p:stCondLst>
                                  <p:childTnLst>
                                    <p:set>
                                      <p:cBhvr>
                                        <p:cTn id="69" dur="1" fill="hold">
                                          <p:stCondLst>
                                            <p:cond delay="0"/>
                                          </p:stCondLst>
                                        </p:cTn>
                                        <p:tgtEl>
                                          <p:spTgt spid="8">
                                            <p:txEl>
                                              <p:pRg st="5" end="5"/>
                                            </p:txEl>
                                          </p:spTgt>
                                        </p:tgtEl>
                                        <p:attrNameLst>
                                          <p:attrName>style.visibility</p:attrName>
                                        </p:attrNameLst>
                                      </p:cBhvr>
                                      <p:to>
                                        <p:strVal val="visible"/>
                                      </p:to>
                                    </p:set>
                                    <p:animEffect transition="in" filter="blinds(horizontal)">
                                      <p:cBhvr>
                                        <p:cTn id="70" dur="500"/>
                                        <p:tgtEl>
                                          <p:spTgt spid="8">
                                            <p:txEl>
                                              <p:pRg st="5" end="5"/>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xit" presetSubtype="16" fill="hold" grpId="1" nodeType="clickEffect">
                                  <p:stCondLst>
                                    <p:cond delay="0"/>
                                  </p:stCondLst>
                                  <p:childTnLst>
                                    <p:animEffect transition="out" filter="box(in)">
                                      <p:cBhvr>
                                        <p:cTn id="74" dur="500"/>
                                        <p:tgtEl>
                                          <p:spTgt spid="9"/>
                                        </p:tgtEl>
                                      </p:cBhvr>
                                    </p:animEffect>
                                    <p:set>
                                      <p:cBhvr>
                                        <p:cTn id="75" dur="1" fill="hold">
                                          <p:stCondLst>
                                            <p:cond delay="499"/>
                                          </p:stCondLst>
                                        </p:cTn>
                                        <p:tgtEl>
                                          <p:spTgt spid="9"/>
                                        </p:tgtEl>
                                        <p:attrNameLst>
                                          <p:attrName>style.visibility</p:attrName>
                                        </p:attrNameLst>
                                      </p:cBhvr>
                                      <p:to>
                                        <p:strVal val="hidden"/>
                                      </p:to>
                                    </p:set>
                                  </p:childTnLst>
                                </p:cTn>
                              </p:par>
                              <p:par>
                                <p:cTn id="76" presetID="3" presetClass="entr" presetSubtype="10" fill="hold" grpId="0" nodeType="with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blinds(horizontal)">
                                      <p:cBhvr>
                                        <p:cTn id="78" dur="500"/>
                                        <p:tgtEl>
                                          <p:spTgt spid="16"/>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xit" presetSubtype="10" fill="hold" grpId="1" nodeType="clickEffect">
                                  <p:stCondLst>
                                    <p:cond delay="0"/>
                                  </p:stCondLst>
                                  <p:childTnLst>
                                    <p:animEffect transition="out" filter="blinds(horizontal)">
                                      <p:cBhvr>
                                        <p:cTn id="82" dur="500"/>
                                        <p:tgtEl>
                                          <p:spTgt spid="11"/>
                                        </p:tgtEl>
                                      </p:cBhvr>
                                    </p:animEffect>
                                    <p:set>
                                      <p:cBhvr>
                                        <p:cTn id="83" dur="1" fill="hold">
                                          <p:stCondLst>
                                            <p:cond delay="499"/>
                                          </p:stCondLst>
                                        </p:cTn>
                                        <p:tgtEl>
                                          <p:spTgt spid="11"/>
                                        </p:tgtEl>
                                        <p:attrNameLst>
                                          <p:attrName>style.visibility</p:attrName>
                                        </p:attrNameLst>
                                      </p:cBhvr>
                                      <p:to>
                                        <p:strVal val="hidden"/>
                                      </p:to>
                                    </p:set>
                                  </p:childTnLst>
                                </p:cTn>
                              </p:par>
                              <p:par>
                                <p:cTn id="84" presetID="15" presetClass="entr" presetSubtype="0"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1000" fill="hold"/>
                                        <p:tgtEl>
                                          <p:spTgt spid="17"/>
                                        </p:tgtEl>
                                        <p:attrNameLst>
                                          <p:attrName>ppt_w</p:attrName>
                                        </p:attrNameLst>
                                      </p:cBhvr>
                                      <p:tavLst>
                                        <p:tav tm="0">
                                          <p:val>
                                            <p:fltVal val="0"/>
                                          </p:val>
                                        </p:tav>
                                        <p:tav tm="100000">
                                          <p:val>
                                            <p:strVal val="#ppt_w"/>
                                          </p:val>
                                        </p:tav>
                                      </p:tavLst>
                                    </p:anim>
                                    <p:anim calcmode="lin" valueType="num">
                                      <p:cBhvr>
                                        <p:cTn id="87" dur="1000" fill="hold"/>
                                        <p:tgtEl>
                                          <p:spTgt spid="17"/>
                                        </p:tgtEl>
                                        <p:attrNameLst>
                                          <p:attrName>ppt_h</p:attrName>
                                        </p:attrNameLst>
                                      </p:cBhvr>
                                      <p:tavLst>
                                        <p:tav tm="0">
                                          <p:val>
                                            <p:fltVal val="0"/>
                                          </p:val>
                                        </p:tav>
                                        <p:tav tm="100000">
                                          <p:val>
                                            <p:strVal val="#ppt_h"/>
                                          </p:val>
                                        </p:tav>
                                      </p:tavLst>
                                    </p:anim>
                                    <p:anim calcmode="lin" valueType="num">
                                      <p:cBhvr>
                                        <p:cTn id="88"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0" fill="hold">
                      <p:stCondLst>
                        <p:cond delay="indefinite"/>
                      </p:stCondLst>
                      <p:childTnLst>
                        <p:par>
                          <p:cTn id="91" fill="hold">
                            <p:stCondLst>
                              <p:cond delay="0"/>
                            </p:stCondLst>
                            <p:childTnLst>
                              <p:par>
                                <p:cTn id="92" presetID="3" presetClass="exit" presetSubtype="10" fill="hold" grpId="1" nodeType="clickEffect">
                                  <p:stCondLst>
                                    <p:cond delay="0"/>
                                  </p:stCondLst>
                                  <p:childTnLst>
                                    <p:animEffect transition="out" filter="blinds(horizontal)">
                                      <p:cBhvr>
                                        <p:cTn id="93" dur="500"/>
                                        <p:tgtEl>
                                          <p:spTgt spid="12"/>
                                        </p:tgtEl>
                                      </p:cBhvr>
                                    </p:animEffect>
                                    <p:set>
                                      <p:cBhvr>
                                        <p:cTn id="94" dur="1" fill="hold">
                                          <p:stCondLst>
                                            <p:cond delay="499"/>
                                          </p:stCondLst>
                                        </p:cTn>
                                        <p:tgtEl>
                                          <p:spTgt spid="12"/>
                                        </p:tgtEl>
                                        <p:attrNameLst>
                                          <p:attrName>style.visibility</p:attrName>
                                        </p:attrNameLst>
                                      </p:cBhvr>
                                      <p:to>
                                        <p:strVal val="hidden"/>
                                      </p:to>
                                    </p:set>
                                  </p:childTnLst>
                                </p:cTn>
                              </p:par>
                              <p:par>
                                <p:cTn id="95" presetID="15" presetClass="entr" presetSubtype="0" fill="hold" grpId="0" nodeType="with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1000" fill="hold"/>
                                        <p:tgtEl>
                                          <p:spTgt spid="18"/>
                                        </p:tgtEl>
                                        <p:attrNameLst>
                                          <p:attrName>ppt_w</p:attrName>
                                        </p:attrNameLst>
                                      </p:cBhvr>
                                      <p:tavLst>
                                        <p:tav tm="0">
                                          <p:val>
                                            <p:fltVal val="0"/>
                                          </p:val>
                                        </p:tav>
                                        <p:tav tm="100000">
                                          <p:val>
                                            <p:strVal val="#ppt_w"/>
                                          </p:val>
                                        </p:tav>
                                      </p:tavLst>
                                    </p:anim>
                                    <p:anim calcmode="lin" valueType="num">
                                      <p:cBhvr>
                                        <p:cTn id="98" dur="1000" fill="hold"/>
                                        <p:tgtEl>
                                          <p:spTgt spid="18"/>
                                        </p:tgtEl>
                                        <p:attrNameLst>
                                          <p:attrName>ppt_h</p:attrName>
                                        </p:attrNameLst>
                                      </p:cBhvr>
                                      <p:tavLst>
                                        <p:tav tm="0">
                                          <p:val>
                                            <p:fltVal val="0"/>
                                          </p:val>
                                        </p:tav>
                                        <p:tav tm="100000">
                                          <p:val>
                                            <p:strVal val="#ppt_h"/>
                                          </p:val>
                                        </p:tav>
                                      </p:tavLst>
                                    </p:anim>
                                    <p:anim calcmode="lin" valueType="num">
                                      <p:cBhvr>
                                        <p:cTn id="99"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00"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1" fill="hold">
                      <p:stCondLst>
                        <p:cond delay="indefinite"/>
                      </p:stCondLst>
                      <p:childTnLst>
                        <p:par>
                          <p:cTn id="102" fill="hold">
                            <p:stCondLst>
                              <p:cond delay="0"/>
                            </p:stCondLst>
                            <p:childTnLst>
                              <p:par>
                                <p:cTn id="103" presetID="3" presetClass="exit" presetSubtype="10" fill="hold" grpId="1" nodeType="clickEffect">
                                  <p:stCondLst>
                                    <p:cond delay="0"/>
                                  </p:stCondLst>
                                  <p:childTnLst>
                                    <p:animEffect transition="out" filter="blinds(horizontal)">
                                      <p:cBhvr>
                                        <p:cTn id="104" dur="500"/>
                                        <p:tgtEl>
                                          <p:spTgt spid="14"/>
                                        </p:tgtEl>
                                      </p:cBhvr>
                                    </p:animEffect>
                                    <p:set>
                                      <p:cBhvr>
                                        <p:cTn id="105" dur="1" fill="hold">
                                          <p:stCondLst>
                                            <p:cond delay="499"/>
                                          </p:stCondLst>
                                        </p:cTn>
                                        <p:tgtEl>
                                          <p:spTgt spid="14"/>
                                        </p:tgtEl>
                                        <p:attrNameLst>
                                          <p:attrName>style.visibility</p:attrName>
                                        </p:attrNameLst>
                                      </p:cBhvr>
                                      <p:to>
                                        <p:strVal val="hidden"/>
                                      </p:to>
                                    </p:set>
                                  </p:childTnLst>
                                </p:cTn>
                              </p:par>
                              <p:par>
                                <p:cTn id="106" presetID="15"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p:cTn id="108" dur="1000" fill="hold"/>
                                        <p:tgtEl>
                                          <p:spTgt spid="19"/>
                                        </p:tgtEl>
                                        <p:attrNameLst>
                                          <p:attrName>ppt_w</p:attrName>
                                        </p:attrNameLst>
                                      </p:cBhvr>
                                      <p:tavLst>
                                        <p:tav tm="0">
                                          <p:val>
                                            <p:fltVal val="0"/>
                                          </p:val>
                                        </p:tav>
                                        <p:tav tm="100000">
                                          <p:val>
                                            <p:strVal val="#ppt_w"/>
                                          </p:val>
                                        </p:tav>
                                      </p:tavLst>
                                    </p:anim>
                                    <p:anim calcmode="lin" valueType="num">
                                      <p:cBhvr>
                                        <p:cTn id="109" dur="1000" fill="hold"/>
                                        <p:tgtEl>
                                          <p:spTgt spid="19"/>
                                        </p:tgtEl>
                                        <p:attrNameLst>
                                          <p:attrName>ppt_h</p:attrName>
                                        </p:attrNameLst>
                                      </p:cBhvr>
                                      <p:tavLst>
                                        <p:tav tm="0">
                                          <p:val>
                                            <p:fltVal val="0"/>
                                          </p:val>
                                        </p:tav>
                                        <p:tav tm="100000">
                                          <p:val>
                                            <p:strVal val="#ppt_h"/>
                                          </p:val>
                                        </p:tav>
                                      </p:tavLst>
                                    </p:anim>
                                    <p:anim calcmode="lin" valueType="num">
                                      <p:cBhvr>
                                        <p:cTn id="110"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111"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2" fill="hold">
                      <p:stCondLst>
                        <p:cond delay="indefinite"/>
                      </p:stCondLst>
                      <p:childTnLst>
                        <p:par>
                          <p:cTn id="113" fill="hold">
                            <p:stCondLst>
                              <p:cond delay="0"/>
                            </p:stCondLst>
                            <p:childTnLst>
                              <p:par>
                                <p:cTn id="114" presetID="3" presetClass="exit" presetSubtype="10" fill="hold" grpId="1" nodeType="clickEffect">
                                  <p:stCondLst>
                                    <p:cond delay="0"/>
                                  </p:stCondLst>
                                  <p:childTnLst>
                                    <p:animEffect transition="out" filter="blinds(horizontal)">
                                      <p:cBhvr>
                                        <p:cTn id="115" dur="500"/>
                                        <p:tgtEl>
                                          <p:spTgt spid="13"/>
                                        </p:tgtEl>
                                      </p:cBhvr>
                                    </p:animEffect>
                                    <p:set>
                                      <p:cBhvr>
                                        <p:cTn id="116" dur="1" fill="hold">
                                          <p:stCondLst>
                                            <p:cond delay="499"/>
                                          </p:stCondLst>
                                        </p:cTn>
                                        <p:tgtEl>
                                          <p:spTgt spid="13"/>
                                        </p:tgtEl>
                                        <p:attrNameLst>
                                          <p:attrName>style.visibility</p:attrName>
                                        </p:attrNameLst>
                                      </p:cBhvr>
                                      <p:to>
                                        <p:strVal val="hidden"/>
                                      </p:to>
                                    </p:set>
                                  </p:childTnLst>
                                </p:cTn>
                              </p:par>
                              <p:par>
                                <p:cTn id="117" presetID="15" presetClass="entr" presetSubtype="0" fill="hold" grpId="0" nodeType="with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1000" fill="hold"/>
                                        <p:tgtEl>
                                          <p:spTgt spid="20"/>
                                        </p:tgtEl>
                                        <p:attrNameLst>
                                          <p:attrName>ppt_w</p:attrName>
                                        </p:attrNameLst>
                                      </p:cBhvr>
                                      <p:tavLst>
                                        <p:tav tm="0">
                                          <p:val>
                                            <p:fltVal val="0"/>
                                          </p:val>
                                        </p:tav>
                                        <p:tav tm="100000">
                                          <p:val>
                                            <p:strVal val="#ppt_w"/>
                                          </p:val>
                                        </p:tav>
                                      </p:tavLst>
                                    </p:anim>
                                    <p:anim calcmode="lin" valueType="num">
                                      <p:cBhvr>
                                        <p:cTn id="120" dur="1000" fill="hold"/>
                                        <p:tgtEl>
                                          <p:spTgt spid="20"/>
                                        </p:tgtEl>
                                        <p:attrNameLst>
                                          <p:attrName>ppt_h</p:attrName>
                                        </p:attrNameLst>
                                      </p:cBhvr>
                                      <p:tavLst>
                                        <p:tav tm="0">
                                          <p:val>
                                            <p:fltVal val="0"/>
                                          </p:val>
                                        </p:tav>
                                        <p:tav tm="100000">
                                          <p:val>
                                            <p:strVal val="#ppt_h"/>
                                          </p:val>
                                        </p:tav>
                                      </p:tavLst>
                                    </p:anim>
                                    <p:anim calcmode="lin" valueType="num">
                                      <p:cBhvr>
                                        <p:cTn id="121"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23" fill="hold">
                      <p:stCondLst>
                        <p:cond delay="indefinite"/>
                      </p:stCondLst>
                      <p:childTnLst>
                        <p:par>
                          <p:cTn id="124" fill="hold">
                            <p:stCondLst>
                              <p:cond delay="0"/>
                            </p:stCondLst>
                            <p:childTnLst>
                              <p:par>
                                <p:cTn id="125" presetID="3" presetClass="exit" presetSubtype="10" fill="hold" grpId="1" nodeType="clickEffect">
                                  <p:stCondLst>
                                    <p:cond delay="0"/>
                                  </p:stCondLst>
                                  <p:childTnLst>
                                    <p:animEffect transition="out" filter="blinds(horizontal)">
                                      <p:cBhvr>
                                        <p:cTn id="126" dur="500"/>
                                        <p:tgtEl>
                                          <p:spTgt spid="15"/>
                                        </p:tgtEl>
                                      </p:cBhvr>
                                    </p:animEffect>
                                    <p:set>
                                      <p:cBhvr>
                                        <p:cTn id="127" dur="1" fill="hold">
                                          <p:stCondLst>
                                            <p:cond delay="499"/>
                                          </p:stCondLst>
                                        </p:cTn>
                                        <p:tgtEl>
                                          <p:spTgt spid="15"/>
                                        </p:tgtEl>
                                        <p:attrNameLst>
                                          <p:attrName>style.visibility</p:attrName>
                                        </p:attrNameLst>
                                      </p:cBhvr>
                                      <p:to>
                                        <p:strVal val="hidden"/>
                                      </p:to>
                                    </p:set>
                                  </p:childTnLst>
                                </p:cTn>
                              </p:par>
                              <p:par>
                                <p:cTn id="128" presetID="37" presetClass="entr" presetSubtype="0" fill="hold" grpId="0" nodeType="withEffect">
                                  <p:stCondLst>
                                    <p:cond delay="0"/>
                                  </p:stCondLst>
                                  <p:childTnLst>
                                    <p:set>
                                      <p:cBhvr>
                                        <p:cTn id="129" dur="1" fill="hold">
                                          <p:stCondLst>
                                            <p:cond delay="0"/>
                                          </p:stCondLst>
                                        </p:cTn>
                                        <p:tgtEl>
                                          <p:spTgt spid="21"/>
                                        </p:tgtEl>
                                        <p:attrNameLst>
                                          <p:attrName>style.visibility</p:attrName>
                                        </p:attrNameLst>
                                      </p:cBhvr>
                                      <p:to>
                                        <p:strVal val="visible"/>
                                      </p:to>
                                    </p:set>
                                    <p:animEffect transition="in" filter="fade">
                                      <p:cBhvr>
                                        <p:cTn id="130" dur="1000"/>
                                        <p:tgtEl>
                                          <p:spTgt spid="21"/>
                                        </p:tgtEl>
                                      </p:cBhvr>
                                    </p:animEffect>
                                    <p:anim calcmode="lin" valueType="num">
                                      <p:cBhvr>
                                        <p:cTn id="131" dur="1000" fill="hold"/>
                                        <p:tgtEl>
                                          <p:spTgt spid="21"/>
                                        </p:tgtEl>
                                        <p:attrNameLst>
                                          <p:attrName>ppt_x</p:attrName>
                                        </p:attrNameLst>
                                      </p:cBhvr>
                                      <p:tavLst>
                                        <p:tav tm="0">
                                          <p:val>
                                            <p:strVal val="#ppt_x"/>
                                          </p:val>
                                        </p:tav>
                                        <p:tav tm="100000">
                                          <p:val>
                                            <p:strVal val="#ppt_x"/>
                                          </p:val>
                                        </p:tav>
                                      </p:tavLst>
                                    </p:anim>
                                    <p:anim calcmode="lin" valueType="num">
                                      <p:cBhvr>
                                        <p:cTn id="132" dur="900" decel="100000" fill="hold"/>
                                        <p:tgtEl>
                                          <p:spTgt spid="21"/>
                                        </p:tgtEl>
                                        <p:attrNameLst>
                                          <p:attrName>ppt_y</p:attrName>
                                        </p:attrNameLst>
                                      </p:cBhvr>
                                      <p:tavLst>
                                        <p:tav tm="0">
                                          <p:val>
                                            <p:strVal val="#ppt_y+1"/>
                                          </p:val>
                                        </p:tav>
                                        <p:tav tm="100000">
                                          <p:val>
                                            <p:strVal val="#ppt_y-.03"/>
                                          </p:val>
                                        </p:tav>
                                      </p:tavLst>
                                    </p:anim>
                                    <p:anim calcmode="lin" valueType="num">
                                      <p:cBhvr>
                                        <p:cTn id="1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animBg="1"/>
      <p:bldP spid="9"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7" grpId="0" animBg="1"/>
      <p:bldP spid="18" grpId="0" animBg="1"/>
      <p:bldP spid="19" grpId="0" animBg="1"/>
      <p:bldP spid="20" grpId="0" animBg="1"/>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7163720A-5AE6-4219-A312-37700284D40F}"/>
              </a:ext>
            </a:extLst>
          </p:cNvPr>
          <p:cNvPicPr>
            <a:picLocks noChangeAspect="1"/>
          </p:cNvPicPr>
          <p:nvPr/>
        </p:nvPicPr>
        <p:blipFill rotWithShape="1">
          <a:blip r:embed="rId2">
            <a:extLst>
              <a:ext uri="{28A0092B-C50C-407E-A947-70E740481C1C}">
                <a14:useLocalDpi xmlns:a14="http://schemas.microsoft.com/office/drawing/2010/main" val="0"/>
              </a:ext>
            </a:extLst>
          </a:blip>
          <a:srcRect l="16992" t="-937" r="50159" b="17087"/>
          <a:stretch/>
        </p:blipFill>
        <p:spPr>
          <a:xfrm>
            <a:off x="5227022" y="1274329"/>
            <a:ext cx="6374671" cy="5084995"/>
          </a:xfrm>
          <a:prstGeom prst="rect">
            <a:avLst/>
          </a:prstGeom>
        </p:spPr>
      </p:pic>
      <p:pic>
        <p:nvPicPr>
          <p:cNvPr id="3" name="图片 8">
            <a:extLst>
              <a:ext uri="{FF2B5EF4-FFF2-40B4-BE49-F238E27FC236}">
                <a16:creationId xmlns:a16="http://schemas.microsoft.com/office/drawing/2014/main" id="{8C7488AA-F4C7-46D9-920A-297458BA5D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636" y="681941"/>
            <a:ext cx="5960963" cy="5960963"/>
          </a:xfrm>
          <a:prstGeom prst="rect">
            <a:avLst/>
          </a:prstGeom>
        </p:spPr>
      </p:pic>
      <p:pic>
        <p:nvPicPr>
          <p:cNvPr id="4" name="图片 5">
            <a:extLst>
              <a:ext uri="{FF2B5EF4-FFF2-40B4-BE49-F238E27FC236}">
                <a16:creationId xmlns:a16="http://schemas.microsoft.com/office/drawing/2014/main" id="{B39C6ADB-2F9A-4AA5-8F5E-4EDC7D051417}"/>
              </a:ext>
            </a:extLst>
          </p:cNvPr>
          <p:cNvPicPr>
            <a:picLocks noChangeAspect="1"/>
          </p:cNvPicPr>
          <p:nvPr/>
        </p:nvPicPr>
        <p:blipFill rotWithShape="1">
          <a:blip r:embed="rId2">
            <a:extLst>
              <a:ext uri="{28A0092B-C50C-407E-A947-70E740481C1C}">
                <a14:useLocalDpi xmlns:a14="http://schemas.microsoft.com/office/drawing/2010/main" val="0"/>
              </a:ext>
            </a:extLst>
          </a:blip>
          <a:srcRect l="55253" b="27899"/>
          <a:stretch/>
        </p:blipFill>
        <p:spPr>
          <a:xfrm>
            <a:off x="6377650" y="535479"/>
            <a:ext cx="5455535" cy="2747059"/>
          </a:xfrm>
          <a:prstGeom prst="rect">
            <a:avLst/>
          </a:prstGeom>
        </p:spPr>
      </p:pic>
      <p:sp>
        <p:nvSpPr>
          <p:cNvPr id="5" name="TextBox 4">
            <a:extLst>
              <a:ext uri="{FF2B5EF4-FFF2-40B4-BE49-F238E27FC236}">
                <a16:creationId xmlns:a16="http://schemas.microsoft.com/office/drawing/2014/main" id="{13038C87-053A-4736-A175-A643DCC2D227}"/>
              </a:ext>
            </a:extLst>
          </p:cNvPr>
          <p:cNvSpPr txBox="1"/>
          <p:nvPr/>
        </p:nvSpPr>
        <p:spPr>
          <a:xfrm>
            <a:off x="5353052" y="3135354"/>
            <a:ext cx="5834933" cy="1446550"/>
          </a:xfrm>
          <a:prstGeom prst="rect">
            <a:avLst/>
          </a:prstGeom>
          <a:noFill/>
        </p:spPr>
        <p:txBody>
          <a:bodyPr wrap="square">
            <a:spAutoFit/>
          </a:bodyPr>
          <a:lstStyle/>
          <a:p>
            <a:pPr algn="ctr"/>
            <a:r>
              <a:rPr lang="en-US" sz="8800" b="1" dirty="0">
                <a:solidFill>
                  <a:schemeClr val="accent5">
                    <a:lumMod val="75000"/>
                  </a:schemeClr>
                </a:solidFill>
                <a:effectLst>
                  <a:glow rad="63500">
                    <a:schemeClr val="accent3">
                      <a:satMod val="175000"/>
                      <a:alpha val="40000"/>
                    </a:schemeClr>
                  </a:glow>
                </a:effectLst>
              </a:rPr>
              <a:t>DẶN DÒ</a:t>
            </a:r>
          </a:p>
        </p:txBody>
      </p:sp>
    </p:spTree>
    <p:extLst>
      <p:ext uri="{BB962C8B-B14F-4D97-AF65-F5344CB8AC3E}">
        <p14:creationId xmlns:p14="http://schemas.microsoft.com/office/powerpoint/2010/main" val="2732868201"/>
      </p:ext>
    </p:extLst>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1992" descr="1-31">
            <a:extLst>
              <a:ext uri="{FF2B5EF4-FFF2-40B4-BE49-F238E27FC236}">
                <a16:creationId xmlns:a16="http://schemas.microsoft.com/office/drawing/2014/main" id="{3E8B19F3-8B3A-4DEB-9DB5-EEAE889321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104013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41994" descr="1-37">
            <a:hlinkClick r:id="rId3" action="ppaction://hlinksldjump"/>
            <a:extLst>
              <a:ext uri="{FF2B5EF4-FFF2-40B4-BE49-F238E27FC236}">
                <a16:creationId xmlns:a16="http://schemas.microsoft.com/office/drawing/2014/main" id="{7D9E5914-0161-4AE6-A6D9-E4E25A68278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90050" y="3451225"/>
            <a:ext cx="2967038"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DEC8229-396C-471D-B209-6329058C536A}"/>
              </a:ext>
            </a:extLst>
          </p:cNvPr>
          <p:cNvSpPr txBox="1">
            <a:spLocks noChangeArrowheads="1"/>
          </p:cNvSpPr>
          <p:nvPr/>
        </p:nvSpPr>
        <p:spPr bwMode="auto">
          <a:xfrm>
            <a:off x="1371600" y="2057400"/>
            <a:ext cx="7696200" cy="2511457"/>
          </a:xfrm>
          <a:prstGeom prst="rect">
            <a:avLst/>
          </a:prstGeom>
          <a:noFill/>
          <a:ln>
            <a:noFill/>
          </a:ln>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20000"/>
              </a:spcBef>
              <a:buClrTx/>
              <a:buSzTx/>
              <a:buFontTx/>
              <a:buNone/>
              <a:defRPr/>
            </a:pPr>
            <a:r>
              <a:rPr lang="en-US" altLang="en-US" sz="3120" b="1" u="sng" dirty="0">
                <a:solidFill>
                  <a:schemeClr val="tx1"/>
                </a:solidFill>
                <a:latin typeface="Times New Roman" pitchFamily="18" charset="0"/>
                <a:cs typeface="Times New Roman" pitchFamily="18" charset="0"/>
              </a:rPr>
              <a:t>DẶN DÒ</a:t>
            </a:r>
            <a:endParaRPr lang="en-US" altLang="en-US" sz="2800" b="1" u="sng" dirty="0">
              <a:latin typeface="Times New Roman" panose="02020603050405020304" pitchFamily="18" charset="0"/>
              <a:cs typeface="Times New Roman" panose="02020603050405020304" pitchFamily="18" charset="0"/>
            </a:endParaRPr>
          </a:p>
          <a:p>
            <a:pPr eaLnBrk="1" hangingPunct="1">
              <a:spcBef>
                <a:spcPct val="50000"/>
              </a:spcBef>
              <a:defRPr/>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Ôn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bài</a:t>
            </a:r>
            <a:r>
              <a:rPr lang="en-US" altLang="en-US" sz="2800"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Đường</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đi</a:t>
            </a:r>
            <a:r>
              <a:rPr lang="en-US" altLang="en-US" sz="2800" i="1" dirty="0">
                <a:latin typeface="Times New Roman" panose="02020603050405020304" pitchFamily="18" charset="0"/>
                <a:cs typeface="Times New Roman" panose="02020603050405020304" pitchFamily="18" charset="0"/>
              </a:rPr>
              <a:t> Sa Pa</a:t>
            </a:r>
            <a:endParaRPr lang="en-US" altLang="en-US" sz="2800" dirty="0">
              <a:latin typeface="Times New Roman" panose="02020603050405020304" pitchFamily="18" charset="0"/>
              <a:cs typeface="Times New Roman" panose="02020603050405020304" pitchFamily="18" charset="0"/>
            </a:endParaRPr>
          </a:p>
          <a:p>
            <a:pPr eaLnBrk="1" hangingPunct="1">
              <a:spcBef>
                <a:spcPct val="50000"/>
              </a:spcBef>
              <a:defRPr/>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Sữa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lỗi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chính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bài</a:t>
            </a:r>
            <a:endParaRPr lang="en-US" altLang="en-US" sz="2800" dirty="0">
              <a:latin typeface="Times New Roman" panose="02020603050405020304" pitchFamily="18" charset="0"/>
              <a:cs typeface="Times New Roman" panose="02020603050405020304" pitchFamily="18" charset="0"/>
            </a:endParaRPr>
          </a:p>
          <a:p>
            <a:pPr eaLnBrk="1" hangingPunct="1">
              <a:spcBef>
                <a:spcPct val="50000"/>
              </a:spcBef>
              <a:defRPr/>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Chuẩn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bị</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bài</a:t>
            </a:r>
            <a:r>
              <a:rPr lang="en-US" altLang="en-US" sz="2800" dirty="0">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Trăng</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ơi</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từ</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đâu</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đến</a:t>
            </a:r>
            <a:r>
              <a:rPr lang="en-US" altLang="en-US" sz="2800" i="1" dirty="0">
                <a:solidFill>
                  <a:srgbClr val="FF0000"/>
                </a:solidFill>
                <a:latin typeface="Times New Roman" panose="02020603050405020304" pitchFamily="18" charset="0"/>
                <a:cs typeface="Times New Roman" panose="02020603050405020304" pitchFamily="18" charset="0"/>
              </a:rPr>
              <a:t> ?/tr107</a:t>
            </a:r>
            <a:endParaRPr lang="en-US" altLang="en-US" sz="2800" dirty="0">
              <a:latin typeface="Arial" panose="020B0604020202020204" pitchFamily="34" charset="0"/>
            </a:endParaRPr>
          </a:p>
        </p:txBody>
      </p:sp>
      <p:pic>
        <p:nvPicPr>
          <p:cNvPr id="5" name="图片 6">
            <a:extLst>
              <a:ext uri="{FF2B5EF4-FFF2-40B4-BE49-F238E27FC236}">
                <a16:creationId xmlns:a16="http://schemas.microsoft.com/office/drawing/2014/main" id="{4685DD52-813A-41F3-B169-5FE0B24E8D89}"/>
              </a:ext>
            </a:extLst>
          </p:cNvPr>
          <p:cNvPicPr>
            <a:picLocks noChangeAspect="1"/>
          </p:cNvPicPr>
          <p:nvPr/>
        </p:nvPicPr>
        <p:blipFill>
          <a:blip r:embed="rId5">
            <a:extLst>
              <a:ext uri="{28A0092B-C50C-407E-A947-70E740481C1C}">
                <a14:useLocalDpi xmlns:a14="http://schemas.microsoft.com/office/drawing/2010/main" val="0"/>
              </a:ext>
            </a:extLst>
          </a:blip>
          <a:srcRect l="20023" t="67764"/>
          <a:stretch>
            <a:fillRect/>
          </a:stretch>
        </p:blipFill>
        <p:spPr bwMode="auto">
          <a:xfrm>
            <a:off x="8726488" y="-13420"/>
            <a:ext cx="3465512"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732B1541-3AC5-47AA-9EDF-9AE0B48B589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4538663"/>
            <a:ext cx="9725025" cy="231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30">
            <a:extLst>
              <a:ext uri="{FF2B5EF4-FFF2-40B4-BE49-F238E27FC236}">
                <a16:creationId xmlns:a16="http://schemas.microsoft.com/office/drawing/2014/main" id="{61D05E52-5398-46B0-9C2B-7D6105ADDB77}"/>
              </a:ext>
            </a:extLst>
          </p:cNvPr>
          <p:cNvPicPr>
            <a:picLocks noChangeAspect="1"/>
          </p:cNvPicPr>
          <p:nvPr/>
        </p:nvPicPr>
        <p:blipFill>
          <a:blip r:embed="rId7">
            <a:extLst>
              <a:ext uri="{28A0092B-C50C-407E-A947-70E740481C1C}">
                <a14:useLocalDpi xmlns:a14="http://schemas.microsoft.com/office/drawing/2010/main" val="0"/>
              </a:ext>
            </a:extLst>
          </a:blip>
          <a:srcRect t="22717"/>
          <a:stretch>
            <a:fillRect/>
          </a:stretch>
        </p:blipFill>
        <p:spPr bwMode="auto">
          <a:xfrm>
            <a:off x="14288" y="0"/>
            <a:ext cx="2155825"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1463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125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5" dur="125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 calcmode="lin" valueType="num">
                                      <p:cBhvr additive="base">
                                        <p:cTn id="30" dur="125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31" dur="125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 calcmode="lin" valueType="num">
                                      <p:cBhvr additive="base">
                                        <p:cTn id="36" dur="125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7" dur="125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 calcmode="lin" valueType="num">
                                      <p:cBhvr additive="base">
                                        <p:cTn id="42" dur="125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43" dur="125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846675-480C-4B8D-80BD-3368D6CD44C2}"/>
              </a:ext>
            </a:extLst>
          </p:cNvPr>
          <p:cNvSpPr/>
          <p:nvPr/>
        </p:nvSpPr>
        <p:spPr>
          <a:xfrm>
            <a:off x="0" y="1962209"/>
            <a:ext cx="9267825" cy="255493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334"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TIẾT HỌC KẾT THÚC</a:t>
            </a:r>
          </a:p>
          <a:p>
            <a:pPr algn="ctr">
              <a:defRPr/>
            </a:pPr>
            <a:r>
              <a:rPr lang="en-US" sz="5334"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CHÚC CÁC EM LUÔN </a:t>
            </a:r>
          </a:p>
          <a:p>
            <a:pPr algn="ctr">
              <a:defRPr/>
            </a:pPr>
            <a:r>
              <a:rPr lang="en-US" sz="5334"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CHĂM</a:t>
            </a:r>
            <a:r>
              <a:rPr lang="en-US" sz="5334"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5334"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NGOAN</a:t>
            </a:r>
            <a:r>
              <a:rPr lang="en-US" sz="5334"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5334"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HỌC</a:t>
            </a:r>
            <a:r>
              <a:rPr lang="en-US" sz="5334"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5334"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GIỎI</a:t>
            </a:r>
            <a:r>
              <a:rPr lang="en-US" sz="5334"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147731866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repeatCount="indefinite" fill="hold" grpId="1"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2"/>
                                        </p:tgtEl>
                                        <p:attrNameLst>
                                          <p:attrName>ppt_x</p:attrName>
                                          <p:attrName>ppt_y</p:attrName>
                                        </p:attrNameLst>
                                      </p:cBhvr>
                                    </p:animMotion>
                                    <p:animRot by="1500000">
                                      <p:cBhvr>
                                        <p:cTn id="12" dur="125" fill="hold">
                                          <p:stCondLst>
                                            <p:cond delay="0"/>
                                          </p:stCondLst>
                                        </p:cTn>
                                        <p:tgtEl>
                                          <p:spTgt spid="2"/>
                                        </p:tgtEl>
                                        <p:attrNameLst>
                                          <p:attrName>r</p:attrName>
                                        </p:attrNameLst>
                                      </p:cBhvr>
                                    </p:animRot>
                                    <p:animRot by="-1500000">
                                      <p:cBhvr>
                                        <p:cTn id="13" dur="125" fill="hold">
                                          <p:stCondLst>
                                            <p:cond delay="125"/>
                                          </p:stCondLst>
                                        </p:cTn>
                                        <p:tgtEl>
                                          <p:spTgt spid="2"/>
                                        </p:tgtEl>
                                        <p:attrNameLst>
                                          <p:attrName>r</p:attrName>
                                        </p:attrNameLst>
                                      </p:cBhvr>
                                    </p:animRot>
                                    <p:animRot by="-1500000">
                                      <p:cBhvr>
                                        <p:cTn id="14" dur="125" fill="hold">
                                          <p:stCondLst>
                                            <p:cond delay="250"/>
                                          </p:stCondLst>
                                        </p:cTn>
                                        <p:tgtEl>
                                          <p:spTgt spid="2"/>
                                        </p:tgtEl>
                                        <p:attrNameLst>
                                          <p:attrName>r</p:attrName>
                                        </p:attrNameLst>
                                      </p:cBhvr>
                                    </p:animRot>
                                    <p:animRot by="1500000">
                                      <p:cBhvr>
                                        <p:cTn id="15"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7163720A-5AE6-4219-A312-37700284D40F}"/>
              </a:ext>
            </a:extLst>
          </p:cNvPr>
          <p:cNvPicPr>
            <a:picLocks noChangeAspect="1"/>
          </p:cNvPicPr>
          <p:nvPr/>
        </p:nvPicPr>
        <p:blipFill rotWithShape="1">
          <a:blip r:embed="rId2">
            <a:extLst>
              <a:ext uri="{28A0092B-C50C-407E-A947-70E740481C1C}">
                <a14:useLocalDpi xmlns:a14="http://schemas.microsoft.com/office/drawing/2010/main" val="0"/>
              </a:ext>
            </a:extLst>
          </a:blip>
          <a:srcRect l="16992" t="-937" r="50159" b="17087"/>
          <a:stretch/>
        </p:blipFill>
        <p:spPr>
          <a:xfrm>
            <a:off x="5227022" y="1274329"/>
            <a:ext cx="6374671" cy="5084995"/>
          </a:xfrm>
          <a:prstGeom prst="rect">
            <a:avLst/>
          </a:prstGeom>
        </p:spPr>
      </p:pic>
      <p:pic>
        <p:nvPicPr>
          <p:cNvPr id="3" name="图片 8">
            <a:extLst>
              <a:ext uri="{FF2B5EF4-FFF2-40B4-BE49-F238E27FC236}">
                <a16:creationId xmlns:a16="http://schemas.microsoft.com/office/drawing/2014/main" id="{8C7488AA-F4C7-46D9-920A-297458BA5D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636" y="681941"/>
            <a:ext cx="5960963" cy="5960963"/>
          </a:xfrm>
          <a:prstGeom prst="rect">
            <a:avLst/>
          </a:prstGeom>
        </p:spPr>
      </p:pic>
      <p:pic>
        <p:nvPicPr>
          <p:cNvPr id="4" name="图片 5">
            <a:extLst>
              <a:ext uri="{FF2B5EF4-FFF2-40B4-BE49-F238E27FC236}">
                <a16:creationId xmlns:a16="http://schemas.microsoft.com/office/drawing/2014/main" id="{B39C6ADB-2F9A-4AA5-8F5E-4EDC7D051417}"/>
              </a:ext>
            </a:extLst>
          </p:cNvPr>
          <p:cNvPicPr>
            <a:picLocks noChangeAspect="1"/>
          </p:cNvPicPr>
          <p:nvPr/>
        </p:nvPicPr>
        <p:blipFill rotWithShape="1">
          <a:blip r:embed="rId2">
            <a:extLst>
              <a:ext uri="{28A0092B-C50C-407E-A947-70E740481C1C}">
                <a14:useLocalDpi xmlns:a14="http://schemas.microsoft.com/office/drawing/2010/main" val="0"/>
              </a:ext>
            </a:extLst>
          </a:blip>
          <a:srcRect l="55253" b="27899"/>
          <a:stretch/>
        </p:blipFill>
        <p:spPr>
          <a:xfrm>
            <a:off x="6377650" y="535479"/>
            <a:ext cx="5455535" cy="2747059"/>
          </a:xfrm>
          <a:prstGeom prst="rect">
            <a:avLst/>
          </a:prstGeom>
        </p:spPr>
      </p:pic>
      <p:sp>
        <p:nvSpPr>
          <p:cNvPr id="5" name="TextBox 4">
            <a:extLst>
              <a:ext uri="{FF2B5EF4-FFF2-40B4-BE49-F238E27FC236}">
                <a16:creationId xmlns:a16="http://schemas.microsoft.com/office/drawing/2014/main" id="{13038C87-053A-4736-A175-A643DCC2D227}"/>
              </a:ext>
            </a:extLst>
          </p:cNvPr>
          <p:cNvSpPr txBox="1"/>
          <p:nvPr/>
        </p:nvSpPr>
        <p:spPr>
          <a:xfrm>
            <a:off x="5353052" y="2621004"/>
            <a:ext cx="5834933" cy="2800767"/>
          </a:xfrm>
          <a:prstGeom prst="rect">
            <a:avLst/>
          </a:prstGeom>
          <a:noFill/>
        </p:spPr>
        <p:txBody>
          <a:bodyPr wrap="square">
            <a:spAutoFit/>
          </a:bodyPr>
          <a:lstStyle/>
          <a:p>
            <a:pPr algn="ctr"/>
            <a:r>
              <a:rPr lang="en-US" sz="8800" b="1" dirty="0">
                <a:solidFill>
                  <a:schemeClr val="accent5">
                    <a:lumMod val="75000"/>
                  </a:schemeClr>
                </a:solidFill>
                <a:effectLst>
                  <a:glow rad="63500">
                    <a:schemeClr val="accent3">
                      <a:satMod val="175000"/>
                      <a:alpha val="40000"/>
                    </a:schemeClr>
                  </a:glow>
                </a:effectLst>
              </a:rPr>
              <a:t>KHÁM</a:t>
            </a:r>
          </a:p>
          <a:p>
            <a:pPr algn="ctr"/>
            <a:r>
              <a:rPr lang="en-US" sz="8800" b="1" dirty="0">
                <a:solidFill>
                  <a:schemeClr val="accent5">
                    <a:lumMod val="75000"/>
                  </a:schemeClr>
                </a:solidFill>
                <a:effectLst>
                  <a:glow rad="63500">
                    <a:schemeClr val="accent3">
                      <a:satMod val="175000"/>
                      <a:alpha val="40000"/>
                    </a:schemeClr>
                  </a:glow>
                </a:effectLst>
              </a:rPr>
              <a:t>PHÁ</a:t>
            </a:r>
          </a:p>
        </p:txBody>
      </p:sp>
    </p:spTree>
    <p:extLst>
      <p:ext uri="{BB962C8B-B14F-4D97-AF65-F5344CB8AC3E}">
        <p14:creationId xmlns:p14="http://schemas.microsoft.com/office/powerpoint/2010/main" val="303906482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ách Giáo Khoa Tiếng Việt 4 Tập 2 - Tuần 29. Khám phá thế giới - Sách Giáo  Khoa | Sách Giải Bài Tập | SGK Online PDF">
            <a:extLst>
              <a:ext uri="{FF2B5EF4-FFF2-40B4-BE49-F238E27FC236}">
                <a16:creationId xmlns:a16="http://schemas.microsoft.com/office/drawing/2014/main" id="{9DBAE5BD-BEC9-428B-9EC4-1F81654C7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25" y="0"/>
            <a:ext cx="482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4A13FDE-C898-4848-94CF-E5736AC6D3BA}"/>
              </a:ext>
            </a:extLst>
          </p:cNvPr>
          <p:cNvSpPr txBox="1"/>
          <p:nvPr/>
        </p:nvSpPr>
        <p:spPr>
          <a:xfrm>
            <a:off x="5353052" y="2028616"/>
            <a:ext cx="6838948" cy="2800767"/>
          </a:xfrm>
          <a:prstGeom prst="rect">
            <a:avLst/>
          </a:prstGeom>
          <a:noFill/>
        </p:spPr>
        <p:txBody>
          <a:bodyPr wrap="square">
            <a:spAutoFit/>
          </a:bodyPr>
          <a:lstStyle/>
          <a:p>
            <a:pPr algn="ctr"/>
            <a:r>
              <a:rPr lang="en-US" sz="8800" b="1" dirty="0">
                <a:solidFill>
                  <a:schemeClr val="accent5">
                    <a:lumMod val="75000"/>
                  </a:schemeClr>
                </a:solidFill>
                <a:effectLst>
                  <a:glow rad="63500">
                    <a:schemeClr val="accent3">
                      <a:satMod val="175000"/>
                      <a:alpha val="40000"/>
                    </a:schemeClr>
                  </a:glow>
                </a:effectLst>
              </a:rPr>
              <a:t>CHỦ ĐIỂM 30 </a:t>
            </a:r>
          </a:p>
          <a:p>
            <a:pPr algn="ctr"/>
            <a:r>
              <a:rPr lang="en-US" sz="8800" b="1" dirty="0">
                <a:solidFill>
                  <a:schemeClr val="accent5">
                    <a:lumMod val="75000"/>
                  </a:schemeClr>
                </a:solidFill>
                <a:effectLst>
                  <a:glow rad="63500">
                    <a:schemeClr val="accent3">
                      <a:satMod val="175000"/>
                      <a:alpha val="40000"/>
                    </a:schemeClr>
                  </a:glow>
                </a:effectLst>
              </a:rPr>
              <a:t>TUẦN 29</a:t>
            </a:r>
          </a:p>
        </p:txBody>
      </p:sp>
    </p:spTree>
    <p:extLst>
      <p:ext uri="{BB962C8B-B14F-4D97-AF65-F5344CB8AC3E}">
        <p14:creationId xmlns:p14="http://schemas.microsoft.com/office/powerpoint/2010/main" val="15640487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out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a:extLst>
              <a:ext uri="{FF2B5EF4-FFF2-40B4-BE49-F238E27FC236}">
                <a16:creationId xmlns:a16="http://schemas.microsoft.com/office/drawing/2014/main" id="{8FFE2005-D69C-46E9-991D-061B555B056D}"/>
              </a:ext>
            </a:extLst>
          </p:cNvPr>
          <p:cNvSpPr txBox="1">
            <a:spLocks noChangeArrowheads="1"/>
          </p:cNvSpPr>
          <p:nvPr/>
        </p:nvSpPr>
        <p:spPr bwMode="auto">
          <a:xfrm>
            <a:off x="1833562" y="1730397"/>
            <a:ext cx="8524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pPr>
            <a:r>
              <a:rPr lang="en-US" altLang="en-US" b="1" dirty="0" err="1">
                <a:latin typeface="Times New Roman" panose="02020603050405020304" pitchFamily="18" charset="0"/>
                <a:cs typeface="Times New Roman" panose="02020603050405020304" pitchFamily="18" charset="0"/>
              </a:rPr>
              <a:t>Em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thấy</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gì</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trong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bức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tranh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dưới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đây</a:t>
            </a:r>
            <a:r>
              <a:rPr lang="en-US" altLang="en-US" b="1" dirty="0">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id="{0A40472B-4EC8-4F28-BA4B-6026BF632AB6}"/>
              </a:ext>
            </a:extLst>
          </p:cNvPr>
          <p:cNvSpPr txBox="1">
            <a:spLocks noChangeArrowheads="1"/>
          </p:cNvSpPr>
          <p:nvPr/>
        </p:nvSpPr>
        <p:spPr bwMode="auto">
          <a:xfrm>
            <a:off x="1576386" y="160737"/>
            <a:ext cx="85248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pPr>
            <a:r>
              <a:rPr lang="en-US" altLang="en-US" b="1" u="sng" dirty="0" err="1">
                <a:latin typeface="Times New Roman" panose="02020603050405020304" pitchFamily="18" charset="0"/>
                <a:cs typeface="Times New Roman" panose="02020603050405020304" pitchFamily="18" charset="0"/>
              </a:rPr>
              <a:t>Tập</a:t>
            </a:r>
            <a:r>
              <a:rPr lang="en-US" altLang="en-US" b="1" u="sng" dirty="0">
                <a:latin typeface="Times New Roman" panose="02020603050405020304" pitchFamily="18" charset="0"/>
                <a:cs typeface="Times New Roman" panose="02020603050405020304" pitchFamily="18" charset="0"/>
              </a:rPr>
              <a:t> </a:t>
            </a:r>
            <a:r>
              <a:rPr lang="en-US" altLang="en-US" b="1" u="sng" dirty="0" err="1">
                <a:latin typeface="Times New Roman" panose="02020603050405020304" pitchFamily="18" charset="0"/>
                <a:cs typeface="Times New Roman" panose="02020603050405020304" pitchFamily="18" charset="0"/>
              </a:rPr>
              <a:t>đọc</a:t>
            </a:r>
            <a:endParaRPr lang="en-US" altLang="en-US" b="1" u="sng" dirty="0">
              <a:latin typeface="Times New Roman" panose="02020603050405020304" pitchFamily="18" charset="0"/>
              <a:cs typeface="Times New Roman" panose="02020603050405020304" pitchFamily="18" charset="0"/>
            </a:endParaRPr>
          </a:p>
          <a:p>
            <a:pPr algn="ctr">
              <a:spcBef>
                <a:spcPct val="0"/>
              </a:spcBef>
              <a:buFont typeface="Arial" panose="020B0604020202020204" pitchFamily="34" charset="0"/>
              <a:buNone/>
            </a:pPr>
            <a:r>
              <a:rPr lang="en-US" altLang="en-US" b="1" dirty="0" err="1">
                <a:solidFill>
                  <a:srgbClr val="FF0000"/>
                </a:solidFill>
                <a:latin typeface="Times New Roman" panose="02020603050405020304" pitchFamily="18" charset="0"/>
                <a:cs typeface="Times New Roman" panose="02020603050405020304" pitchFamily="18" charset="0"/>
              </a:rPr>
              <a:t>Đường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đi</a:t>
            </a:r>
            <a:r>
              <a:rPr lang="en-US" altLang="en-US" b="1" dirty="0">
                <a:solidFill>
                  <a:srgbClr val="FF0000"/>
                </a:solidFill>
                <a:latin typeface="Times New Roman" panose="02020603050405020304" pitchFamily="18" charset="0"/>
                <a:cs typeface="Times New Roman" panose="02020603050405020304" pitchFamily="18" charset="0"/>
              </a:rPr>
              <a:t> Sa Pa</a:t>
            </a:r>
          </a:p>
          <a:p>
            <a:pPr algn="r">
              <a:spcBef>
                <a:spcPct val="0"/>
              </a:spcBef>
              <a:buFont typeface="Arial" panose="020B0604020202020204" pitchFamily="34" charset="0"/>
              <a:buNone/>
            </a:pPr>
            <a:r>
              <a:rPr lang="en-US" altLang="en-US" b="1" i="1" dirty="0">
                <a:latin typeface="Times New Roman" panose="02020603050405020304" pitchFamily="18" charset="0"/>
                <a:cs typeface="Times New Roman" panose="02020603050405020304" pitchFamily="18" charset="0"/>
              </a:rPr>
              <a:t>(Theo </a:t>
            </a:r>
            <a:r>
              <a:rPr lang="en-US" altLang="en-US" b="1" i="1" dirty="0" err="1">
                <a:latin typeface="Times New Roman" panose="02020603050405020304" pitchFamily="18" charset="0"/>
                <a:cs typeface="Times New Roman" panose="02020603050405020304" pitchFamily="18" charset="0"/>
              </a:rPr>
              <a:t>Nguyễn</a:t>
            </a:r>
            <a:r>
              <a:rPr lang="en-US" altLang="en-US" b="1" i="1" dirty="0">
                <a:latin typeface="Times New Roman" panose="02020603050405020304" pitchFamily="18" charset="0"/>
                <a:cs typeface="Times New Roman" panose="02020603050405020304" pitchFamily="18" charset="0"/>
              </a:rPr>
              <a:t> Phan </a:t>
            </a:r>
            <a:r>
              <a:rPr lang="en-US" altLang="en-US" b="1" i="1" dirty="0" err="1">
                <a:latin typeface="Times New Roman" panose="02020603050405020304" pitchFamily="18" charset="0"/>
                <a:cs typeface="Times New Roman" panose="02020603050405020304" pitchFamily="18" charset="0"/>
              </a:rPr>
              <a:t>Hách</a:t>
            </a:r>
            <a:r>
              <a:rPr lang="en-US" altLang="en-US" b="1" i="1" dirty="0">
                <a:latin typeface="Times New Roman" panose="02020603050405020304" pitchFamily="18" charset="0"/>
                <a:cs typeface="Times New Roman" panose="02020603050405020304" pitchFamily="18" charset="0"/>
              </a:rPr>
              <a:t>)</a:t>
            </a:r>
          </a:p>
        </p:txBody>
      </p:sp>
      <p:pic>
        <p:nvPicPr>
          <p:cNvPr id="2050" name="Picture 2" descr="Soạn bài - Tập đọc: Đường đi Sa Pa - Giải tiếng việt lớp 4 - Tập 2">
            <a:extLst>
              <a:ext uri="{FF2B5EF4-FFF2-40B4-BE49-F238E27FC236}">
                <a16:creationId xmlns:a16="http://schemas.microsoft.com/office/drawing/2014/main" id="{EB51E9A9-271F-462D-83F4-4F1694CEC6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5912" y="2450898"/>
            <a:ext cx="7560176" cy="4042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7285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15" presetClass="exit" presetSubtype="0" fill="hold" grpId="1" nodeType="afterEffect">
                                  <p:stCondLst>
                                    <p:cond delay="0"/>
                                  </p:stCondLst>
                                  <p:childTnLst>
                                    <p:anim calcmode="lin" valueType="num">
                                      <p:cBhvr>
                                        <p:cTn id="25" dur="1000"/>
                                        <p:tgtEl>
                                          <p:spTgt spid="7"/>
                                        </p:tgtEl>
                                        <p:attrNameLst>
                                          <p:attrName>ppt_w</p:attrName>
                                        </p:attrNameLst>
                                      </p:cBhvr>
                                      <p:tavLst>
                                        <p:tav tm="0">
                                          <p:val>
                                            <p:strVal val="ppt_w"/>
                                          </p:val>
                                        </p:tav>
                                        <p:tav tm="100000">
                                          <p:val>
                                            <p:fltVal val="0"/>
                                          </p:val>
                                        </p:tav>
                                      </p:tavLst>
                                    </p:anim>
                                    <p:anim calcmode="lin" valueType="num">
                                      <p:cBhvr>
                                        <p:cTn id="26" dur="1000"/>
                                        <p:tgtEl>
                                          <p:spTgt spid="7"/>
                                        </p:tgtEl>
                                        <p:attrNameLst>
                                          <p:attrName>ppt_h</p:attrName>
                                        </p:attrNameLst>
                                      </p:cBhvr>
                                      <p:tavLst>
                                        <p:tav tm="0">
                                          <p:val>
                                            <p:strVal val="ppt_h"/>
                                          </p:val>
                                        </p:tav>
                                        <p:tav tm="100000">
                                          <p:val>
                                            <p:fltVal val="0"/>
                                          </p:val>
                                        </p:tav>
                                      </p:tavLst>
                                    </p:anim>
                                    <p:anim calcmode="lin" valueType="num">
                                      <p:cBhvr>
                                        <p:cTn id="27" dur="1000"/>
                                        <p:tgtEl>
                                          <p:spTgt spid="7"/>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8" dur="1000"/>
                                        <p:tgtEl>
                                          <p:spTgt spid="7"/>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7163720A-5AE6-4219-A312-37700284D40F}"/>
              </a:ext>
            </a:extLst>
          </p:cNvPr>
          <p:cNvPicPr>
            <a:picLocks noChangeAspect="1"/>
          </p:cNvPicPr>
          <p:nvPr/>
        </p:nvPicPr>
        <p:blipFill rotWithShape="1">
          <a:blip r:embed="rId2">
            <a:extLst>
              <a:ext uri="{28A0092B-C50C-407E-A947-70E740481C1C}">
                <a14:useLocalDpi xmlns:a14="http://schemas.microsoft.com/office/drawing/2010/main" val="0"/>
              </a:ext>
            </a:extLst>
          </a:blip>
          <a:srcRect l="16992" t="-937" r="50159" b="17087"/>
          <a:stretch/>
        </p:blipFill>
        <p:spPr>
          <a:xfrm>
            <a:off x="5227022" y="1274329"/>
            <a:ext cx="6374671" cy="5084995"/>
          </a:xfrm>
          <a:prstGeom prst="rect">
            <a:avLst/>
          </a:prstGeom>
        </p:spPr>
      </p:pic>
      <p:pic>
        <p:nvPicPr>
          <p:cNvPr id="3" name="图片 8">
            <a:extLst>
              <a:ext uri="{FF2B5EF4-FFF2-40B4-BE49-F238E27FC236}">
                <a16:creationId xmlns:a16="http://schemas.microsoft.com/office/drawing/2014/main" id="{8C7488AA-F4C7-46D9-920A-297458BA5D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636" y="681941"/>
            <a:ext cx="5960963" cy="5960963"/>
          </a:xfrm>
          <a:prstGeom prst="rect">
            <a:avLst/>
          </a:prstGeom>
        </p:spPr>
      </p:pic>
      <p:pic>
        <p:nvPicPr>
          <p:cNvPr id="4" name="图片 5">
            <a:extLst>
              <a:ext uri="{FF2B5EF4-FFF2-40B4-BE49-F238E27FC236}">
                <a16:creationId xmlns:a16="http://schemas.microsoft.com/office/drawing/2014/main" id="{B39C6ADB-2F9A-4AA5-8F5E-4EDC7D051417}"/>
              </a:ext>
            </a:extLst>
          </p:cNvPr>
          <p:cNvPicPr>
            <a:picLocks noChangeAspect="1"/>
          </p:cNvPicPr>
          <p:nvPr/>
        </p:nvPicPr>
        <p:blipFill rotWithShape="1">
          <a:blip r:embed="rId2">
            <a:extLst>
              <a:ext uri="{28A0092B-C50C-407E-A947-70E740481C1C}">
                <a14:useLocalDpi xmlns:a14="http://schemas.microsoft.com/office/drawing/2010/main" val="0"/>
              </a:ext>
            </a:extLst>
          </a:blip>
          <a:srcRect l="55253" b="27899"/>
          <a:stretch/>
        </p:blipFill>
        <p:spPr>
          <a:xfrm>
            <a:off x="6377650" y="535479"/>
            <a:ext cx="5455535" cy="2747059"/>
          </a:xfrm>
          <a:prstGeom prst="rect">
            <a:avLst/>
          </a:prstGeom>
        </p:spPr>
      </p:pic>
      <p:sp>
        <p:nvSpPr>
          <p:cNvPr id="5" name="TextBox 4">
            <a:extLst>
              <a:ext uri="{FF2B5EF4-FFF2-40B4-BE49-F238E27FC236}">
                <a16:creationId xmlns:a16="http://schemas.microsoft.com/office/drawing/2014/main" id="{13038C87-053A-4736-A175-A643DCC2D227}"/>
              </a:ext>
            </a:extLst>
          </p:cNvPr>
          <p:cNvSpPr txBox="1"/>
          <p:nvPr/>
        </p:nvSpPr>
        <p:spPr>
          <a:xfrm>
            <a:off x="5353052" y="2621004"/>
            <a:ext cx="5834933" cy="2800767"/>
          </a:xfrm>
          <a:prstGeom prst="rect">
            <a:avLst/>
          </a:prstGeom>
          <a:noFill/>
        </p:spPr>
        <p:txBody>
          <a:bodyPr wrap="square">
            <a:spAutoFit/>
          </a:bodyPr>
          <a:lstStyle/>
          <a:p>
            <a:pPr algn="ctr"/>
            <a:r>
              <a:rPr lang="en-US" sz="8800" b="1" dirty="0">
                <a:solidFill>
                  <a:schemeClr val="accent5">
                    <a:lumMod val="75000"/>
                  </a:schemeClr>
                </a:solidFill>
                <a:effectLst>
                  <a:glow rad="63500">
                    <a:schemeClr val="accent3">
                      <a:satMod val="175000"/>
                      <a:alpha val="40000"/>
                    </a:schemeClr>
                  </a:glow>
                </a:effectLst>
              </a:rPr>
              <a:t>LUYỆN</a:t>
            </a:r>
          </a:p>
          <a:p>
            <a:pPr algn="ctr"/>
            <a:r>
              <a:rPr lang="en-US" sz="8800" b="1" dirty="0">
                <a:solidFill>
                  <a:schemeClr val="accent5">
                    <a:lumMod val="75000"/>
                  </a:schemeClr>
                </a:solidFill>
                <a:effectLst>
                  <a:glow rad="63500">
                    <a:schemeClr val="accent3">
                      <a:satMod val="175000"/>
                      <a:alpha val="40000"/>
                    </a:schemeClr>
                  </a:glow>
                </a:effectLst>
              </a:rPr>
              <a:t>ĐỌC</a:t>
            </a:r>
          </a:p>
        </p:txBody>
      </p:sp>
    </p:spTree>
    <p:extLst>
      <p:ext uri="{BB962C8B-B14F-4D97-AF65-F5344CB8AC3E}">
        <p14:creationId xmlns:p14="http://schemas.microsoft.com/office/powerpoint/2010/main" val="28985555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885E13-B9AF-44EF-A758-717E15E1D06B}"/>
              </a:ext>
            </a:extLst>
          </p:cNvPr>
          <p:cNvSpPr txBox="1"/>
          <p:nvPr/>
        </p:nvSpPr>
        <p:spPr>
          <a:xfrm>
            <a:off x="-1" y="-28575"/>
            <a:ext cx="12192001" cy="646331"/>
          </a:xfrm>
          <a:prstGeom prst="rect">
            <a:avLst/>
          </a:prstGeom>
          <a:noFill/>
        </p:spPr>
        <p:txBody>
          <a:bodyPr wrap="square">
            <a:spAutoFit/>
          </a:bodyPr>
          <a:lstStyle/>
          <a:p>
            <a:pPr algn="ctr"/>
            <a:r>
              <a:rPr lang="vi-VN" sz="3600" b="1" dirty="0">
                <a:solidFill>
                  <a:srgbClr val="FF0000"/>
                </a:solidFill>
                <a:latin typeface="Cambria" panose="02040503050406030204" pitchFamily="18" charset="0"/>
                <a:ea typeface="Cambria" panose="02040503050406030204" pitchFamily="18" charset="0"/>
              </a:rPr>
              <a:t>Đường đi Sa Pa</a:t>
            </a:r>
            <a:endParaRPr lang="en-US" sz="3600" b="1"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23F1B276-99E2-41C0-B7E7-53BAD6672B2C}"/>
              </a:ext>
            </a:extLst>
          </p:cNvPr>
          <p:cNvSpPr txBox="1"/>
          <p:nvPr/>
        </p:nvSpPr>
        <p:spPr>
          <a:xfrm>
            <a:off x="80961" y="448776"/>
            <a:ext cx="12111039" cy="6494085"/>
          </a:xfrm>
          <a:prstGeom prst="rect">
            <a:avLst/>
          </a:prstGeom>
          <a:noFill/>
        </p:spPr>
        <p:txBody>
          <a:bodyPr wrap="square">
            <a:spAutoFit/>
          </a:bodyPr>
          <a:lstStyle/>
          <a:p>
            <a:r>
              <a:rPr lang="vi-VN" sz="2500" dirty="0">
                <a:latin typeface="+mj-lt"/>
              </a:rPr>
              <a:t>Xe chúng tôi leo chênh vênh trên dốc cao của con đường xuyên tỉnh. Những đám mây trắng nhỏ sà xuống cửa kính ô tô tạo nên cảm giác bồng bềnh huyền ảo. Chúng tôi đang đi bên những thác trắng xóa tựa mây trời, những rừng cây âm âm, những bông hoa chuối rực lên như ngọn lửa. Tôi lim dim mắt ngắm mấy con ngựa đang ăn cỏ trong một vườn đào ven đường. Con đen huyền, con trắng tuyết, con đỏ son, chân dịu dàng, chùm đuôi cong lướt thướt liễu rủ.</a:t>
            </a:r>
          </a:p>
          <a:p>
            <a:r>
              <a:rPr lang="vi-VN" sz="2500" dirty="0">
                <a:latin typeface="+mj-lt"/>
              </a:rPr>
              <a:t>   Buổi chiều, xe dừng lại ở một thị trấn nhỏ. Nắng phố huyện vàng hoe. Những em bé Hmông, những em bé Tu Dí, Phù Lá cổ đeo móng hổ, quần áo sặc sỡ đang chơi đùa trước cửa hàng. Hoàng hôn, áp phiên của phiên chợ thị trấn, người ngựa dập dìu chìm trong sương núi tím nhạt.</a:t>
            </a:r>
          </a:p>
          <a:p>
            <a:r>
              <a:rPr lang="vi-VN" sz="2500" dirty="0">
                <a:latin typeface="+mj-lt"/>
              </a:rPr>
              <a:t>   Hôm sau chúng tôi đi Sa Pa. Phong cảnh ở đây thật đẹp. Thoắt cái, lá vàng rơi trong khoảnh khắc mùa thu. Thoắt cái, trắng long lanh một cơn mưa tuyết trên những cành đào, lê, mận. Thoắt cái, gió xuân hây hẩy nồng nàn với những bông hoa lay ơn màu đen nhung hiếm quý.</a:t>
            </a:r>
          </a:p>
          <a:p>
            <a:r>
              <a:rPr lang="vi-VN" sz="2500" dirty="0">
                <a:latin typeface="+mj-lt"/>
              </a:rPr>
              <a:t>   Sa Pa quả là món quà tặng diệu kì mà thiên nhiên dành cho đất nước ta.</a:t>
            </a:r>
          </a:p>
          <a:p>
            <a:pPr algn="r"/>
            <a:r>
              <a:rPr lang="vi-VN" sz="2500" i="1" dirty="0">
                <a:latin typeface="+mj-lt"/>
              </a:rPr>
              <a:t>Theo</a:t>
            </a:r>
            <a:r>
              <a:rPr lang="vi-VN" sz="2500" dirty="0">
                <a:latin typeface="+mj-lt"/>
              </a:rPr>
              <a:t> </a:t>
            </a:r>
            <a:r>
              <a:rPr lang="vi-VN" sz="2500" b="1" dirty="0">
                <a:latin typeface="+mj-lt"/>
              </a:rPr>
              <a:t>NGUYỄN PHAN HÁCH</a:t>
            </a:r>
          </a:p>
        </p:txBody>
      </p:sp>
    </p:spTree>
    <p:extLst>
      <p:ext uri="{BB962C8B-B14F-4D97-AF65-F5344CB8AC3E}">
        <p14:creationId xmlns:p14="http://schemas.microsoft.com/office/powerpoint/2010/main" val="41128496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900" decel="100000" fill="hold"/>
                                        <p:tgtEl>
                                          <p:spTgt spid="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1">
            <a:extLst>
              <a:ext uri="{FF2B5EF4-FFF2-40B4-BE49-F238E27FC236}">
                <a16:creationId xmlns:a16="http://schemas.microsoft.com/office/drawing/2014/main" id="{F94DE6D7-005F-4639-9B50-7AAC54CC6C83}"/>
              </a:ext>
            </a:extLst>
          </p:cNvPr>
          <p:cNvSpPr txBox="1"/>
          <p:nvPr/>
        </p:nvSpPr>
        <p:spPr>
          <a:xfrm>
            <a:off x="2286000" y="830294"/>
            <a:ext cx="7576099" cy="646331"/>
          </a:xfrm>
          <a:custGeom>
            <a:avLst/>
            <a:gdLst>
              <a:gd name="connsiteX0" fmla="*/ 0 w 6588700"/>
              <a:gd name="connsiteY0" fmla="*/ 380332 h 1123712"/>
              <a:gd name="connsiteX1" fmla="*/ 380332 w 6588700"/>
              <a:gd name="connsiteY1" fmla="*/ 0 h 1123712"/>
              <a:gd name="connsiteX2" fmla="*/ 6208368 w 6588700"/>
              <a:gd name="connsiteY2" fmla="*/ 0 h 1123712"/>
              <a:gd name="connsiteX3" fmla="*/ 6588700 w 6588700"/>
              <a:gd name="connsiteY3" fmla="*/ 380332 h 1123712"/>
              <a:gd name="connsiteX4" fmla="*/ 6588700 w 6588700"/>
              <a:gd name="connsiteY4" fmla="*/ 743380 h 1123712"/>
              <a:gd name="connsiteX5" fmla="*/ 6208368 w 6588700"/>
              <a:gd name="connsiteY5" fmla="*/ 1123712 h 1123712"/>
              <a:gd name="connsiteX6" fmla="*/ 380332 w 6588700"/>
              <a:gd name="connsiteY6" fmla="*/ 1123712 h 1123712"/>
              <a:gd name="connsiteX7" fmla="*/ 0 w 6588700"/>
              <a:gd name="connsiteY7" fmla="*/ 743380 h 1123712"/>
              <a:gd name="connsiteX8" fmla="*/ 0 w 6588700"/>
              <a:gd name="connsiteY8" fmla="*/ 380332 h 112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8700" h="1123712" extrusionOk="0">
                <a:moveTo>
                  <a:pt x="0" y="380332"/>
                </a:moveTo>
                <a:cubicBezTo>
                  <a:pt x="-30636" y="159428"/>
                  <a:pt x="172013" y="-29052"/>
                  <a:pt x="380332" y="0"/>
                </a:cubicBezTo>
                <a:cubicBezTo>
                  <a:pt x="2765618" y="21081"/>
                  <a:pt x="5175681" y="112621"/>
                  <a:pt x="6208368" y="0"/>
                </a:cubicBezTo>
                <a:cubicBezTo>
                  <a:pt x="6412866" y="32844"/>
                  <a:pt x="6593683" y="169433"/>
                  <a:pt x="6588700" y="380332"/>
                </a:cubicBezTo>
                <a:cubicBezTo>
                  <a:pt x="6580767" y="423651"/>
                  <a:pt x="6612761" y="596215"/>
                  <a:pt x="6588700" y="743380"/>
                </a:cubicBezTo>
                <a:cubicBezTo>
                  <a:pt x="6591583" y="960423"/>
                  <a:pt x="6387765" y="1132461"/>
                  <a:pt x="6208368" y="1123712"/>
                </a:cubicBezTo>
                <a:cubicBezTo>
                  <a:pt x="5069794" y="1031646"/>
                  <a:pt x="1094342" y="1149336"/>
                  <a:pt x="380332" y="1123712"/>
                </a:cubicBezTo>
                <a:cubicBezTo>
                  <a:pt x="178925" y="1158376"/>
                  <a:pt x="3613" y="926992"/>
                  <a:pt x="0" y="743380"/>
                </a:cubicBezTo>
                <a:cubicBezTo>
                  <a:pt x="-2499" y="614300"/>
                  <a:pt x="-4306" y="550468"/>
                  <a:pt x="0" y="380332"/>
                </a:cubicBezTo>
                <a:close/>
              </a:path>
            </a:pathLst>
          </a:custGeom>
          <a:noFill/>
          <a:ln w="38100">
            <a:solidFill>
              <a:srgbClr val="002060"/>
            </a:solidFill>
          </a:ln>
        </p:spPr>
        <p:txBody>
          <a:bodyPr>
            <a:spAutoFit/>
          </a:bodyPr>
          <a:lstStyle/>
          <a:p>
            <a:pPr algn="ctr" defTabSz="507995" eaLnBrk="1" fontAlgn="auto" hangingPunct="1">
              <a:spcBef>
                <a:spcPts val="0"/>
              </a:spcBef>
              <a:spcAft>
                <a:spcPts val="0"/>
              </a:spcAft>
              <a:defRPr/>
            </a:pPr>
            <a:r>
              <a:rPr lang="en-US" altLang="zh-CN" sz="3600" b="1" spc="333" dirty="0" err="1">
                <a:ln>
                  <a:solidFill>
                    <a:srgbClr val="6EBA35"/>
                  </a:solidFill>
                </a:ln>
                <a:solidFill>
                  <a:srgbClr val="4A54C9"/>
                </a:solidFill>
                <a:ea typeface="方正姚体" panose="02010601030101010101" pitchFamily="2" charset="-122"/>
                <a:cs typeface="Times New Roman" panose="02020603050405020304" pitchFamily="18" charset="0"/>
              </a:rPr>
              <a:t>Bài</a:t>
            </a:r>
            <a:r>
              <a:rPr lang="en-US" altLang="zh-CN" sz="3600" b="1" spc="333" dirty="0">
                <a:ln>
                  <a:solidFill>
                    <a:srgbClr val="6EBA35"/>
                  </a:solidFill>
                </a:ln>
                <a:solidFill>
                  <a:srgbClr val="4A54C9"/>
                </a:solidFill>
                <a:ea typeface="方正姚体" panose="02010601030101010101" pitchFamily="2" charset="-122"/>
                <a:cs typeface="Times New Roman" panose="02020603050405020304" pitchFamily="18" charset="0"/>
              </a:rPr>
              <a:t> </a:t>
            </a:r>
            <a:r>
              <a:rPr lang="en-US" altLang="zh-CN" sz="3600" b="1" spc="333" dirty="0" err="1">
                <a:ln>
                  <a:solidFill>
                    <a:srgbClr val="6EBA35"/>
                  </a:solidFill>
                </a:ln>
                <a:solidFill>
                  <a:srgbClr val="4A54C9"/>
                </a:solidFill>
                <a:ea typeface="方正姚体" panose="02010601030101010101" pitchFamily="2" charset="-122"/>
                <a:cs typeface="Times New Roman" panose="02020603050405020304" pitchFamily="18" charset="0"/>
              </a:rPr>
              <a:t>văn</a:t>
            </a:r>
            <a:r>
              <a:rPr lang="en-US" altLang="zh-CN" sz="3600" b="1" spc="333" dirty="0">
                <a:ln>
                  <a:solidFill>
                    <a:srgbClr val="6EBA35"/>
                  </a:solidFill>
                </a:ln>
                <a:solidFill>
                  <a:srgbClr val="4A54C9"/>
                </a:solidFill>
                <a:ea typeface="方正姚体" panose="02010601030101010101" pitchFamily="2" charset="-122"/>
                <a:cs typeface="Times New Roman" panose="02020603050405020304" pitchFamily="18" charset="0"/>
              </a:rPr>
              <a:t> chia </a:t>
            </a:r>
            <a:r>
              <a:rPr lang="en-US" altLang="zh-CN" sz="3600" b="1" spc="333" dirty="0" err="1">
                <a:ln>
                  <a:solidFill>
                    <a:srgbClr val="6EBA35"/>
                  </a:solidFill>
                </a:ln>
                <a:solidFill>
                  <a:srgbClr val="4A54C9"/>
                </a:solidFill>
                <a:ea typeface="方正姚体" panose="02010601030101010101" pitchFamily="2" charset="-122"/>
                <a:cs typeface="Times New Roman" panose="02020603050405020304" pitchFamily="18" charset="0"/>
              </a:rPr>
              <a:t>làm</a:t>
            </a:r>
            <a:r>
              <a:rPr lang="en-US" altLang="zh-CN" sz="3600" b="1" spc="333" dirty="0">
                <a:ln>
                  <a:solidFill>
                    <a:srgbClr val="6EBA35"/>
                  </a:solidFill>
                </a:ln>
                <a:solidFill>
                  <a:srgbClr val="4A54C9"/>
                </a:solidFill>
                <a:ea typeface="方正姚体" panose="02010601030101010101" pitchFamily="2" charset="-122"/>
                <a:cs typeface="Times New Roman" panose="02020603050405020304" pitchFamily="18" charset="0"/>
              </a:rPr>
              <a:t> 3 </a:t>
            </a:r>
            <a:r>
              <a:rPr lang="en-US" altLang="zh-CN" sz="3600" b="1" spc="333" dirty="0" err="1">
                <a:ln>
                  <a:solidFill>
                    <a:srgbClr val="6EBA35"/>
                  </a:solidFill>
                </a:ln>
                <a:solidFill>
                  <a:srgbClr val="4A54C9"/>
                </a:solidFill>
                <a:ea typeface="方正姚体" panose="02010601030101010101" pitchFamily="2" charset="-122"/>
                <a:cs typeface="Times New Roman" panose="02020603050405020304" pitchFamily="18" charset="0"/>
              </a:rPr>
              <a:t>đoạn</a:t>
            </a:r>
            <a:endParaRPr lang="zh-CN" altLang="en-US" sz="3600" b="1" spc="333" dirty="0">
              <a:ln>
                <a:solidFill>
                  <a:srgbClr val="6EBA35"/>
                </a:solidFill>
              </a:ln>
              <a:solidFill>
                <a:srgbClr val="4A54C9"/>
              </a:solidFill>
              <a:ea typeface="方正姚体" panose="02010601030101010101" pitchFamily="2" charset="-122"/>
              <a:cs typeface="Times New Roman" panose="02020603050405020304" pitchFamily="18" charset="0"/>
            </a:endParaRPr>
          </a:p>
        </p:txBody>
      </p:sp>
      <p:sp>
        <p:nvSpPr>
          <p:cNvPr id="3" name="文本框 31">
            <a:extLst>
              <a:ext uri="{FF2B5EF4-FFF2-40B4-BE49-F238E27FC236}">
                <a16:creationId xmlns:a16="http://schemas.microsoft.com/office/drawing/2014/main" id="{43BBC40F-1ECB-491B-BD0A-29DE16992A98}"/>
              </a:ext>
            </a:extLst>
          </p:cNvPr>
          <p:cNvSpPr txBox="1"/>
          <p:nvPr/>
        </p:nvSpPr>
        <p:spPr>
          <a:xfrm>
            <a:off x="2329901" y="630269"/>
            <a:ext cx="7576099" cy="1200329"/>
          </a:xfrm>
          <a:custGeom>
            <a:avLst/>
            <a:gdLst>
              <a:gd name="connsiteX0" fmla="*/ 0 w 6588700"/>
              <a:gd name="connsiteY0" fmla="*/ 380332 h 1123712"/>
              <a:gd name="connsiteX1" fmla="*/ 380332 w 6588700"/>
              <a:gd name="connsiteY1" fmla="*/ 0 h 1123712"/>
              <a:gd name="connsiteX2" fmla="*/ 6208368 w 6588700"/>
              <a:gd name="connsiteY2" fmla="*/ 0 h 1123712"/>
              <a:gd name="connsiteX3" fmla="*/ 6588700 w 6588700"/>
              <a:gd name="connsiteY3" fmla="*/ 380332 h 1123712"/>
              <a:gd name="connsiteX4" fmla="*/ 6588700 w 6588700"/>
              <a:gd name="connsiteY4" fmla="*/ 743380 h 1123712"/>
              <a:gd name="connsiteX5" fmla="*/ 6208368 w 6588700"/>
              <a:gd name="connsiteY5" fmla="*/ 1123712 h 1123712"/>
              <a:gd name="connsiteX6" fmla="*/ 380332 w 6588700"/>
              <a:gd name="connsiteY6" fmla="*/ 1123712 h 1123712"/>
              <a:gd name="connsiteX7" fmla="*/ 0 w 6588700"/>
              <a:gd name="connsiteY7" fmla="*/ 743380 h 1123712"/>
              <a:gd name="connsiteX8" fmla="*/ 0 w 6588700"/>
              <a:gd name="connsiteY8" fmla="*/ 380332 h 112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8700" h="1123712" extrusionOk="0">
                <a:moveTo>
                  <a:pt x="0" y="380332"/>
                </a:moveTo>
                <a:cubicBezTo>
                  <a:pt x="-30636" y="159428"/>
                  <a:pt x="172013" y="-29052"/>
                  <a:pt x="380332" y="0"/>
                </a:cubicBezTo>
                <a:cubicBezTo>
                  <a:pt x="2765618" y="21081"/>
                  <a:pt x="5175681" y="112621"/>
                  <a:pt x="6208368" y="0"/>
                </a:cubicBezTo>
                <a:cubicBezTo>
                  <a:pt x="6412866" y="32844"/>
                  <a:pt x="6593683" y="169433"/>
                  <a:pt x="6588700" y="380332"/>
                </a:cubicBezTo>
                <a:cubicBezTo>
                  <a:pt x="6580767" y="423651"/>
                  <a:pt x="6612761" y="596215"/>
                  <a:pt x="6588700" y="743380"/>
                </a:cubicBezTo>
                <a:cubicBezTo>
                  <a:pt x="6591583" y="960423"/>
                  <a:pt x="6387765" y="1132461"/>
                  <a:pt x="6208368" y="1123712"/>
                </a:cubicBezTo>
                <a:cubicBezTo>
                  <a:pt x="5069794" y="1031646"/>
                  <a:pt x="1094342" y="1149336"/>
                  <a:pt x="380332" y="1123712"/>
                </a:cubicBezTo>
                <a:cubicBezTo>
                  <a:pt x="178925" y="1158376"/>
                  <a:pt x="3613" y="926992"/>
                  <a:pt x="0" y="743380"/>
                </a:cubicBezTo>
                <a:cubicBezTo>
                  <a:pt x="-2499" y="614300"/>
                  <a:pt x="-4306" y="550468"/>
                  <a:pt x="0" y="380332"/>
                </a:cubicBezTo>
                <a:close/>
              </a:path>
            </a:pathLst>
          </a:custGeom>
          <a:noFill/>
          <a:ln w="38100">
            <a:solidFill>
              <a:srgbClr val="002060"/>
            </a:solidFill>
          </a:ln>
        </p:spPr>
        <p:txBody>
          <a:bodyPr>
            <a:spAutoFit/>
          </a:bodyPr>
          <a:lstStyle/>
          <a:p>
            <a:pPr algn="ctr" defTabSz="507995" eaLnBrk="1" fontAlgn="auto" hangingPunct="1">
              <a:spcBef>
                <a:spcPts val="0"/>
              </a:spcBef>
              <a:spcAft>
                <a:spcPts val="0"/>
              </a:spcAft>
              <a:defRPr/>
            </a:pPr>
            <a:r>
              <a:rPr lang="en-US" altLang="zh-CN" sz="3600" b="1" spc="333" dirty="0" err="1">
                <a:ln>
                  <a:solidFill>
                    <a:srgbClr val="6EBA35"/>
                  </a:solidFill>
                </a:ln>
                <a:solidFill>
                  <a:srgbClr val="4A54C9"/>
                </a:solidFill>
                <a:ea typeface="方正姚体" panose="02010601030101010101" pitchFamily="2" charset="-122"/>
                <a:cs typeface="Times New Roman" panose="02020603050405020304" pitchFamily="18" charset="0"/>
              </a:rPr>
              <a:t>Bài</a:t>
            </a:r>
            <a:r>
              <a:rPr lang="en-US" altLang="zh-CN" sz="3600" b="1" spc="333" dirty="0">
                <a:ln>
                  <a:solidFill>
                    <a:srgbClr val="6EBA35"/>
                  </a:solidFill>
                </a:ln>
                <a:solidFill>
                  <a:srgbClr val="4A54C9"/>
                </a:solidFill>
                <a:ea typeface="方正姚体" panose="02010601030101010101" pitchFamily="2" charset="-122"/>
                <a:cs typeface="Times New Roman" panose="02020603050405020304" pitchFamily="18" charset="0"/>
              </a:rPr>
              <a:t> </a:t>
            </a:r>
            <a:r>
              <a:rPr lang="en-US" altLang="zh-CN" sz="3600" b="1" spc="333" dirty="0" err="1">
                <a:ln>
                  <a:solidFill>
                    <a:srgbClr val="6EBA35"/>
                  </a:solidFill>
                </a:ln>
                <a:solidFill>
                  <a:srgbClr val="4A54C9"/>
                </a:solidFill>
                <a:ea typeface="方正姚体" panose="02010601030101010101" pitchFamily="2" charset="-122"/>
                <a:cs typeface="Times New Roman" panose="02020603050405020304" pitchFamily="18" charset="0"/>
              </a:rPr>
              <a:t>văn</a:t>
            </a:r>
            <a:r>
              <a:rPr lang="en-US" altLang="zh-CN" sz="3600" b="1" spc="333" dirty="0">
                <a:ln>
                  <a:solidFill>
                    <a:srgbClr val="6EBA35"/>
                  </a:solidFill>
                </a:ln>
                <a:solidFill>
                  <a:srgbClr val="4A54C9"/>
                </a:solidFill>
                <a:ea typeface="方正姚体" panose="02010601030101010101" pitchFamily="2" charset="-122"/>
                <a:cs typeface="Times New Roman" panose="02020603050405020304" pitchFamily="18" charset="0"/>
              </a:rPr>
              <a:t> </a:t>
            </a:r>
            <a:r>
              <a:rPr lang="en-US" altLang="zh-CN" sz="3600" b="1" spc="333" dirty="0" err="1">
                <a:ln>
                  <a:solidFill>
                    <a:srgbClr val="6EBA35"/>
                  </a:solidFill>
                </a:ln>
                <a:solidFill>
                  <a:srgbClr val="4A54C9"/>
                </a:solidFill>
                <a:ea typeface="方正姚体" panose="02010601030101010101" pitchFamily="2" charset="-122"/>
                <a:cs typeface="Times New Roman" panose="02020603050405020304" pitchFamily="18" charset="0"/>
              </a:rPr>
              <a:t>được</a:t>
            </a:r>
            <a:r>
              <a:rPr lang="en-US" altLang="zh-CN" sz="3600" b="1" spc="333" dirty="0">
                <a:ln>
                  <a:solidFill>
                    <a:srgbClr val="6EBA35"/>
                  </a:solidFill>
                </a:ln>
                <a:solidFill>
                  <a:srgbClr val="4A54C9"/>
                </a:solidFill>
                <a:ea typeface="方正姚体" panose="02010601030101010101" pitchFamily="2" charset="-122"/>
                <a:cs typeface="Times New Roman" panose="02020603050405020304" pitchFamily="18" charset="0"/>
              </a:rPr>
              <a:t> chia </a:t>
            </a:r>
            <a:r>
              <a:rPr lang="en-US" altLang="zh-CN" sz="3600" b="1" spc="333" dirty="0" err="1">
                <a:ln>
                  <a:solidFill>
                    <a:srgbClr val="6EBA35"/>
                  </a:solidFill>
                </a:ln>
                <a:solidFill>
                  <a:srgbClr val="4A54C9"/>
                </a:solidFill>
                <a:ea typeface="方正姚体" panose="02010601030101010101" pitchFamily="2" charset="-122"/>
                <a:cs typeface="Times New Roman" panose="02020603050405020304" pitchFamily="18" charset="0"/>
              </a:rPr>
              <a:t>làm</a:t>
            </a:r>
            <a:r>
              <a:rPr lang="en-US" altLang="zh-CN" sz="3600" b="1" spc="333" dirty="0">
                <a:ln>
                  <a:solidFill>
                    <a:srgbClr val="6EBA35"/>
                  </a:solidFill>
                </a:ln>
                <a:solidFill>
                  <a:srgbClr val="4A54C9"/>
                </a:solidFill>
                <a:ea typeface="方正姚体" panose="02010601030101010101" pitchFamily="2" charset="-122"/>
                <a:cs typeface="Times New Roman" panose="02020603050405020304" pitchFamily="18" charset="0"/>
              </a:rPr>
              <a:t> </a:t>
            </a:r>
            <a:r>
              <a:rPr lang="en-US" altLang="zh-CN" sz="3600" b="1" spc="333" dirty="0" err="1">
                <a:ln>
                  <a:solidFill>
                    <a:srgbClr val="6EBA35"/>
                  </a:solidFill>
                </a:ln>
                <a:solidFill>
                  <a:srgbClr val="4A54C9"/>
                </a:solidFill>
                <a:ea typeface="方正姚体" panose="02010601030101010101" pitchFamily="2" charset="-122"/>
                <a:cs typeface="Times New Roman" panose="02020603050405020304" pitchFamily="18" charset="0"/>
              </a:rPr>
              <a:t>mấy</a:t>
            </a:r>
            <a:r>
              <a:rPr lang="en-US" altLang="zh-CN" sz="3600" b="1" spc="333" dirty="0">
                <a:ln>
                  <a:solidFill>
                    <a:srgbClr val="6EBA35"/>
                  </a:solidFill>
                </a:ln>
                <a:solidFill>
                  <a:srgbClr val="4A54C9"/>
                </a:solidFill>
                <a:ea typeface="方正姚体" panose="02010601030101010101" pitchFamily="2" charset="-122"/>
                <a:cs typeface="Times New Roman" panose="02020603050405020304" pitchFamily="18" charset="0"/>
              </a:rPr>
              <a:t> </a:t>
            </a:r>
            <a:r>
              <a:rPr lang="en-US" altLang="zh-CN" sz="3600" b="1" spc="333" dirty="0" err="1">
                <a:ln>
                  <a:solidFill>
                    <a:srgbClr val="6EBA35"/>
                  </a:solidFill>
                </a:ln>
                <a:solidFill>
                  <a:srgbClr val="4A54C9"/>
                </a:solidFill>
                <a:ea typeface="方正姚体" panose="02010601030101010101" pitchFamily="2" charset="-122"/>
                <a:cs typeface="Times New Roman" panose="02020603050405020304" pitchFamily="18" charset="0"/>
              </a:rPr>
              <a:t>đoạn</a:t>
            </a:r>
            <a:r>
              <a:rPr lang="en-US" altLang="zh-CN" sz="3600" b="1" spc="333" dirty="0">
                <a:ln>
                  <a:solidFill>
                    <a:srgbClr val="6EBA35"/>
                  </a:solidFill>
                </a:ln>
                <a:solidFill>
                  <a:srgbClr val="4A54C9"/>
                </a:solidFill>
                <a:ea typeface="方正姚体" panose="02010601030101010101" pitchFamily="2" charset="-122"/>
                <a:cs typeface="Times New Roman" panose="02020603050405020304" pitchFamily="18" charset="0"/>
              </a:rPr>
              <a:t> ?</a:t>
            </a:r>
            <a:endParaRPr lang="zh-CN" altLang="en-US" sz="3600" b="1" spc="333" dirty="0">
              <a:ln>
                <a:solidFill>
                  <a:srgbClr val="6EBA35"/>
                </a:solidFill>
              </a:ln>
              <a:solidFill>
                <a:srgbClr val="4A54C9"/>
              </a:solidFill>
              <a:ea typeface="方正姚体" panose="02010601030101010101" pitchFamily="2" charset="-122"/>
              <a:cs typeface="Times New Roman" panose="02020603050405020304" pitchFamily="18" charset="0"/>
            </a:endParaRPr>
          </a:p>
        </p:txBody>
      </p:sp>
      <p:sp>
        <p:nvSpPr>
          <p:cNvPr id="5" name="TextBox 4">
            <a:extLst>
              <a:ext uri="{FF2B5EF4-FFF2-40B4-BE49-F238E27FC236}">
                <a16:creationId xmlns:a16="http://schemas.microsoft.com/office/drawing/2014/main" id="{F6DBC309-2A27-4600-84D4-C722BB18B7CA}"/>
              </a:ext>
            </a:extLst>
          </p:cNvPr>
          <p:cNvSpPr txBox="1"/>
          <p:nvPr/>
        </p:nvSpPr>
        <p:spPr>
          <a:xfrm>
            <a:off x="2329901" y="2084344"/>
            <a:ext cx="6962775" cy="2554545"/>
          </a:xfrm>
          <a:prstGeom prst="rect">
            <a:avLst/>
          </a:prstGeom>
          <a:noFill/>
        </p:spPr>
        <p:txBody>
          <a:bodyPr wrap="square">
            <a:spAutoFit/>
          </a:bodyPr>
          <a:lstStyle/>
          <a:p>
            <a:r>
              <a:rPr lang="en-US" sz="3200" b="1" dirty="0" err="1">
                <a:solidFill>
                  <a:srgbClr val="FF0000"/>
                </a:solidFill>
                <a:latin typeface="Times New Roman" panose="02020603050405020304" pitchFamily="18" charset="0"/>
                <a:cs typeface="Times New Roman" panose="02020603050405020304" pitchFamily="18" charset="0"/>
              </a:rPr>
              <a:t>Đoạn</a:t>
            </a:r>
            <a:r>
              <a:rPr lang="en-US" sz="3200" b="1" dirty="0">
                <a:solidFill>
                  <a:srgbClr val="FF0000"/>
                </a:solidFill>
                <a:latin typeface="Times New Roman" panose="02020603050405020304" pitchFamily="18" charset="0"/>
                <a:cs typeface="Times New Roman" panose="02020603050405020304" pitchFamily="18" charset="0"/>
              </a:rPr>
              <a:t> 1 </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liễu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rủ</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b="1" dirty="0" err="1">
                <a:solidFill>
                  <a:srgbClr val="FF0000"/>
                </a:solidFill>
                <a:latin typeface="Times New Roman" panose="02020603050405020304" pitchFamily="18" charset="0"/>
                <a:cs typeface="Times New Roman" panose="02020603050405020304" pitchFamily="18" charset="0"/>
              </a:rPr>
              <a:t>Đoạn</a:t>
            </a:r>
            <a:r>
              <a:rPr lang="en-US" sz="3200" b="1" dirty="0">
                <a:solidFill>
                  <a:srgbClr val="FF0000"/>
                </a:solidFill>
                <a:latin typeface="Times New Roman" panose="02020603050405020304" pitchFamily="18" charset="0"/>
                <a:cs typeface="Times New Roman" panose="02020603050405020304" pitchFamily="18" charset="0"/>
              </a:rPr>
              <a:t> 2 </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Buổi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nhạt</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b="1" dirty="0" err="1">
                <a:solidFill>
                  <a:srgbClr val="FF0000"/>
                </a:solidFill>
                <a:latin typeface="Times New Roman" panose="02020603050405020304" pitchFamily="18" charset="0"/>
                <a:cs typeface="Times New Roman" panose="02020603050405020304" pitchFamily="18" charset="0"/>
              </a:rPr>
              <a:t>Đoạn</a:t>
            </a:r>
            <a:r>
              <a:rPr lang="en-US" sz="3200" b="1" dirty="0">
                <a:solidFill>
                  <a:srgbClr val="FF0000"/>
                </a:solidFill>
                <a:latin typeface="Times New Roman" panose="02020603050405020304" pitchFamily="18" charset="0"/>
                <a:cs typeface="Times New Roman" panose="02020603050405020304" pitchFamily="18" charset="0"/>
              </a:rPr>
              <a:t> 3</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endParaRPr lang="en-US" sz="3200" dirty="0">
              <a:latin typeface="Times New Roman" panose="02020603050405020304" pitchFamily="18" charset="0"/>
              <a:cs typeface="Times New Roman" panose="02020603050405020304" pitchFamily="18" charset="0"/>
            </a:endParaRPr>
          </a:p>
        </p:txBody>
      </p:sp>
      <p:pic>
        <p:nvPicPr>
          <p:cNvPr id="6" name="Picture 3">
            <a:extLst>
              <a:ext uri="{FF2B5EF4-FFF2-40B4-BE49-F238E27FC236}">
                <a16:creationId xmlns:a16="http://schemas.microsoft.com/office/drawing/2014/main" id="{BFFEDBE7-63D3-454F-BE33-811F990FB0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538663"/>
            <a:ext cx="12192000" cy="231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6">
            <a:extLst>
              <a:ext uri="{FF2B5EF4-FFF2-40B4-BE49-F238E27FC236}">
                <a16:creationId xmlns:a16="http://schemas.microsoft.com/office/drawing/2014/main" id="{6983D948-2732-411C-87B9-8901FC4BA49B}"/>
              </a:ext>
            </a:extLst>
          </p:cNvPr>
          <p:cNvPicPr>
            <a:picLocks noChangeAspect="1"/>
          </p:cNvPicPr>
          <p:nvPr/>
        </p:nvPicPr>
        <p:blipFill>
          <a:blip r:embed="rId3">
            <a:extLst>
              <a:ext uri="{28A0092B-C50C-407E-A947-70E740481C1C}">
                <a14:useLocalDpi xmlns:a14="http://schemas.microsoft.com/office/drawing/2010/main" val="0"/>
              </a:ext>
            </a:extLst>
          </a:blip>
          <a:srcRect l="20023" t="67764"/>
          <a:stretch>
            <a:fillRect/>
          </a:stretch>
        </p:blipFill>
        <p:spPr bwMode="auto">
          <a:xfrm>
            <a:off x="8726488" y="-13420"/>
            <a:ext cx="3465512"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30">
            <a:extLst>
              <a:ext uri="{FF2B5EF4-FFF2-40B4-BE49-F238E27FC236}">
                <a16:creationId xmlns:a16="http://schemas.microsoft.com/office/drawing/2014/main" id="{884984D9-6035-48BE-8BE2-E2CBB1DBAAF4}"/>
              </a:ext>
            </a:extLst>
          </p:cNvPr>
          <p:cNvPicPr>
            <a:picLocks noChangeAspect="1"/>
          </p:cNvPicPr>
          <p:nvPr/>
        </p:nvPicPr>
        <p:blipFill>
          <a:blip r:embed="rId4">
            <a:extLst>
              <a:ext uri="{28A0092B-C50C-407E-A947-70E740481C1C}">
                <a14:useLocalDpi xmlns:a14="http://schemas.microsoft.com/office/drawing/2010/main" val="0"/>
              </a:ext>
            </a:extLst>
          </a:blip>
          <a:srcRect t="22717"/>
          <a:stretch>
            <a:fillRect/>
          </a:stretch>
        </p:blipFill>
        <p:spPr bwMode="auto">
          <a:xfrm>
            <a:off x="-22225" y="-13420"/>
            <a:ext cx="2155825"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6">
            <a:extLst>
              <a:ext uri="{FF2B5EF4-FFF2-40B4-BE49-F238E27FC236}">
                <a16:creationId xmlns:a16="http://schemas.microsoft.com/office/drawing/2014/main" id="{A729549A-AC5C-4710-B0E4-8C4CFAC3EF8F}"/>
              </a:ext>
            </a:extLst>
          </p:cNvPr>
          <p:cNvPicPr>
            <a:picLocks noChangeAspect="1"/>
          </p:cNvPicPr>
          <p:nvPr/>
        </p:nvPicPr>
        <p:blipFill>
          <a:blip r:embed="rId3">
            <a:extLst>
              <a:ext uri="{28A0092B-C50C-407E-A947-70E740481C1C}">
                <a14:useLocalDpi xmlns:a14="http://schemas.microsoft.com/office/drawing/2010/main" val="0"/>
              </a:ext>
            </a:extLst>
          </a:blip>
          <a:srcRect l="20023" t="67764"/>
          <a:stretch>
            <a:fillRect/>
          </a:stretch>
        </p:blipFill>
        <p:spPr bwMode="auto">
          <a:xfrm>
            <a:off x="8878888" y="138980"/>
            <a:ext cx="3465512"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185916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0" nodeType="clickEffect">
                                  <p:stCondLst>
                                    <p:cond delay="0"/>
                                  </p:stCondLst>
                                  <p:childTnLst>
                                    <p:anim calcmode="lin" valueType="num">
                                      <p:cBhvr>
                                        <p:cTn id="11" dur="500"/>
                                        <p:tgtEl>
                                          <p:spTgt spid="3"/>
                                        </p:tgtEl>
                                        <p:attrNameLst>
                                          <p:attrName>ppt_w</p:attrName>
                                        </p:attrNameLst>
                                      </p:cBhvr>
                                      <p:tavLst>
                                        <p:tav tm="0">
                                          <p:val>
                                            <p:strVal val="ppt_w"/>
                                          </p:val>
                                        </p:tav>
                                        <p:tav tm="100000">
                                          <p:val>
                                            <p:fltVal val="0"/>
                                          </p:val>
                                        </p:tav>
                                      </p:tavLst>
                                    </p:anim>
                                    <p:anim calcmode="lin" valueType="num">
                                      <p:cBhvr>
                                        <p:cTn id="12" dur="500"/>
                                        <p:tgtEl>
                                          <p:spTgt spid="3"/>
                                        </p:tgtEl>
                                        <p:attrNameLst>
                                          <p:attrName>ppt_h</p:attrName>
                                        </p:attrNameLst>
                                      </p:cBhvr>
                                      <p:tavLst>
                                        <p:tav tm="0">
                                          <p:val>
                                            <p:strVal val="ppt_h"/>
                                          </p:val>
                                        </p:tav>
                                        <p:tav tm="100000">
                                          <p:val>
                                            <p:fltVal val="0"/>
                                          </p:val>
                                        </p:tav>
                                      </p:tavLst>
                                    </p:anim>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5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fade">
                                      <p:cBhvr>
                                        <p:cTn id="3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3023</Words>
  <Application>Microsoft Office PowerPoint</Application>
  <PresentationFormat>Widescreen</PresentationFormat>
  <Paragraphs>181</Paragraphs>
  <Slides>35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Calibri Light</vt:lpstr>
      <vt:lpstr>Cambria</vt:lpstr>
      <vt:lpstr>Times New Roman</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Thứ hai ngày 18 tháng 4 năm 2022 Tập đọc</vt:lpstr>
      <vt:lpstr>Thứ hai ngày 18 tháng 4 năm 2022 Tập đọc</vt:lpstr>
      <vt:lpstr>Thứ hai ngày 18 tháng 4 năm 2022 Tập đọc</vt:lpstr>
      <vt:lpstr>Thứ hai ngày 18 tháng 4 năm 2022 Tập đọc</vt:lpstr>
      <vt:lpstr>Thứ hai ngày 18 tháng 4 năm 2022 Tập đọc</vt:lpstr>
      <vt:lpstr>PowerPoint Presentation</vt:lpstr>
      <vt:lpstr>PowerPoint Presentation</vt:lpstr>
      <vt:lpstr>PowerPoint Presentation</vt:lpstr>
      <vt:lpstr>PowerPoint Presentation</vt:lpstr>
      <vt:lpstr>PowerPoint Presentation</vt:lpstr>
      <vt:lpstr>TƯ THẾ NGỒI VIẾT CHÍNH TẢ</vt:lpstr>
      <vt:lpstr>HƯỚNG DẪN CÁCH CẦM BÚT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PHU KHANG</dc:creator>
  <cp:lastModifiedBy>PHU KHANG</cp:lastModifiedBy>
  <cp:revision>1</cp:revision>
  <dcterms:created xsi:type="dcterms:W3CDTF">2022-04-17T11:04:36Z</dcterms:created>
  <dcterms:modified xsi:type="dcterms:W3CDTF">2022-04-17T13:34:48Z</dcterms:modified>
</cp:coreProperties>
</file>