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87" r:id="rId4"/>
    <p:sldId id="261" r:id="rId5"/>
    <p:sldId id="260" r:id="rId6"/>
    <p:sldId id="290" r:id="rId7"/>
    <p:sldId id="291" r:id="rId8"/>
    <p:sldId id="292" r:id="rId9"/>
    <p:sldId id="293" r:id="rId10"/>
    <p:sldId id="259" r:id="rId11"/>
    <p:sldId id="262" r:id="rId12"/>
    <p:sldId id="295" r:id="rId13"/>
    <p:sldId id="272" r:id="rId14"/>
    <p:sldId id="296" r:id="rId15"/>
    <p:sldId id="297" r:id="rId16"/>
    <p:sldId id="274" r:id="rId17"/>
    <p:sldId id="275" r:id="rId18"/>
    <p:sldId id="298" r:id="rId19"/>
    <p:sldId id="299" r:id="rId20"/>
    <p:sldId id="289" r:id="rId21"/>
    <p:sldId id="284" r:id="rId22"/>
    <p:sldId id="264" r:id="rId23"/>
    <p:sldId id="294" r:id="rId24"/>
    <p:sldId id="300" r:id="rId25"/>
    <p:sldId id="301" r:id="rId26"/>
    <p:sldId id="28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TM American Sans" panose="02040603050506020204" pitchFamily="18" charset="0"/>
      <p:regular r:id="rId35"/>
    </p:embeddedFont>
    <p:embeddedFont>
      <p:font typeface="UTM Duepuntozero" panose="02040603050506020204" pitchFamily="18" charset="0"/>
      <p:regular r:id="rId36"/>
      <p:bold r:id="rId37"/>
    </p:embeddedFont>
    <p:embeddedFont>
      <p:font typeface="VNI-Times" pitchFamily="2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B5528"/>
    <a:srgbClr val="6F3A7D"/>
    <a:srgbClr val="E55174"/>
    <a:srgbClr val="663300"/>
    <a:srgbClr val="7E430F"/>
    <a:srgbClr val="FBB1C7"/>
    <a:srgbClr val="FFCC00"/>
    <a:srgbClr val="D64B0D"/>
    <a:srgbClr val="FF7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9" autoAdjust="0"/>
    <p:restoredTop sz="89435" autoAdjust="0"/>
  </p:normalViewPr>
  <p:slideViewPr>
    <p:cSldViewPr snapToGrid="0">
      <p:cViewPr varScale="1">
        <p:scale>
          <a:sx n="71" d="100"/>
          <a:sy n="71" d="100"/>
        </p:scale>
        <p:origin x="43" y="-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9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nguyên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trtreencacs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hợp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hoặc</a:t>
            </a:r>
            <a:r>
              <a:rPr lang="en-US" altLang="zh-CN" baseline="0" dirty="0"/>
              <a:t> them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nguyên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nên</a:t>
            </a:r>
            <a:r>
              <a:rPr lang="en-US" altLang="zh-CN" baseline="0" dirty="0"/>
              <a:t> 1 menu </a:t>
            </a:r>
            <a:r>
              <a:rPr lang="en-US" altLang="zh-CN" baseline="0" dirty="0" err="1"/>
              <a:t>món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ăn</a:t>
            </a:r>
            <a:r>
              <a:rPr lang="en-US" altLang="zh-CN" baseline="0" dirty="0"/>
              <a:t> 3 </a:t>
            </a:r>
            <a:r>
              <a:rPr lang="en-US" altLang="zh-CN" baseline="0" dirty="0" err="1"/>
              <a:t>buổi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ngày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0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90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62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059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00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42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197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94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161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6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515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11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4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AF559B-5088-48B7-9381-0C31E07188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094" y="5603875"/>
            <a:ext cx="1742063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456B9F-B1AA-4FDA-B980-8AAD47FA5169}"/>
              </a:ext>
            </a:extLst>
          </p:cNvPr>
          <p:cNvSpPr txBox="1"/>
          <p:nvPr userDrawn="1"/>
        </p:nvSpPr>
        <p:spPr>
          <a:xfrm>
            <a:off x="11410568" y="0"/>
            <a:ext cx="71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02365" y="4626059"/>
            <a:ext cx="424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663300"/>
                </a:solidFill>
                <a:latin typeface="UTM Duepuntozero" panose="02040603050506020204" pitchFamily="18" charset="0"/>
                <a:ea typeface="微软雅黑 Light" panose="020B0502040204020203" pitchFamily="34" charset="-122"/>
              </a:rPr>
              <a:t>KHOA HỌC</a:t>
            </a:r>
            <a:endParaRPr lang="zh-CN" altLang="en-US" sz="4000" dirty="0">
              <a:solidFill>
                <a:srgbClr val="663300"/>
              </a:solidFill>
              <a:latin typeface="UTM Duepuntozero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76147" y="2783679"/>
            <a:ext cx="7999141" cy="1496952"/>
            <a:chOff x="2176147" y="2783679"/>
            <a:chExt cx="7999141" cy="1496952"/>
          </a:xfrm>
        </p:grpSpPr>
        <p:sp>
          <p:nvSpPr>
            <p:cNvPr id="10" name="文本框 9"/>
            <p:cNvSpPr txBox="1"/>
            <p:nvPr/>
          </p:nvSpPr>
          <p:spPr>
            <a:xfrm>
              <a:off x="2176147" y="2834081"/>
              <a:ext cx="79793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4400" dirty="0">
                <a:solidFill>
                  <a:schemeClr val="accent2">
                    <a:lumMod val="50000"/>
                  </a:schemeClr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4" name="文本框 9"/>
            <p:cNvSpPr txBox="1"/>
            <p:nvPr/>
          </p:nvSpPr>
          <p:spPr>
            <a:xfrm>
              <a:off x="2195940" y="2783679"/>
              <a:ext cx="79793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4400" dirty="0">
                <a:solidFill>
                  <a:srgbClr val="FFC000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37" y="2442583"/>
            <a:ext cx="5643618" cy="36132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0089" y="1111972"/>
            <a:ext cx="9271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chúng ta nên ăn phối hợp nhiều loại thức ăn và thường xuyên thay đổi món ăn ?</a:t>
            </a: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76654" y="3878663"/>
            <a:ext cx="1787552" cy="2258644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026562" y="894660"/>
            <a:ext cx="1034266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húng ta nên ăn phối hợp nhiều loại thức ăn và thường xuyên thay đổi món ăn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latin typeface="VNI-Times" pitchFamily="2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21" name="文本框 15"/>
          <p:cNvSpPr txBox="1"/>
          <p:nvPr/>
        </p:nvSpPr>
        <p:spPr>
          <a:xfrm>
            <a:off x="1070143" y="2511945"/>
            <a:ext cx="1059257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Mỗi loại thức ăn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chỉ cung cấp một số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chất dinh dưỡng</a:t>
            </a:r>
            <a:r>
              <a:rPr lang="vi-VN" sz="3600" dirty="0">
                <a:solidFill>
                  <a:srgbClr val="D31012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nhất định ở những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tỉ lệ khác nhau. </a:t>
            </a:r>
            <a:endParaRPr lang="en-US" sz="3600" b="1" dirty="0">
              <a:solidFill>
                <a:srgbClr val="D310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8" y="4509768"/>
            <a:ext cx="1581423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5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37999" y="4370516"/>
            <a:ext cx="1454080" cy="1786371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026562" y="894660"/>
            <a:ext cx="1034266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húng ta nên ăn phối hợp nhiều loại thức ăn và thường xuyên thay đổi món ăn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latin typeface="VNI-Times" pitchFamily="2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21" name="文本框 15"/>
          <p:cNvSpPr txBox="1"/>
          <p:nvPr/>
        </p:nvSpPr>
        <p:spPr>
          <a:xfrm>
            <a:off x="928074" y="2117632"/>
            <a:ext cx="10150477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srgbClr val="D31012"/>
                </a:solidFill>
                <a:cs typeface="Arial" panose="020B0604020202020204" pitchFamily="34" charset="0"/>
              </a:rPr>
              <a:t>	</a:t>
            </a:r>
            <a:r>
              <a:rPr lang="vi-VN" sz="3600" dirty="0">
                <a:solidFill>
                  <a:srgbClr val="D31012"/>
                </a:solidFill>
                <a:cs typeface="Arial" panose="020B0604020202020204" pitchFamily="34" charset="0"/>
              </a:rPr>
              <a:t>Ăn phối hợp nhiều loại thức ăn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và thường xuyên thay đổi món sẽ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cung cấp</a:t>
            </a:r>
            <a:r>
              <a:rPr lang="en-US" sz="3600" b="1" dirty="0">
                <a:solidFill>
                  <a:srgbClr val="D310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đầy đủ chất dinh dưỡng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cho cơ thể và giúp chúng ta ăn ngon miệng hơn.</a:t>
            </a: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8" y="4509768"/>
            <a:ext cx="1581423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5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62645" y="651402"/>
            <a:ext cx="402318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  <a:cs typeface="Arial" panose="020B0604020202020204" pitchFamily="34" charset="0"/>
              </a:rPr>
              <a:t>THỰC ĐƠN THÚ VỊ</a:t>
            </a:r>
            <a:endParaRPr lang="zh-CN" altLang="en-US" sz="3200" b="1" spc="3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78" y="1681286"/>
            <a:ext cx="1622166" cy="16221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5" y="1681286"/>
            <a:ext cx="1622166" cy="1622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12" y="1681286"/>
            <a:ext cx="1622166" cy="16221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" y="1681286"/>
            <a:ext cx="1622166" cy="16221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09" y="1681286"/>
            <a:ext cx="1622166" cy="16221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" y="4132119"/>
            <a:ext cx="1622166" cy="16221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12" y="4132119"/>
            <a:ext cx="1622166" cy="16221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5" y="4132119"/>
            <a:ext cx="1622166" cy="162216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78" y="4132119"/>
            <a:ext cx="1622166" cy="16221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09" y="4132119"/>
            <a:ext cx="1622166" cy="1622166"/>
          </a:xfrm>
          <a:prstGeom prst="rect">
            <a:avLst/>
          </a:prstGeom>
        </p:spPr>
      </p:pic>
      <p:sp>
        <p:nvSpPr>
          <p:cNvPr id="27" name="圆角矩形 26"/>
          <p:cNvSpPr/>
          <p:nvPr/>
        </p:nvSpPr>
        <p:spPr>
          <a:xfrm>
            <a:off x="674539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Trà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vải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964923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Lúa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mì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55307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Sữa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tươi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7545691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Nấm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836075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Cà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rốt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74539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Trứng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964923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Cà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chua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5255307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Bắp</a:t>
            </a:r>
            <a:r>
              <a:rPr lang="en-US" altLang="zh-CN" sz="20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cải</a:t>
            </a:r>
            <a:r>
              <a:rPr lang="en-US" altLang="zh-CN" sz="20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endParaRPr lang="zh-CN" altLang="en-US" sz="20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7545691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836075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Đậu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phộng</a:t>
            </a:r>
            <a:endParaRPr lang="zh-CN" altLang="en-US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7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48017" y="1592322"/>
            <a:ext cx="5910151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Thế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nhưng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,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phải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loại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sẽ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tốt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phải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liều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lượng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nhất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định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" y="1090864"/>
            <a:ext cx="3540800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5"/>
          <p:cNvSpPr txBox="1"/>
          <p:nvPr/>
        </p:nvSpPr>
        <p:spPr>
          <a:xfrm>
            <a:off x="1396181" y="0"/>
            <a:ext cx="9832258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ÌM HIỂU THÁP DINH DƯỠNG CÂN ĐỐI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90" y="911981"/>
            <a:ext cx="6781800" cy="574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24464" y="1767006"/>
            <a:ext cx="471702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 cứu </a:t>
            </a:r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dinh dưỡng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nói tên nhóm thức ăn: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8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491094" y="1843112"/>
            <a:ext cx="30677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389881" y="3999085"/>
            <a:ext cx="481780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 thực (12 kg)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kg)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LU" alt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820">
            <a:off x="950937" y="3651886"/>
            <a:ext cx="3432943" cy="1880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91">
            <a:off x="2669083" y="1470939"/>
            <a:ext cx="3044970" cy="230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11" name="文本框 25"/>
          <p:cNvSpPr txBox="1"/>
          <p:nvPr/>
        </p:nvSpPr>
        <p:spPr>
          <a:xfrm>
            <a:off x="8491094" y="1843112"/>
            <a:ext cx="306771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56622" y="3999085"/>
            <a:ext cx="5234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vừng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(600g)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7" y="1843112"/>
            <a:ext cx="5181290" cy="321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11" name="文本框 25"/>
          <p:cNvSpPr txBox="1"/>
          <p:nvPr/>
        </p:nvSpPr>
        <p:spPr>
          <a:xfrm>
            <a:off x="8491094" y="1999542"/>
            <a:ext cx="30677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3771" y="3999085"/>
            <a:ext cx="4204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Đường (dưới 500g)</a:t>
            </a:r>
            <a:endParaRPr lang="fr-LU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6" y="1889339"/>
            <a:ext cx="5240265" cy="349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60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11" name="文本框 25"/>
          <p:cNvSpPr txBox="1"/>
          <p:nvPr/>
        </p:nvSpPr>
        <p:spPr>
          <a:xfrm>
            <a:off x="8491094" y="1724945"/>
            <a:ext cx="306771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3771" y="3999085"/>
            <a:ext cx="377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Muối (dưới 300g)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" y="1724945"/>
            <a:ext cx="5237517" cy="3600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14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1" y="926756"/>
            <a:ext cx="3985570" cy="5696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72" y="316778"/>
            <a:ext cx="3431704" cy="12199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06" y="4872810"/>
            <a:ext cx="1732291" cy="17504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12" y="2150075"/>
            <a:ext cx="3265250" cy="34846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807464">
            <a:off x="90549" y="243104"/>
            <a:ext cx="2580099" cy="2484573"/>
            <a:chOff x="278829" y="1289713"/>
            <a:chExt cx="2178996" cy="19491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105">
              <a:off x="278829" y="1289713"/>
              <a:ext cx="2178996" cy="194915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179413">
              <a:off x="280290" y="1559698"/>
              <a:ext cx="2130275" cy="123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Con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không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thích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cá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rau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mà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mẹ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bắt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con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.. </a:t>
              </a:r>
              <a:endParaRPr lang="zh-CN" altLang="en-US" sz="2800" b="1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120304" y="283475"/>
            <a:ext cx="2865041" cy="2422500"/>
            <a:chOff x="9120304" y="283475"/>
            <a:chExt cx="2865041" cy="2422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6987">
              <a:off x="9120304" y="283475"/>
              <a:ext cx="2865041" cy="242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1775006">
              <a:off x="9303654" y="769319"/>
              <a:ext cx="2659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chuyện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An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An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? 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34"/>
            <a:ext cx="12169318" cy="6687474"/>
          </a:xfrm>
          <a:prstGeom prst="rect">
            <a:avLst/>
          </a:prstGeom>
        </p:spPr>
      </p:pic>
      <p:sp>
        <p:nvSpPr>
          <p:cNvPr id="13" name="Text Box 109"/>
          <p:cNvSpPr txBox="1">
            <a:spLocks noChangeArrowheads="1"/>
          </p:cNvSpPr>
          <p:nvPr/>
        </p:nvSpPr>
        <p:spPr bwMode="auto">
          <a:xfrm>
            <a:off x="911695" y="1004579"/>
            <a:ext cx="1016926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KẾT LUẬN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Các thức ăn chứa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chất bột đường, vi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-t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a-min, chất khoáng và chất xơ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cần được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ăn đầy đủ.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Các thức ăn chứa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chất đạm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cần được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ăn vừa phải.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Đối với các thức ăn chứa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chất béo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nên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có mức độ.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Không nên ăn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đường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và hạn chế ăn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muối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 </a:t>
            </a:r>
            <a:endParaRPr lang="fr-LU" altLang="en-US" sz="6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57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78317" y="575661"/>
            <a:ext cx="3835366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000"/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3961" y="1722569"/>
            <a:ext cx="11484078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altLang="zh-CN" sz="3600" b="1" spc="300" dirty="0">
                <a:solidFill>
                  <a:srgbClr val="FF00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Không có một loại thức ăn nào </a:t>
            </a:r>
            <a:r>
              <a:rPr lang="vi-VN" altLang="zh-CN" sz="3600" b="1" spc="300" dirty="0">
                <a:solidFill>
                  <a:srgbClr val="6633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có thể cung cấp đủ các chất cần thiết cho hoạt động sống của cơ thể. </a:t>
            </a:r>
            <a:r>
              <a:rPr lang="vi-VN" altLang="zh-CN" sz="3600" b="1" spc="300" dirty="0">
                <a:solidFill>
                  <a:srgbClr val="FF00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Tất cả những chất mà cơ thể cần đều phải lấy từ nhiều nguồn thức ăn khác nhau. </a:t>
            </a:r>
            <a:r>
              <a:rPr lang="vi-VN" altLang="zh-CN" sz="3600" b="1" spc="300" dirty="0">
                <a:solidFill>
                  <a:srgbClr val="6633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Để có sức khoẻ tốt, chúng ta phải ăn phối hợp nhiều loại thức ăn và thường xuyên thay đổi món ăn.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5" y="5486880"/>
            <a:ext cx="1787411" cy="1371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707" y="5486880"/>
            <a:ext cx="1800921" cy="134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023419" y="2823931"/>
            <a:ext cx="6145161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spc="300" dirty="0">
                <a:solidFill>
                  <a:srgbClr val="6F3A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 Light" panose="020B0502040204020203" pitchFamily="34" charset="-122"/>
              </a:rPr>
              <a:t>AI ĐÚNG AI SAI</a:t>
            </a:r>
            <a:endParaRPr lang="zh-CN" altLang="en-US" sz="6000" spc="300" dirty="0">
              <a:solidFill>
                <a:srgbClr val="6F3A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32484" y="4734343"/>
            <a:ext cx="955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ý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đưa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ra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xét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b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</a:b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sai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ý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đó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7648" y="1031737"/>
            <a:ext cx="89739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thật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thích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0" y="3367674"/>
            <a:ext cx="2488737" cy="272064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3907862" y="190448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60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60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6819654" y="189682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72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72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 flipH="1">
            <a:off x="8985372" y="3167140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72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7068" y="928081"/>
            <a:ext cx="89739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Hằng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lượng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tinh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bột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và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rau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xanh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thiết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977" y="3404510"/>
            <a:ext cx="2488737" cy="272064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3907862" y="190448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60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60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6819654" y="189682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72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72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46474" y="3083246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91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9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280" y="1082081"/>
            <a:ext cx="1125443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ngọt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là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uống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bổ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sung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đường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uống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36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0" y="3367674"/>
            <a:ext cx="2488737" cy="272064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3907862" y="190448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60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60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6819654" y="189682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72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72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 flipH="1">
            <a:off x="8985372" y="3167140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4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8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60" y="2729567"/>
            <a:ext cx="5550002" cy="18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1" y="926756"/>
            <a:ext cx="3985570" cy="5696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72" y="316778"/>
            <a:ext cx="3431704" cy="12199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06" y="4872810"/>
            <a:ext cx="1732291" cy="17504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12" y="2150075"/>
            <a:ext cx="3265250" cy="34846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807464">
            <a:off x="82124" y="242110"/>
            <a:ext cx="2588641" cy="2484573"/>
            <a:chOff x="271615" y="1289713"/>
            <a:chExt cx="2186210" cy="19491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105">
              <a:off x="278829" y="1289713"/>
              <a:ext cx="2178996" cy="194915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179413">
              <a:off x="271615" y="1687616"/>
              <a:ext cx="2130275" cy="84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Tại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sao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như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ạ?</a:t>
              </a:r>
              <a:endParaRPr lang="zh-CN" altLang="en-US" sz="3600" b="1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120304" y="283475"/>
            <a:ext cx="2865041" cy="2422500"/>
            <a:chOff x="9120304" y="283475"/>
            <a:chExt cx="2865041" cy="2422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6987">
              <a:off x="9120304" y="283475"/>
              <a:ext cx="2865041" cy="242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1775006">
              <a:off x="9197151" y="709895"/>
              <a:ext cx="26597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Ây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da, An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An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phải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đầy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đủ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hết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loại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thức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chứ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?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48017" y="1283800"/>
            <a:ext cx="5447543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	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Muốn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biết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tại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sao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hỏi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" y="1090864"/>
            <a:ext cx="3540800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3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1792562" y="975063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bột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đường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vai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trò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như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thế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đối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58657" y="2181846"/>
            <a:ext cx="10161663" cy="1133353"/>
            <a:chOff x="930009" y="1994185"/>
            <a:chExt cx="10161663" cy="1133353"/>
          </a:xfrm>
        </p:grpSpPr>
        <p:grpSp>
          <p:nvGrpSpPr>
            <p:cNvPr id="23" name="Group 22"/>
            <p:cNvGrpSpPr/>
            <p:nvPr/>
          </p:nvGrpSpPr>
          <p:grpSpPr>
            <a:xfrm>
              <a:off x="930009" y="1994185"/>
              <a:ext cx="10161663" cy="1133353"/>
              <a:chOff x="930009" y="1994185"/>
              <a:chExt cx="10161663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002536" y="1994185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cấp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duy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trì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09" y="2072828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1598956" y="2155489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8297" y="3297305"/>
            <a:ext cx="10172023" cy="1133353"/>
            <a:chOff x="919649" y="3148183"/>
            <a:chExt cx="10172023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919649" y="3148183"/>
              <a:ext cx="10172023" cy="1133353"/>
              <a:chOff x="919649" y="3148183"/>
              <a:chExt cx="10172023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Giàu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vi-ta-min: A, D, E, K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9" y="3244536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1598956" y="3309537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37936" y="4409107"/>
            <a:ext cx="10172024" cy="1133353"/>
            <a:chOff x="919648" y="4481247"/>
            <a:chExt cx="10172024" cy="1133353"/>
          </a:xfrm>
        </p:grpSpPr>
        <p:grpSp>
          <p:nvGrpSpPr>
            <p:cNvPr id="25" name="Group 24"/>
            <p:cNvGrpSpPr/>
            <p:nvPr/>
          </p:nvGrpSpPr>
          <p:grpSpPr>
            <a:xfrm>
              <a:off x="919648" y="4481247"/>
              <a:ext cx="10172024" cy="1133353"/>
              <a:chOff x="919648" y="4481247"/>
              <a:chExt cx="10172024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Xây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dựng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hủy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hoại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8" y="4577600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1598956" y="4644241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354961" y="2354748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1922240" y="947158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Dòng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loại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chứa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đạm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48297" y="4362630"/>
            <a:ext cx="10161663" cy="1133353"/>
            <a:chOff x="930009" y="1994185"/>
            <a:chExt cx="10161663" cy="1133353"/>
          </a:xfrm>
        </p:grpSpPr>
        <p:grpSp>
          <p:nvGrpSpPr>
            <p:cNvPr id="23" name="Group 22"/>
            <p:cNvGrpSpPr/>
            <p:nvPr/>
          </p:nvGrpSpPr>
          <p:grpSpPr>
            <a:xfrm>
              <a:off x="930009" y="1994185"/>
              <a:ext cx="10161663" cy="1133353"/>
              <a:chOff x="930009" y="1994185"/>
              <a:chExt cx="10161663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002536" y="1994185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6F3A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Thịt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trứng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sữa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hải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đậu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09" y="2072828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1598956" y="2155489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8297" y="3297305"/>
            <a:ext cx="10172023" cy="1133353"/>
            <a:chOff x="919649" y="3148183"/>
            <a:chExt cx="10172023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919649" y="3148183"/>
              <a:ext cx="10172023" cy="1133353"/>
              <a:chOff x="919649" y="3148183"/>
              <a:chExt cx="10172023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Dừa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đậu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phộng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khoai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9" y="3244536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1598956" y="3309537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48296" y="2218974"/>
            <a:ext cx="10172024" cy="1133353"/>
            <a:chOff x="919648" y="4481247"/>
            <a:chExt cx="10172024" cy="1133353"/>
          </a:xfrm>
        </p:grpSpPr>
        <p:grpSp>
          <p:nvGrpSpPr>
            <p:cNvPr id="25" name="Group 24"/>
            <p:cNvGrpSpPr/>
            <p:nvPr/>
          </p:nvGrpSpPr>
          <p:grpSpPr>
            <a:xfrm>
              <a:off x="919648" y="4481247"/>
              <a:ext cx="10172024" cy="1133353"/>
              <a:chOff x="919648" y="4481247"/>
              <a:chExt cx="10172024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Rau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lách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bưởi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thịt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bò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trứng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sữa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8" y="4577600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1598956" y="4644241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354960" y="455869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1497663" y="1343330"/>
            <a:ext cx="954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đáp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án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dưới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58656" y="3339925"/>
            <a:ext cx="10161663" cy="1133353"/>
            <a:chOff x="930009" y="1994185"/>
            <a:chExt cx="10161663" cy="1133353"/>
          </a:xfrm>
        </p:grpSpPr>
        <p:grpSp>
          <p:nvGrpSpPr>
            <p:cNvPr id="23" name="Group 22"/>
            <p:cNvGrpSpPr/>
            <p:nvPr/>
          </p:nvGrpSpPr>
          <p:grpSpPr>
            <a:xfrm>
              <a:off x="930009" y="1994185"/>
              <a:ext cx="10161663" cy="1133353"/>
              <a:chOff x="930009" y="1994185"/>
              <a:chExt cx="10161663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002536" y="1994185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dinh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dưỡng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đảm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bảo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09" y="2072828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1598956" y="2155489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8296" y="4460878"/>
            <a:ext cx="10172023" cy="1133353"/>
            <a:chOff x="919649" y="3148183"/>
            <a:chExt cx="10172023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919649" y="3148183"/>
              <a:ext cx="10172023" cy="1133353"/>
              <a:chOff x="919649" y="3148183"/>
              <a:chExt cx="10172023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khoáng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đẻ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men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thúc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đẩy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9" y="3244536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1598956" y="3309537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48296" y="2218974"/>
            <a:ext cx="10172024" cy="1133353"/>
            <a:chOff x="919648" y="4481247"/>
            <a:chExt cx="10172024" cy="1133353"/>
          </a:xfrm>
        </p:grpSpPr>
        <p:grpSp>
          <p:nvGrpSpPr>
            <p:cNvPr id="25" name="Group 24"/>
            <p:cNvGrpSpPr/>
            <p:nvPr/>
          </p:nvGrpSpPr>
          <p:grpSpPr>
            <a:xfrm>
              <a:off x="919648" y="4481247"/>
              <a:ext cx="10172024" cy="1133353"/>
              <a:chOff x="919648" y="4481247"/>
              <a:chExt cx="10172024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Vi-ta-min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xây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dựng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8" y="4577600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1598956" y="4644241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354960" y="3512827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79191" y="1667258"/>
            <a:ext cx="5910151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	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con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thấy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đấy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Mỗi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vai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trò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khác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sử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1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triển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bình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thường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" y="1090864"/>
            <a:ext cx="3540800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86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02365" y="4626059"/>
            <a:ext cx="424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663300"/>
                </a:solidFill>
                <a:latin typeface="UTM Duepuntozero" panose="02040603050506020204" pitchFamily="18" charset="0"/>
                <a:ea typeface="微软雅黑 Light" panose="020B0502040204020203" pitchFamily="34" charset="-122"/>
              </a:rPr>
              <a:t>KHOA HỌC</a:t>
            </a:r>
            <a:endParaRPr lang="zh-CN" altLang="en-US" sz="4000" dirty="0">
              <a:solidFill>
                <a:srgbClr val="663300"/>
              </a:solidFill>
              <a:latin typeface="UTM Duepuntozero" panose="02040603050506020204" pitchFamily="18" charset="0"/>
              <a:ea typeface="微软雅黑 Light" panose="020B0502040204020203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4822" y="5044209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76147" y="2783679"/>
            <a:ext cx="7999141" cy="1496952"/>
            <a:chOff x="2176147" y="2783679"/>
            <a:chExt cx="7999141" cy="1496952"/>
          </a:xfrm>
        </p:grpSpPr>
        <p:sp>
          <p:nvSpPr>
            <p:cNvPr id="10" name="文本框 9"/>
            <p:cNvSpPr txBox="1"/>
            <p:nvPr/>
          </p:nvSpPr>
          <p:spPr>
            <a:xfrm>
              <a:off x="2176147" y="2834081"/>
              <a:ext cx="79793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4400" dirty="0">
                <a:solidFill>
                  <a:schemeClr val="accent2">
                    <a:lumMod val="50000"/>
                  </a:schemeClr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4" name="文本框 9"/>
            <p:cNvSpPr txBox="1"/>
            <p:nvPr/>
          </p:nvSpPr>
          <p:spPr>
            <a:xfrm>
              <a:off x="2195940" y="2783679"/>
              <a:ext cx="79793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4400" dirty="0">
                <a:solidFill>
                  <a:srgbClr val="FFC000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5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Office PowerPoint</Application>
  <PresentationFormat>Widescreen</PresentationFormat>
  <Paragraphs>126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UTM Duepuntozero</vt:lpstr>
      <vt:lpstr>Calibri</vt:lpstr>
      <vt:lpstr>UTM American Sans</vt:lpstr>
      <vt:lpstr>Arial</vt:lpstr>
      <vt:lpstr>VNI-Times</vt:lpstr>
      <vt:lpstr>Calibri Light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keywords>VIET BAO</cp:keywords>
  <cp:lastModifiedBy/>
  <cp:revision>1</cp:revision>
  <dcterms:created xsi:type="dcterms:W3CDTF">2017-04-12T11:07:27Z</dcterms:created>
  <dcterms:modified xsi:type="dcterms:W3CDTF">2021-09-19T12:48:20Z</dcterms:modified>
</cp:coreProperties>
</file>