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6" r:id="rId4"/>
    <p:sldMasterId id="2147483698" r:id="rId5"/>
    <p:sldMasterId id="2147483700" r:id="rId6"/>
  </p:sldMasterIdLst>
  <p:notesMasterIdLst>
    <p:notesMasterId r:id="rId14"/>
  </p:notesMasterIdLst>
  <p:sldIdLst>
    <p:sldId id="265" r:id="rId7"/>
    <p:sldId id="266" r:id="rId8"/>
    <p:sldId id="280" r:id="rId9"/>
    <p:sldId id="281" r:id="rId10"/>
    <p:sldId id="307" r:id="rId11"/>
    <p:sldId id="283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0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77838" y="2582835"/>
            <a:ext cx="8187023" cy="125488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768445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295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4295" b="1" dirty="0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95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4295" b="1" dirty="0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95" b="1" dirty="0" err="1" smtClean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en-US" sz="4295" b="1" dirty="0">
                <a:solidFill>
                  <a:srgbClr val="00863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45105" y="378460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Thứ....ngày....tháng.....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2418" y="25828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95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2009943"/>
            <a:ext cx="12077700" cy="323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14300" y="2267100"/>
            <a:ext cx="118401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 smtClean="0"/>
              <a:t>         Đúng </a:t>
            </a:r>
            <a:r>
              <a:rPr lang="vi-VN" sz="3200" dirty="0"/>
              <a:t>là nói trước cả lớp thì chẳng dễ chút nào</a:t>
            </a:r>
            <a:r>
              <a:rPr lang="en-US" sz="3200" dirty="0"/>
              <a:t>. L</a:t>
            </a:r>
            <a:r>
              <a:rPr lang="vi-VN" sz="3200" dirty="0"/>
              <a:t>úc đầu</a:t>
            </a:r>
            <a:r>
              <a:rPr lang="en-US" sz="3200" dirty="0"/>
              <a:t>,</a:t>
            </a:r>
            <a:r>
              <a:rPr lang="vi-VN" sz="3200" dirty="0"/>
              <a:t>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5110" y="365125"/>
            <a:ext cx="2442845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 - viết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36352" y="1114911"/>
            <a:ext cx="4633595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Một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giờ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14300" y="2975536"/>
            <a:ext cx="134816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200" dirty="0"/>
              <a:t>Quang </a:t>
            </a:r>
            <a:r>
              <a:rPr lang="vi-VN" sz="3200" dirty="0" smtClean="0"/>
              <a:t>còn </a:t>
            </a:r>
            <a:r>
              <a:rPr lang="vi-VN" sz="3200" dirty="0"/>
              <a:t>ngượng nghịu</a:t>
            </a:r>
            <a:r>
              <a:rPr lang="en-US" sz="3200" dirty="0"/>
              <a:t>. </a:t>
            </a:r>
            <a:r>
              <a:rPr lang="vi-VN" sz="3200" dirty="0"/>
              <a:t>Nhưng nhờ thầy giáo và các bạn </a:t>
            </a:r>
            <a:r>
              <a:rPr lang="vi-VN" sz="3200" dirty="0" smtClean="0"/>
              <a:t>động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14300" y="3700407"/>
            <a:ext cx="134816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3200" dirty="0"/>
              <a:t>viên</a:t>
            </a:r>
            <a:r>
              <a:rPr lang="vi-VN" sz="3200" dirty="0" smtClean="0"/>
              <a:t>, </a:t>
            </a:r>
            <a:r>
              <a:rPr lang="vi-VN" sz="3200" dirty="0"/>
              <a:t>Quang  đã tự tin hơn và nói một cách lưu loát</a:t>
            </a:r>
            <a:r>
              <a:rPr lang="vi-VN" sz="3200" dirty="0" smtClean="0"/>
              <a:t>.</a:t>
            </a:r>
            <a:endParaRPr lang="vi-VN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 animBg="1"/>
      <p:bldP spid="4" grpId="1" animBg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067" y="185717"/>
            <a:ext cx="10363200" cy="79307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thiếu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bảng</a:t>
            </a:r>
            <a:r>
              <a:rPr lang="en-US" sz="2800" dirty="0" smtClean="0"/>
              <a:t>;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thuộc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cái</a:t>
            </a:r>
            <a:r>
              <a:rPr lang="en-US" sz="2800" dirty="0" smtClean="0"/>
              <a:t>.</a:t>
            </a:r>
            <a:endParaRPr lang="vi-VN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003" y="1416676"/>
            <a:ext cx="11449317" cy="4222124"/>
          </a:xfrm>
        </p:spPr>
        <p:txBody>
          <a:bodyPr/>
          <a:lstStyle/>
          <a:p>
            <a:endParaRPr lang="vi-V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34309"/>
              </p:ext>
            </p:extLst>
          </p:nvPr>
        </p:nvGraphicFramePr>
        <p:xfrm>
          <a:off x="872901" y="1893196"/>
          <a:ext cx="5012743" cy="364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91"/>
                <a:gridCol w="1361158"/>
                <a:gridCol w="1936494"/>
              </a:tblGrid>
              <a:tr h="607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thứ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tự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cái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cái</a:t>
                      </a:r>
                      <a:endParaRPr lang="vi-VN" sz="2400" dirty="0"/>
                    </a:p>
                  </a:txBody>
                  <a:tcPr/>
                </a:tc>
              </a:tr>
              <a:tr h="607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pê</a:t>
                      </a:r>
                      <a:endParaRPr lang="vi-VN" sz="2400" dirty="0"/>
                    </a:p>
                  </a:txBody>
                  <a:tcPr/>
                </a:tc>
              </a:tr>
              <a:tr h="607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quy</a:t>
                      </a:r>
                      <a:endParaRPr lang="vi-VN" sz="2400" dirty="0"/>
                    </a:p>
                  </a:txBody>
                  <a:tcPr/>
                </a:tc>
              </a:tr>
              <a:tr h="607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e-</a:t>
                      </a:r>
                      <a:r>
                        <a:rPr lang="en-US" sz="2400" dirty="0" err="1" smtClean="0"/>
                        <a:t>rờ</a:t>
                      </a:r>
                      <a:endParaRPr lang="vi-VN" sz="2400" dirty="0"/>
                    </a:p>
                  </a:txBody>
                  <a:tcPr/>
                </a:tc>
              </a:tr>
              <a:tr h="607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ét</a:t>
                      </a:r>
                      <a:r>
                        <a:rPr lang="en-US" sz="2400" dirty="0" smtClean="0"/>
                        <a:t>- </a:t>
                      </a:r>
                      <a:r>
                        <a:rPr lang="en-US" sz="2400" dirty="0" err="1" smtClean="0"/>
                        <a:t>sì</a:t>
                      </a:r>
                      <a:endParaRPr lang="vi-VN" sz="2400" dirty="0"/>
                    </a:p>
                  </a:txBody>
                  <a:tcPr/>
                </a:tc>
              </a:tr>
              <a:tr h="607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tê</a:t>
                      </a:r>
                      <a:endParaRPr lang="vi-VN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10697"/>
              </p:ext>
            </p:extLst>
          </p:nvPr>
        </p:nvGraphicFramePr>
        <p:xfrm>
          <a:off x="6228367" y="1918949"/>
          <a:ext cx="5143678" cy="360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890"/>
                <a:gridCol w="1396712"/>
                <a:gridCol w="1987076"/>
              </a:tblGrid>
              <a:tr h="6010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thứ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tự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cái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cái</a:t>
                      </a:r>
                      <a:endParaRPr lang="vi-VN" sz="2400" dirty="0"/>
                    </a:p>
                  </a:txBody>
                  <a:tcPr/>
                </a:tc>
              </a:tr>
              <a:tr h="6010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</a:t>
                      </a:r>
                      <a:endParaRPr lang="vi-VN" sz="2400" dirty="0"/>
                    </a:p>
                  </a:txBody>
                  <a:tcPr/>
                </a:tc>
              </a:tr>
              <a:tr h="6010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ư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ư</a:t>
                      </a:r>
                      <a:endParaRPr lang="vi-VN" sz="2400" dirty="0"/>
                    </a:p>
                  </a:txBody>
                  <a:tcPr/>
                </a:tc>
              </a:tr>
              <a:tr h="6010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vê</a:t>
                      </a:r>
                      <a:endParaRPr lang="vi-VN" sz="2400" dirty="0"/>
                    </a:p>
                  </a:txBody>
                  <a:tcPr/>
                </a:tc>
              </a:tr>
              <a:tr h="6010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ích</a:t>
                      </a:r>
                      <a:r>
                        <a:rPr lang="en-US" sz="2400" dirty="0" smtClean="0"/>
                        <a:t>- </a:t>
                      </a:r>
                      <a:r>
                        <a:rPr lang="en-US" sz="2400" dirty="0" err="1" smtClean="0"/>
                        <a:t>xì</a:t>
                      </a:r>
                      <a:endParaRPr lang="vi-VN" sz="2400" dirty="0"/>
                    </a:p>
                  </a:txBody>
                  <a:tcPr/>
                </a:tc>
              </a:tr>
              <a:tr h="6010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</a:t>
                      </a:r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i </a:t>
                      </a:r>
                      <a:r>
                        <a:rPr lang="en-US" sz="2400" baseline="0" dirty="0" err="1" smtClean="0"/>
                        <a:t>dài</a:t>
                      </a:r>
                      <a:endParaRPr lang="vi-VN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87897" y="5069983"/>
            <a:ext cx="540912" cy="33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8394877" y="2650333"/>
            <a:ext cx="540912" cy="33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8394877" y="3832349"/>
            <a:ext cx="540912" cy="33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8394877" y="5069099"/>
            <a:ext cx="540912" cy="33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076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2. </a:t>
            </a:r>
            <a:r>
              <a:rPr lang="nl-NL" sz="2600" dirty="0"/>
              <a:t>S</a:t>
            </a:r>
            <a:r>
              <a:rPr lang="vi-VN" sz="2600" dirty="0"/>
              <a:t>ắp xếp tên các </a:t>
            </a:r>
            <a:r>
              <a:rPr lang="nl-NL" sz="2600" dirty="0"/>
              <a:t>bạn</a:t>
            </a:r>
            <a:r>
              <a:rPr lang="vi-VN" sz="2600" dirty="0"/>
              <a:t> theo thứ tự bảng chữ cái.</a:t>
            </a:r>
            <a:r>
              <a:rPr lang="nl-NL" sz="2600" dirty="0"/>
              <a:t> Viết lại tên các bạn theo thứ tự đã sắp </a:t>
            </a:r>
            <a:r>
              <a:rPr lang="nl-NL" sz="2600" dirty="0" smtClean="0"/>
              <a:t>xếp.</a:t>
            </a:r>
            <a:endParaRPr lang="vi-VN" sz="2600" dirty="0"/>
          </a:p>
        </p:txBody>
      </p:sp>
      <p:pic>
        <p:nvPicPr>
          <p:cNvPr id="1026" name="Picture 2" descr="C:\Users\hika2\Desktop\tranh\T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2361"/>
            <a:ext cx="10332916" cy="45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/>
          <p:nvPr/>
        </p:nvSpPr>
        <p:spPr>
          <a:xfrm>
            <a:off x="3980330" y="4353634"/>
            <a:ext cx="1326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7"/>
          <p:cNvSpPr txBox="1"/>
          <p:nvPr/>
        </p:nvSpPr>
        <p:spPr>
          <a:xfrm>
            <a:off x="5795257" y="4384411"/>
            <a:ext cx="143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7"/>
          <p:cNvSpPr txBox="1"/>
          <p:nvPr/>
        </p:nvSpPr>
        <p:spPr>
          <a:xfrm>
            <a:off x="7682733" y="4384411"/>
            <a:ext cx="1334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Tuấn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9702044" y="4353634"/>
            <a:ext cx="109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632342" y="4353634"/>
            <a:ext cx="125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3058" y="51751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00" i="1" dirty="0" err="1" smtClean="0">
                <a:latin typeface="Arial-Rounded" panose="020B0500000000000000" pitchFamily="34" charset="0"/>
                <a:sym typeface="+mn-ea"/>
              </a:rPr>
              <a:t>Tên</a:t>
            </a:r>
            <a:r>
              <a:rPr lang="en-US" sz="2600" i="1" dirty="0" smtClean="0">
                <a:latin typeface="Arial-Rounded" panose="020B0500000000000000" pitchFamily="34" charset="0"/>
                <a:sym typeface="+mn-ea"/>
              </a:rPr>
              <a:t> </a:t>
            </a:r>
            <a:r>
              <a:rPr lang="en-US" sz="2600" i="1" dirty="0" err="1" smtClean="0">
                <a:latin typeface="Arial-Rounded" panose="020B0500000000000000" pitchFamily="34" charset="0"/>
                <a:sym typeface="+mn-ea"/>
              </a:rPr>
              <a:t>các</a:t>
            </a:r>
            <a:r>
              <a:rPr lang="en-US" sz="2600" i="1" dirty="0" smtClean="0">
                <a:latin typeface="Arial-Rounded" panose="020B0500000000000000" pitchFamily="34" charset="0"/>
                <a:sym typeface="+mn-ea"/>
              </a:rPr>
              <a:t> </a:t>
            </a:r>
            <a:r>
              <a:rPr lang="en-US" sz="2600" i="1" dirty="0" err="1" smtClean="0">
                <a:latin typeface="Arial-Rounded" panose="020B0500000000000000" pitchFamily="34" charset="0"/>
                <a:sym typeface="+mn-ea"/>
              </a:rPr>
              <a:t>bạn</a:t>
            </a:r>
            <a:r>
              <a:rPr lang="en-US" sz="2600" i="1" dirty="0" smtClean="0">
                <a:latin typeface="Arial-Rounded" panose="020B0500000000000000" pitchFamily="34" charset="0"/>
                <a:sym typeface="+mn-ea"/>
              </a:rPr>
              <a:t> </a:t>
            </a:r>
            <a:r>
              <a:rPr lang="en-US" sz="2600" i="1" dirty="0" err="1" smtClean="0">
                <a:latin typeface="Arial-Rounded" panose="020B0500000000000000" pitchFamily="34" charset="0"/>
                <a:sym typeface="+mn-ea"/>
              </a:rPr>
              <a:t>theo</a:t>
            </a:r>
            <a:r>
              <a:rPr lang="en-US" sz="2600" i="1" dirty="0" smtClean="0">
                <a:latin typeface="Arial-Rounded" panose="020B0500000000000000" pitchFamily="34" charset="0"/>
                <a:sym typeface="+mn-ea"/>
              </a:rPr>
              <a:t> </a:t>
            </a:r>
            <a:r>
              <a:rPr lang="en-US" sz="2600" i="1" dirty="0" err="1" smtClean="0">
                <a:latin typeface="Arial-Rounded" panose="020B0500000000000000" pitchFamily="34" charset="0"/>
                <a:sym typeface="+mn-ea"/>
              </a:rPr>
              <a:t>thứ</a:t>
            </a:r>
            <a:r>
              <a:rPr lang="en-US" sz="2600" i="1" dirty="0" smtClean="0">
                <a:latin typeface="Arial-Rounded" panose="020B0500000000000000" pitchFamily="34" charset="0"/>
                <a:sym typeface="+mn-ea"/>
              </a:rPr>
              <a:t> </a:t>
            </a:r>
            <a:r>
              <a:rPr lang="en-US" sz="2600" i="1" dirty="0" err="1" smtClean="0">
                <a:latin typeface="Arial-Rounded" panose="020B0500000000000000" pitchFamily="34" charset="0"/>
                <a:sym typeface="+mn-ea"/>
              </a:rPr>
              <a:t>tự</a:t>
            </a:r>
            <a:r>
              <a:rPr lang="en-US" sz="2600" i="1" dirty="0" smtClean="0">
                <a:latin typeface="Arial-Rounded" panose="020B0500000000000000" pitchFamily="34" charset="0"/>
                <a:sym typeface="+mn-ea"/>
              </a:rPr>
              <a:t> </a:t>
            </a:r>
            <a:r>
              <a:rPr lang="en-US" sz="2600" i="1" dirty="0" err="1" smtClean="0">
                <a:latin typeface="Arial-Rounded" panose="020B0500000000000000" pitchFamily="34" charset="0"/>
                <a:sym typeface="+mn-ea"/>
              </a:rPr>
              <a:t>bảng</a:t>
            </a:r>
            <a:r>
              <a:rPr lang="en-US" sz="2600" i="1" dirty="0" smtClean="0">
                <a:latin typeface="Arial-Rounded" panose="020B0500000000000000" pitchFamily="34" charset="0"/>
                <a:sym typeface="+mn-ea"/>
              </a:rPr>
              <a:t> </a:t>
            </a:r>
            <a:r>
              <a:rPr lang="en-US" sz="2600" i="1" dirty="0" err="1" smtClean="0">
                <a:latin typeface="Arial-Rounded" panose="020B0500000000000000" pitchFamily="34" charset="0"/>
                <a:sym typeface="+mn-ea"/>
              </a:rPr>
              <a:t>chữ</a:t>
            </a:r>
            <a:r>
              <a:rPr lang="en-US" sz="2600" i="1" dirty="0" smtClean="0">
                <a:latin typeface="Arial-Rounded" panose="020B0500000000000000" pitchFamily="34" charset="0"/>
                <a:sym typeface="+mn-ea"/>
              </a:rPr>
              <a:t> </a:t>
            </a:r>
            <a:r>
              <a:rPr lang="en-US" sz="2600" i="1" dirty="0" err="1" smtClean="0">
                <a:latin typeface="Arial-Rounded" panose="020B0500000000000000" pitchFamily="34" charset="0"/>
                <a:sym typeface="+mn-ea"/>
              </a:rPr>
              <a:t>cái</a:t>
            </a:r>
            <a:r>
              <a:rPr lang="en-US" sz="2600" i="1" dirty="0" smtClean="0">
                <a:latin typeface="Arial-Rounded" panose="020B0500000000000000" pitchFamily="34" charset="0"/>
                <a:sym typeface="+mn-ea"/>
              </a:rPr>
              <a:t>: </a:t>
            </a:r>
            <a:r>
              <a:rPr lang="en-US" sz="2600" b="1" i="1" dirty="0" err="1" smtClean="0">
                <a:solidFill>
                  <a:srgbClr val="FF0000"/>
                </a:solidFill>
                <a:latin typeface="Arial-Rounded" panose="020B0500000000000000" pitchFamily="34" charset="0"/>
                <a:sym typeface="+mn-ea"/>
              </a:rPr>
              <a:t>Quân</a:t>
            </a:r>
            <a:r>
              <a:rPr lang="en-US" sz="2600" b="1" i="1" dirty="0" smtClean="0">
                <a:solidFill>
                  <a:srgbClr val="FF0000"/>
                </a:solidFill>
                <a:latin typeface="Arial-Rounded" panose="020B0500000000000000" pitchFamily="34" charset="0"/>
                <a:sym typeface="+mn-ea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Arial-Rounded" panose="020B0500000000000000" pitchFamily="34" charset="0"/>
                <a:sym typeface="+mn-ea"/>
              </a:rPr>
              <a:t>Sơn</a:t>
            </a:r>
            <a:r>
              <a:rPr lang="en-US" sz="2600" b="1" i="1" dirty="0" smtClean="0">
                <a:solidFill>
                  <a:srgbClr val="FF0000"/>
                </a:solidFill>
                <a:latin typeface="Arial-Rounded" panose="020B0500000000000000" pitchFamily="34" charset="0"/>
                <a:sym typeface="+mn-ea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Arial-Rounded" panose="020B0500000000000000" pitchFamily="34" charset="0"/>
                <a:sym typeface="+mn-ea"/>
              </a:rPr>
              <a:t>Tuấn</a:t>
            </a:r>
            <a:r>
              <a:rPr lang="en-US" sz="2600" b="1" i="1" dirty="0" smtClean="0">
                <a:solidFill>
                  <a:srgbClr val="FF0000"/>
                </a:solidFill>
                <a:latin typeface="Arial-Rounded" panose="020B0500000000000000" pitchFamily="34" charset="0"/>
                <a:sym typeface="+mn-ea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Arial-Rounded" panose="020B0500000000000000" pitchFamily="34" charset="0"/>
                <a:sym typeface="+mn-ea"/>
              </a:rPr>
              <a:t>Vân</a:t>
            </a:r>
            <a:r>
              <a:rPr lang="en-US" sz="2600" b="1" i="1" dirty="0" smtClean="0">
                <a:solidFill>
                  <a:srgbClr val="FF0000"/>
                </a:solidFill>
                <a:latin typeface="Arial-Rounded" panose="020B0500000000000000" pitchFamily="34" charset="0"/>
                <a:sym typeface="+mn-ea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Arial-Rounded" panose="020B0500000000000000" pitchFamily="34" charset="0"/>
                <a:sym typeface="+mn-ea"/>
              </a:rPr>
              <a:t>Xuân</a:t>
            </a:r>
            <a:endParaRPr lang="vi-VN" sz="2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196</Words>
  <Application>Microsoft Office PowerPoint</Application>
  <PresentationFormat>Custom</PresentationFormat>
  <Paragraphs>60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1_Office Theme</vt:lpstr>
      <vt:lpstr>2_Office Theme</vt:lpstr>
      <vt:lpstr>2_Office 主题​​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Tìm các chữ cái còn thiếu trong bảng; học thuộc tên các chữ cái.</vt:lpstr>
      <vt:lpstr>2. Sắp xếp tên các bạn theo thứ tự bảng chữ cái. Viết lại tên các bạn theo thứ tự đã sắp xếp.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SKY</cp:lastModifiedBy>
  <cp:revision>11</cp:revision>
  <dcterms:created xsi:type="dcterms:W3CDTF">2021-05-27T04:03:00Z</dcterms:created>
  <dcterms:modified xsi:type="dcterms:W3CDTF">2022-09-22T08:27:01Z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