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568" r:id="rId4"/>
    <p:sldId id="584" r:id="rId5"/>
    <p:sldId id="567" r:id="rId6"/>
    <p:sldId id="602" r:id="rId7"/>
    <p:sldId id="571" r:id="rId8"/>
    <p:sldId id="604" r:id="rId9"/>
    <p:sldId id="603" r:id="rId10"/>
    <p:sldId id="586" r:id="rId11"/>
    <p:sldId id="605" r:id="rId12"/>
    <p:sldId id="606" r:id="rId13"/>
    <p:sldId id="590" r:id="rId14"/>
    <p:sldId id="591" r:id="rId15"/>
    <p:sldId id="607" r:id="rId16"/>
    <p:sldId id="572" r:id="rId17"/>
    <p:sldId id="595" r:id="rId18"/>
    <p:sldId id="611" r:id="rId19"/>
    <p:sldId id="608" r:id="rId20"/>
    <p:sldId id="609" r:id="rId21"/>
    <p:sldId id="610" r:id="rId22"/>
    <p:sldId id="612" r:id="rId23"/>
    <p:sldId id="598" r:id="rId24"/>
    <p:sldId id="599" r:id="rId25"/>
    <p:sldId id="593" r:id="rId26"/>
    <p:sldId id="261" r:id="rId27"/>
  </p:sldIdLst>
  <p:sldSz cx="9144000" cy="5143500" type="screen16x9"/>
  <p:notesSz cx="6858000" cy="9144000"/>
  <p:embeddedFontLst>
    <p:embeddedFont>
      <p:font typeface="Andalus" panose="020B0604020202020204" charset="-78"/>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Lato" panose="020F0502020204030203" pitchFamily="34" charset="0"/>
      <p:regular r:id="rId36"/>
      <p:bold r:id="rId37"/>
      <p:italic r:id="rId38"/>
      <p:boldItalic r:id="rId39"/>
    </p:embeddedFont>
    <p:embeddedFont>
      <p:font typeface="Quicksand Medium"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89FB61"/>
    <a:srgbClr val="FFD1FF"/>
    <a:srgbClr val="EB67B6"/>
    <a:srgbClr val="007434"/>
    <a:srgbClr val="E80888"/>
    <a:srgbClr val="D50D8E"/>
    <a:srgbClr val="F446B6"/>
    <a:srgbClr val="009242"/>
    <a:srgbClr val="FEE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p:scale>
          <a:sx n="70" d="100"/>
          <a:sy n="70" d="100"/>
        </p:scale>
        <p:origin x="396" y="30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2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842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128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591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888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1.xml"/><Relationship Id="rId5" Type="http://schemas.microsoft.com/office/2007/relationships/hdphoto" Target="../media/hdphoto7.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9.wdp"/><Relationship Id="rId11" Type="http://schemas.openxmlformats.org/officeDocument/2006/relationships/image" Target="../media/image11.png"/><Relationship Id="rId5" Type="http://schemas.openxmlformats.org/officeDocument/2006/relationships/image" Target="../media/image17.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11.xml"/><Relationship Id="rId5" Type="http://schemas.microsoft.com/office/2007/relationships/hdphoto" Target="../media/hdphoto10.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12.wdp"/><Relationship Id="rId4" Type="http://schemas.microsoft.com/office/2007/relationships/hdphoto" Target="../media/hdphoto8.wdp"/><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a:solidFill>
                  <a:srgbClr val="0070C0"/>
                </a:solidFill>
                <a:latin typeface="Times New Roman" pitchFamily="18" charset="0"/>
                <a:cs typeface="Times New Roman" pitchFamily="18" charset="0"/>
              </a:rPr>
              <a:t>KẾT NỐI TRI THỨC VỚI CUỘC SỐNG</a:t>
            </a:r>
          </a:p>
        </p:txBody>
      </p:sp>
      <p:sp>
        <p:nvSpPr>
          <p:cNvPr id="4" name="TextBox 3"/>
          <p:cNvSpPr txBox="1"/>
          <p:nvPr/>
        </p:nvSpPr>
        <p:spPr>
          <a:xfrm>
            <a:off x="3442524" y="1860817"/>
            <a:ext cx="2258952" cy="584775"/>
          </a:xfrm>
          <a:prstGeom prst="rect">
            <a:avLst/>
          </a:prstGeom>
          <a:solidFill>
            <a:srgbClr val="FEE7EF"/>
          </a:solidFill>
          <a:ln>
            <a:solidFill>
              <a:srgbClr val="7030A0"/>
            </a:solidFill>
          </a:ln>
        </p:spPr>
        <p:txBody>
          <a:bodyPr wrap="none" rtlCol="0">
            <a:spAutoFit/>
          </a:bodyPr>
          <a:lstStyle/>
          <a:p>
            <a:r>
              <a:rPr lang="en-US" sz="3200">
                <a:solidFill>
                  <a:srgbClr val="FF0000"/>
                </a:solidFill>
                <a:latin typeface="Times New Roman" pitchFamily="18" charset="0"/>
                <a:cs typeface="Times New Roman" pitchFamily="18" charset="0"/>
              </a:rPr>
              <a:t>Tiếng Việt </a:t>
            </a:r>
            <a:r>
              <a:rPr lang="vi-VN" sz="3200">
                <a:solidFill>
                  <a:srgbClr val="FF0000"/>
                </a:solidFill>
                <a:latin typeface="Times New Roman" pitchFamily="18" charset="0"/>
                <a:cs typeface="Times New Roman" pitchFamily="18" charset="0"/>
              </a:rPr>
              <a:t>2</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4" name="Oval 13">
            <a:extLst>
              <a:ext uri="{FF2B5EF4-FFF2-40B4-BE49-F238E27FC236}">
                <a16:creationId xmlns:a16="http://schemas.microsoft.com/office/drawing/2014/main"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grpSp>
        <p:nvGrpSpPr>
          <p:cNvPr id="16" name="Group 15">
            <a:extLst>
              <a:ext uri="{FF2B5EF4-FFF2-40B4-BE49-F238E27FC236}">
                <a16:creationId xmlns:a16="http://schemas.microsoft.com/office/drawing/2014/main" id="{6F70FE0C-3031-493C-8040-938532C15477}"/>
              </a:ext>
            </a:extLst>
          </p:cNvPr>
          <p:cNvGrpSpPr/>
          <p:nvPr/>
        </p:nvGrpSpPr>
        <p:grpSpPr>
          <a:xfrm>
            <a:off x="4922476" y="2648034"/>
            <a:ext cx="165798" cy="312406"/>
            <a:chOff x="7033846" y="1517301"/>
            <a:chExt cx="165798" cy="312406"/>
          </a:xfrm>
        </p:grpSpPr>
        <p:cxnSp>
          <p:nvCxnSpPr>
            <p:cNvPr id="17" name="Straight Connector 16">
              <a:extLst>
                <a:ext uri="{FF2B5EF4-FFF2-40B4-BE49-F238E27FC236}">
                  <a16:creationId xmlns:a16="http://schemas.microsoft.com/office/drawing/2014/main" id="{6FBC1039-F794-4721-9927-57949BB50FEE}"/>
                </a:ext>
              </a:extLst>
            </p:cNvPr>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842700-6452-42D5-BAEE-0188357C6F83}"/>
                </a:ext>
              </a:extLst>
            </p:cNvPr>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13A301B-0512-45A3-8D33-EDEA4401914C}"/>
              </a:ext>
            </a:extLst>
          </p:cNvPr>
          <p:cNvSpPr txBox="1"/>
          <p:nvPr/>
        </p:nvSpPr>
        <p:spPr>
          <a:xfrm>
            <a:off x="6305266" y="70879"/>
            <a:ext cx="2639733" cy="369332"/>
          </a:xfrm>
          <a:prstGeom prst="rect">
            <a:avLst/>
          </a:prstGeom>
          <a:solidFill>
            <a:srgbClr val="00B0F0"/>
          </a:solidFill>
        </p:spPr>
        <p:txBody>
          <a:bodyPr wrap="square" rtlCol="0">
            <a:spAutoFit/>
          </a:bodyPr>
          <a:lstStyle/>
          <a:p>
            <a:pPr algn="ctr"/>
            <a:r>
              <a:rPr lang="en-US" sz="1800"/>
              <a:t>Đọc nối tiếp đoạn lần 2</a:t>
            </a:r>
          </a:p>
        </p:txBody>
      </p:sp>
    </p:spTree>
    <p:extLst>
      <p:ext uri="{BB962C8B-B14F-4D97-AF65-F5344CB8AC3E}">
        <p14:creationId xmlns:p14="http://schemas.microsoft.com/office/powerpoint/2010/main" val="35923811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7650000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F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45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0337"/>
            <a:ext cx="9144000" cy="5132868"/>
            <a:chOff x="0" y="-138500"/>
            <a:chExt cx="9144000" cy="5271367"/>
          </a:xfrm>
        </p:grpSpPr>
        <p:cxnSp>
          <p:nvCxnSpPr>
            <p:cNvPr id="12" name="Straight Connector 11"/>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668"/>
          <a:stretch/>
        </p:blipFill>
        <p:spPr bwMode="auto">
          <a:xfrm>
            <a:off x="5918850" y="937549"/>
            <a:ext cx="3225150" cy="392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80749" y="729205"/>
            <a:ext cx="1297150" cy="1107996"/>
          </a:xfrm>
          <a:prstGeom prst="rect">
            <a:avLst/>
          </a:prstGeom>
          <a:noFill/>
        </p:spPr>
        <p:txBody>
          <a:bodyPr wrap="none" rtlCol="0">
            <a:spAutoFit/>
          </a:bodyPr>
          <a:lstStyle/>
          <a:p>
            <a:r>
              <a:rPr lang="en-US" sz="6600" b="1">
                <a:solidFill>
                  <a:srgbClr val="FF0000"/>
                </a:solidFill>
                <a:latin typeface="Andalus" pitchFamily="18" charset="-78"/>
                <a:cs typeface="Andalus" pitchFamily="18" charset="-78"/>
              </a:rPr>
              <a:t>h</a:t>
            </a:r>
            <a:r>
              <a:rPr lang="en-US" sz="6600" b="1">
                <a:solidFill>
                  <a:srgbClr val="0070C0"/>
                </a:solidFill>
                <a:latin typeface="Andalus" pitchFamily="18" charset="-78"/>
                <a:cs typeface="Andalus" pitchFamily="18" charset="-78"/>
              </a:rPr>
              <a:t>á</a:t>
            </a:r>
            <a:r>
              <a:rPr lang="en-US" sz="6600" b="1">
                <a:solidFill>
                  <a:srgbClr val="E80888"/>
                </a:solidFill>
                <a:latin typeface="Andalus" pitchFamily="18" charset="-78"/>
                <a:cs typeface="Andalus" pitchFamily="18" charset="-78"/>
              </a:rPr>
              <a:t>t</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2425" y="1659392"/>
            <a:ext cx="5686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451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116230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744315" y="159534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712876" cy="707886"/>
            </a:xfrm>
            <a:prstGeom prst="rect">
              <a:avLst/>
            </a:prstGeom>
            <a:grpFill/>
          </p:spPr>
          <p:txBody>
            <a:bodyPr wrap="none" rtlCol="0">
              <a:spAutoFit/>
            </a:bodyPr>
            <a:lstStyle/>
            <a:p>
              <a:r>
                <a:rPr lang="en-US" sz="4000" b="1">
                  <a:solidFill>
                    <a:srgbClr val="0418AC"/>
                  </a:solidFill>
                </a:rPr>
                <a:t>Trả lời câu hỏi</a:t>
              </a:r>
            </a:p>
          </p:txBody>
        </p:sp>
      </p:grpSp>
      <p:grpSp>
        <p:nvGrpSpPr>
          <p:cNvPr id="9" name="Group 8"/>
          <p:cNvGrpSpPr/>
          <p:nvPr/>
        </p:nvGrpSpPr>
        <p:grpSpPr>
          <a:xfrm>
            <a:off x="1812964" y="1781988"/>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3757419"/>
            <a:ext cx="8802569" cy="120646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3016210"/>
          </a:xfrm>
          <a:prstGeom prst="rect">
            <a:avLst/>
          </a:prstGeom>
          <a:solidFill>
            <a:schemeClr val="accent4">
              <a:lumMod val="20000"/>
              <a:lumOff val="80000"/>
            </a:schemeClr>
          </a:solidFill>
        </p:spPr>
        <p:txBody>
          <a:bodyPr wrap="square" rtlCol="0">
            <a:spAutoFit/>
          </a:bodyPr>
          <a:lstStyle/>
          <a:p>
            <a:pPr algn="just"/>
            <a:r>
              <a:rPr lang="en-US" sz="1900"/>
              <a:t>   Voi em thích mặc đẹp và thích được khen xinh. Ở nhà, voi em luôn hỏi anh: “Em có xinh không?”. Voi anh bao giờ cũng khen: “Em xinh lắm!”.</a:t>
            </a:r>
          </a:p>
          <a:p>
            <a:pPr algn="just"/>
            <a:r>
              <a:rPr lang="en-US" sz="1900"/>
              <a:t>    Một hôm, gặp hươu, voi em hỏi:</a:t>
            </a:r>
          </a:p>
          <a:p>
            <a:pPr algn="just"/>
            <a:r>
              <a:rPr lang="en-US" sz="1900"/>
              <a:t>    - Em có xinh không?</a:t>
            </a:r>
          </a:p>
          <a:p>
            <a:pPr algn="just"/>
            <a:r>
              <a:rPr lang="en-US" sz="1900"/>
              <a:t>    Hươu ngắm voi rồi lắc đầu:</a:t>
            </a:r>
          </a:p>
          <a:p>
            <a:pPr algn="just"/>
            <a:r>
              <a:rPr lang="en-US" sz="1900"/>
              <a:t>    - Chưa xinh lắm vì em không có đôi sừng giống anh.</a:t>
            </a:r>
          </a:p>
          <a:p>
            <a:pPr algn="just"/>
            <a:r>
              <a:rPr lang="en-US" sz="1900"/>
              <a:t>    Nghe vậy, voi nhặt vài cành cây khô, gài lên đầu rồi đi tiếp.</a:t>
            </a:r>
          </a:p>
          <a:p>
            <a:pPr algn="just"/>
            <a:r>
              <a:rPr lang="en-US" sz="1900"/>
              <a:t>    Gặp dê, voi hỏi:</a:t>
            </a:r>
          </a:p>
          <a:p>
            <a:pPr algn="just"/>
            <a:r>
              <a:rPr lang="en-US" sz="1900"/>
              <a:t>    - Em có xinh không?</a:t>
            </a:r>
          </a:p>
          <a:p>
            <a:pPr algn="just"/>
            <a:r>
              <a:rPr lang="en-US" sz="1900"/>
              <a:t>    - Không, vì cậu không có bộ râu giống tớ.</a:t>
            </a:r>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1</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501254" y="3760273"/>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Câu 1</a:t>
            </a:r>
            <a:r>
              <a:rPr lang="en-GB" sz="2400"/>
              <a:t>: Voi em đã hỏi voi anh, hươu và dê điều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83659" y="3696818"/>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3054" y="2908678"/>
            <a:ext cx="7866268" cy="461665"/>
          </a:xfrm>
          <a:prstGeom prst="rect">
            <a:avLst/>
          </a:prstGeom>
          <a:noFill/>
        </p:spPr>
        <p:txBody>
          <a:bodyPr wrap="square" rtlCol="0">
            <a:spAutoFit/>
          </a:bodyPr>
          <a:lstStyle/>
          <a:p>
            <a:r>
              <a:rPr lang="vi-VN" sz="2400" b="1">
                <a:solidFill>
                  <a:schemeClr val="bg1"/>
                </a:solidFill>
              </a:rPr>
              <a:t>Câu </a:t>
            </a:r>
            <a:r>
              <a:rPr lang="en-US" sz="2400" b="1">
                <a:solidFill>
                  <a:schemeClr val="bg1"/>
                </a:solidFill>
              </a:rPr>
              <a:t>1</a:t>
            </a:r>
            <a:r>
              <a:rPr lang="en-US" sz="2400">
                <a:solidFill>
                  <a:schemeClr val="bg1"/>
                </a:solidFill>
              </a:rPr>
              <a:t>:</a:t>
            </a:r>
          </a:p>
        </p:txBody>
      </p:sp>
      <p:sp>
        <p:nvSpPr>
          <p:cNvPr id="23" name="Rounded Rectangle 22"/>
          <p:cNvSpPr/>
          <p:nvPr/>
        </p:nvSpPr>
        <p:spPr>
          <a:xfrm>
            <a:off x="1497157" y="4427636"/>
            <a:ext cx="7134508" cy="41383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2060"/>
                </a:solidFill>
              </a:rPr>
              <a:t>Voi em đã hỏi anh, hươu và dê: “Em có xinh không?”</a:t>
            </a:r>
            <a:endParaRPr lang="en-US" sz="2400">
              <a:solidFill>
                <a:srgbClr val="002060"/>
              </a:solidFill>
            </a:endParaRPr>
          </a:p>
        </p:txBody>
      </p:sp>
    </p:spTree>
    <p:extLst>
      <p:ext uri="{BB962C8B-B14F-4D97-AF65-F5344CB8AC3E}">
        <p14:creationId xmlns:p14="http://schemas.microsoft.com/office/powerpoint/2010/main" val="419224516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746674-8DBE-45A0-8362-5FFABA105E2F}"/>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id="{1A2C14F2-AD3F-4AA6-B306-2608512B922B}"/>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ED1E60-3652-46BA-9904-7761460C80AB}"/>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0CB12B7B-2196-4E2E-8CA1-55E9C4A28E8F}"/>
              </a:ext>
            </a:extLst>
          </p:cNvPr>
          <p:cNvGrpSpPr/>
          <p:nvPr/>
        </p:nvGrpSpPr>
        <p:grpSpPr>
          <a:xfrm>
            <a:off x="43413" y="12770"/>
            <a:ext cx="826089" cy="809063"/>
            <a:chOff x="2210284" y="3447251"/>
            <a:chExt cx="826089" cy="809063"/>
          </a:xfrm>
        </p:grpSpPr>
        <p:sp>
          <p:nvSpPr>
            <p:cNvPr id="6" name="Oval 5">
              <a:extLst>
                <a:ext uri="{FF2B5EF4-FFF2-40B4-BE49-F238E27FC236}">
                  <a16:creationId xmlns:a16="http://schemas.microsoft.com/office/drawing/2014/main" id="{0BDCF13A-E10C-49F6-AF7D-9E915FDC5172}"/>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72F78A76-5B53-4279-88E0-DA69D4168D9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9F62EB29-BDD9-42E1-A3B4-2DDE354BE7E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ounded Rectangle 3">
            <a:extLst>
              <a:ext uri="{FF2B5EF4-FFF2-40B4-BE49-F238E27FC236}">
                <a16:creationId xmlns:a16="http://schemas.microsoft.com/office/drawing/2014/main" id="{B22748DD-46CA-41BF-9D1D-2339F3AEF599}"/>
              </a:ext>
            </a:extLst>
          </p:cNvPr>
          <p:cNvSpPr/>
          <p:nvPr/>
        </p:nvSpPr>
        <p:spPr>
          <a:xfrm>
            <a:off x="1004746" y="1030721"/>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Voi em đã nhận được các câu trả lời thế nào?</a:t>
            </a:r>
            <a:endParaRPr lang="en-US" sz="2400"/>
          </a:p>
        </p:txBody>
      </p:sp>
      <p:sp>
        <p:nvSpPr>
          <p:cNvPr id="10" name="Rounded Rectangle 22">
            <a:extLst>
              <a:ext uri="{FF2B5EF4-FFF2-40B4-BE49-F238E27FC236}">
                <a16:creationId xmlns:a16="http://schemas.microsoft.com/office/drawing/2014/main" id="{AD4DA050-FA5B-40A4-A8CB-9F1AB1D7556A}"/>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p>
          <a:p>
            <a:pPr marL="457200" indent="-457200">
              <a:buAutoNum type="alphaLcPeriod"/>
            </a:pPr>
            <a:r>
              <a:rPr lang="en-GB" sz="2400">
                <a:solidFill>
                  <a:srgbClr val="C00000"/>
                </a:solidFill>
              </a:rPr>
              <a:t>Hươu nói:</a:t>
            </a:r>
          </a:p>
          <a:p>
            <a:pPr marL="457200" indent="-457200">
              <a:buAutoNum type="alphaLcPeriod"/>
            </a:pPr>
            <a:r>
              <a:rPr lang="en-GB" sz="2400">
                <a:solidFill>
                  <a:srgbClr val="C00000"/>
                </a:solidFill>
              </a:rPr>
              <a:t>Dê nói:</a:t>
            </a:r>
            <a:endParaRPr lang="en-US" sz="2400">
              <a:solidFill>
                <a:srgbClr val="C00000"/>
              </a:solidFill>
            </a:endParaRPr>
          </a:p>
        </p:txBody>
      </p:sp>
      <p:sp>
        <p:nvSpPr>
          <p:cNvPr id="11" name="Rounded Rectangle 22">
            <a:extLst>
              <a:ext uri="{FF2B5EF4-FFF2-40B4-BE49-F238E27FC236}">
                <a16:creationId xmlns:a16="http://schemas.microsoft.com/office/drawing/2014/main" id="{F79E653C-68A3-4CC4-BE2C-B7832C710C45}"/>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r>
              <a:rPr lang="en-GB" sz="2400">
                <a:solidFill>
                  <a:srgbClr val="0418AC"/>
                </a:solidFill>
              </a:rPr>
              <a:t>“Em xinh lắm!”</a:t>
            </a:r>
          </a:p>
          <a:p>
            <a:pPr marL="457200" indent="-457200">
              <a:buAutoNum type="alphaLcPeriod"/>
            </a:pPr>
            <a:r>
              <a:rPr lang="en-GB" sz="2400">
                <a:solidFill>
                  <a:srgbClr val="C00000"/>
                </a:solidFill>
              </a:rPr>
              <a:t>Hươu nói: </a:t>
            </a:r>
            <a:r>
              <a:rPr lang="en-GB" sz="2400">
                <a:solidFill>
                  <a:srgbClr val="0418AC"/>
                </a:solidFill>
              </a:rPr>
              <a:t>“Chưa xinh lắm vì em không có đôi sừng giống anh.”</a:t>
            </a:r>
          </a:p>
          <a:p>
            <a:pPr marL="457200" indent="-457200">
              <a:buAutoNum type="alphaLcPeriod"/>
            </a:pPr>
            <a:r>
              <a:rPr lang="en-GB" sz="2400">
                <a:solidFill>
                  <a:srgbClr val="C00000"/>
                </a:solidFill>
              </a:rPr>
              <a:t>Dê nói: </a:t>
            </a:r>
            <a:r>
              <a:rPr lang="en-GB" sz="2400">
                <a:solidFill>
                  <a:srgbClr val="0418AC"/>
                </a:solidFill>
              </a:rPr>
              <a:t>“Không, vì cậu không có bộ râu giống tôi.”</a:t>
            </a:r>
            <a:endParaRPr lang="en-US" sz="2400">
              <a:solidFill>
                <a:srgbClr val="0418AC"/>
              </a:solidFill>
            </a:endParaRPr>
          </a:p>
        </p:txBody>
      </p:sp>
    </p:spTree>
    <p:extLst>
      <p:ext uri="{BB962C8B-B14F-4D97-AF65-F5344CB8AC3E}">
        <p14:creationId xmlns:p14="http://schemas.microsoft.com/office/powerpoint/2010/main" val="26443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017453" y="3071924"/>
            <a:ext cx="7799001" cy="8462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2</a:t>
            </a:r>
            <a:r>
              <a:rPr lang="en-GB" sz="2400"/>
              <a:t>: Sau khi nghe hươu và dê nói, voi em đã làm gì để cho mình xinh hơn?</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204679" y="3940558"/>
            <a:ext cx="8611775"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Sau khi nghe hươu nói, voi em đã nhặt cành cây khô gài lên đầu. Sau khi nghe dê nói, voi em đã nhổ một khóm cỏ dại bên đường và gắn vào cằm.</a:t>
            </a:r>
            <a:endParaRPr lang="en-US" sz="2400">
              <a:solidFill>
                <a:srgbClr val="002060"/>
              </a:solidFill>
            </a:endParaRPr>
          </a:p>
        </p:txBody>
      </p:sp>
    </p:spTree>
    <p:extLst>
      <p:ext uri="{BB962C8B-B14F-4D97-AF65-F5344CB8AC3E}">
        <p14:creationId xmlns:p14="http://schemas.microsoft.com/office/powerpoint/2010/main" val="282831151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017453" y="3071924"/>
            <a:ext cx="7799001"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3</a:t>
            </a:r>
            <a:r>
              <a:rPr lang="en-GB" sz="2400"/>
              <a:t>: Trước sự thay đổi của voi em, voi anh đã nói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869502" y="381877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Trước sự thay đổi của voi em, voi anh đã nói: “Trời ơi, sao em lại thêm sừng và râu thế này? Xấu lắm!”</a:t>
            </a:r>
            <a:endParaRPr lang="en-US" sz="2400">
              <a:solidFill>
                <a:srgbClr val="002060"/>
              </a:solidFill>
            </a:endParaRPr>
          </a:p>
        </p:txBody>
      </p:sp>
    </p:spTree>
    <p:extLst>
      <p:ext uri="{BB962C8B-B14F-4D97-AF65-F5344CB8AC3E}">
        <p14:creationId xmlns:p14="http://schemas.microsoft.com/office/powerpoint/2010/main" val="321801130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501980" y="917952"/>
            <a:ext cx="1980029" cy="461665"/>
          </a:xfrm>
          <a:prstGeom prst="rect">
            <a:avLst/>
          </a:prstGeom>
          <a:noFill/>
        </p:spPr>
        <p:txBody>
          <a:bodyPr wrap="none" rtlCol="0">
            <a:spAutoFit/>
          </a:bodyPr>
          <a:lstStyle/>
          <a:p>
            <a:r>
              <a:rPr lang="en-GB" sz="2400" b="1">
                <a:solidFill>
                  <a:srgbClr val="0070C0"/>
                </a:solidFill>
              </a:rPr>
              <a:t>Ô</a:t>
            </a:r>
            <a:r>
              <a:rPr lang="en-US" sz="2400" b="1">
                <a:solidFill>
                  <a:srgbClr val="0070C0"/>
                </a:solidFill>
              </a:rPr>
              <a:t>N BÀI CŨ: </a:t>
            </a:r>
            <a:endParaRPr lang="en-US" sz="2400" b="1">
              <a:solidFill>
                <a:srgbClr val="FF0000"/>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5516" y="3747439"/>
            <a:ext cx="1373013" cy="139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oạn bài Làm việc thật là vui (trang 20) - Tin Tức Giáo Dục Học Tập Tiny">
            <a:extLst>
              <a:ext uri="{FF2B5EF4-FFF2-40B4-BE49-F238E27FC236}">
                <a16:creationId xmlns:a16="http://schemas.microsoft.com/office/drawing/2014/main" id="{3B606D95-141C-423F-8046-706971A82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920" y="1809151"/>
            <a:ext cx="5494134" cy="2714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ABDDF3-D2B3-4C4C-83CC-80F4BF5BC96B}"/>
              </a:ext>
            </a:extLst>
          </p:cNvPr>
          <p:cNvSpPr txBox="1"/>
          <p:nvPr/>
        </p:nvSpPr>
        <p:spPr>
          <a:xfrm>
            <a:off x="4482009" y="917952"/>
            <a:ext cx="3262432" cy="523220"/>
          </a:xfrm>
          <a:prstGeom prst="rect">
            <a:avLst/>
          </a:prstGeom>
          <a:noFill/>
        </p:spPr>
        <p:txBody>
          <a:bodyPr wrap="none" rtlCol="0">
            <a:spAutoFit/>
          </a:bodyPr>
          <a:lstStyle/>
          <a:p>
            <a:r>
              <a:rPr lang="en-GB" sz="2800" i="1">
                <a:solidFill>
                  <a:srgbClr val="C00000"/>
                </a:solidFill>
              </a:rPr>
              <a:t>Làm việc thật là vui</a:t>
            </a:r>
            <a:endParaRPr lang="en-US" sz="2800" i="1">
              <a:solidFill>
                <a:srgbClr val="C00000"/>
              </a:solidFill>
            </a:endParaRPr>
          </a:p>
        </p:txBody>
      </p:sp>
    </p:spTree>
    <p:extLst>
      <p:ext uri="{BB962C8B-B14F-4D97-AF65-F5344CB8AC3E}">
        <p14:creationId xmlns:p14="http://schemas.microsoft.com/office/powerpoint/2010/main" val="369216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0716" y="890423"/>
            <a:ext cx="8550204" cy="1133886"/>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174283" y="1183521"/>
            <a:ext cx="7164499"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4</a:t>
            </a:r>
            <a:r>
              <a:rPr lang="en-GB" sz="2400"/>
              <a:t>: Em học được điều gì từ câu chuyện của voi em?</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70715" y="899905"/>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22">
            <a:extLst>
              <a:ext uri="{FF2B5EF4-FFF2-40B4-BE49-F238E27FC236}">
                <a16:creationId xmlns:a16="http://schemas.microsoft.com/office/drawing/2014/main" id="{A2A94506-1E29-41E9-A90E-C7B79CA8D338}"/>
              </a:ext>
            </a:extLst>
          </p:cNvPr>
          <p:cNvSpPr/>
          <p:nvPr/>
        </p:nvSpPr>
        <p:spPr>
          <a:xfrm>
            <a:off x="636580" y="231740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Em chỉ đẹp khi là chính mình.</a:t>
            </a:r>
          </a:p>
          <a:p>
            <a:pPr algn="just"/>
            <a:r>
              <a:rPr lang="en-GB" sz="2400">
                <a:solidFill>
                  <a:srgbClr val="002060"/>
                </a:solidFill>
              </a:rPr>
              <a:t>Em nên tự tin vào vẻ đẹp của mình.</a:t>
            </a:r>
            <a:endParaRPr lang="en-US" sz="2400">
              <a:solidFill>
                <a:srgbClr val="002060"/>
              </a:solidFill>
            </a:endParaRPr>
          </a:p>
        </p:txBody>
      </p:sp>
    </p:spTree>
    <p:extLst>
      <p:ext uri="{BB962C8B-B14F-4D97-AF65-F5344CB8AC3E}">
        <p14:creationId xmlns:p14="http://schemas.microsoft.com/office/powerpoint/2010/main" val="155029103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30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Luyện đọc lại</a:t>
            </a:r>
          </a:p>
        </p:txBody>
      </p:sp>
    </p:spTree>
    <p:extLst>
      <p:ext uri="{BB962C8B-B14F-4D97-AF65-F5344CB8AC3E}">
        <p14:creationId xmlns:p14="http://schemas.microsoft.com/office/powerpoint/2010/main" val="332648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6750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32436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6396307-C1C4-4E0F-BBC8-56E3A63A6643}"/>
              </a:ext>
            </a:extLst>
          </p:cNvPr>
          <p:cNvPicPr>
            <a:picLocks noChangeAspect="1"/>
          </p:cNvPicPr>
          <p:nvPr/>
        </p:nvPicPr>
        <p:blipFill rotWithShape="1">
          <a:blip r:embed="rId2"/>
          <a:srcRect/>
          <a:stretch/>
        </p:blipFill>
        <p:spPr>
          <a:xfrm>
            <a:off x="0" y="632982"/>
            <a:ext cx="9143999" cy="2594690"/>
          </a:xfrm>
          <a:prstGeom prst="rect">
            <a:avLst/>
          </a:prstGeom>
        </p:spPr>
      </p:pic>
      <p:sp>
        <p:nvSpPr>
          <p:cNvPr id="15" name="Oval 14">
            <a:extLst>
              <a:ext uri="{FF2B5EF4-FFF2-40B4-BE49-F238E27FC236}">
                <a16:creationId xmlns:a16="http://schemas.microsoft.com/office/drawing/2014/main" id="{D7DA4526-0E5A-4F60-8A58-A91521F7B80B}"/>
              </a:ext>
            </a:extLst>
          </p:cNvPr>
          <p:cNvSpPr/>
          <p:nvPr/>
        </p:nvSpPr>
        <p:spPr>
          <a:xfrm>
            <a:off x="395785" y="1910687"/>
            <a:ext cx="1951630" cy="900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AEAED63-B396-4D74-9862-87508081F7C9}"/>
              </a:ext>
            </a:extLst>
          </p:cNvPr>
          <p:cNvSpPr/>
          <p:nvPr/>
        </p:nvSpPr>
        <p:spPr>
          <a:xfrm>
            <a:off x="2429302" y="1774209"/>
            <a:ext cx="2265528" cy="1132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819052-ED96-4D01-968B-972953FA157B}"/>
              </a:ext>
            </a:extLst>
          </p:cNvPr>
          <p:cNvSpPr/>
          <p:nvPr/>
        </p:nvSpPr>
        <p:spPr>
          <a:xfrm>
            <a:off x="6100549" y="1651380"/>
            <a:ext cx="1801505" cy="1446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4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9144000"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04085" y="381659"/>
            <a:ext cx="7397088" cy="12319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2.</a:t>
            </a:r>
            <a:r>
              <a:rPr lang="en-GB" sz="2800" b="1"/>
              <a:t> Nếu là voi anh, em sẽ nói gì sau khi voi em bỏ sừng và râu?</a:t>
            </a:r>
            <a:endParaRPr lang="en-US" sz="2800" b="1"/>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0"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552576" y="1743260"/>
            <a:ext cx="7100106" cy="1444451"/>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a:solidFill>
                  <a:srgbClr val="002060"/>
                </a:solidFill>
              </a:rPr>
              <a:t>Nếu là voi anh, em sẽ nói: “Em luôn luôn xinh đẹp khi là chính mình. Em gái anh xinh nhất”.</a:t>
            </a:r>
            <a:endParaRPr lang="en-US" sz="2800" b="1">
              <a:solidFill>
                <a:srgbClr val="002060"/>
              </a:solidFill>
            </a:endParaRPr>
          </a:p>
        </p:txBody>
      </p:sp>
    </p:spTree>
    <p:extLst>
      <p:ext uri="{BB962C8B-B14F-4D97-AF65-F5344CB8AC3E}">
        <p14:creationId xmlns:p14="http://schemas.microsoft.com/office/powerpoint/2010/main" val="13307800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left)">
                                      <p:cBhvr>
                                        <p:cTn id="13" dur="30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524"/>
            <a:ext cx="9144000" cy="4998007"/>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050" name="Picture 2" descr="Tiếng Việt lớp 2 sách Kết nối tri thức trang 24. 25 - Bài 5: Em có xinh  không - Đọc - VnDoc.com">
            <a:extLst>
              <a:ext uri="{FF2B5EF4-FFF2-40B4-BE49-F238E27FC236}">
                <a16:creationId xmlns:a16="http://schemas.microsoft.com/office/drawing/2014/main" id="{B9111DDC-3100-48A6-94C7-F81AE49B0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725" y="903938"/>
            <a:ext cx="6424550" cy="3703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8771DA-8163-4D67-BCD8-D3624FE35327}"/>
              </a:ext>
            </a:extLst>
          </p:cNvPr>
          <p:cNvPicPr>
            <a:picLocks noChangeAspect="1"/>
          </p:cNvPicPr>
          <p:nvPr/>
        </p:nvPicPr>
        <p:blipFill>
          <a:blip r:embed="rId3"/>
          <a:stretch>
            <a:fillRect/>
          </a:stretch>
        </p:blipFill>
        <p:spPr>
          <a:xfrm>
            <a:off x="0" y="282825"/>
            <a:ext cx="4410691" cy="647790"/>
          </a:xfrm>
          <a:prstGeom prst="rect">
            <a:avLst/>
          </a:prstGeom>
        </p:spPr>
      </p:pic>
    </p:spTree>
    <p:extLst>
      <p:ext uri="{BB962C8B-B14F-4D97-AF65-F5344CB8AC3E}">
        <p14:creationId xmlns:p14="http://schemas.microsoft.com/office/powerpoint/2010/main" val="17140250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5 Em có xinh không? - Phần 1 - Tiếng Việt lớp 2 [OLM.VN] - YouTube">
            <a:extLst>
              <a:ext uri="{FF2B5EF4-FFF2-40B4-BE49-F238E27FC236}">
                <a16:creationId xmlns:a16="http://schemas.microsoft.com/office/drawing/2014/main" id="{E62BF24D-D361-48B4-BA4F-3AC6931A9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0" y="64524"/>
            <a:ext cx="9144000" cy="4998007"/>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0E676EB-2F3B-4AC6-9CE9-729E036084B8}"/>
              </a:ext>
            </a:extLst>
          </p:cNvPr>
          <p:cNvGrpSpPr/>
          <p:nvPr/>
        </p:nvGrpSpPr>
        <p:grpSpPr>
          <a:xfrm>
            <a:off x="3174886" y="734985"/>
            <a:ext cx="1123982" cy="1028015"/>
            <a:chOff x="1300162" y="1937790"/>
            <a:chExt cx="1055077" cy="1028015"/>
          </a:xfrm>
        </p:grpSpPr>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Arial" pitchFamily="34" charset="0"/>
                  <a:ea typeface="Arial-Rounded" pitchFamily="34" charset="0"/>
                  <a:cs typeface="Arial" pitchFamily="34" charset="0"/>
                </a:rPr>
                <a:t>Bài</a:t>
              </a:r>
            </a:p>
            <a:p>
              <a:pPr algn="ctr"/>
              <a:r>
                <a:rPr lang="en-GB" sz="3600" b="1">
                  <a:solidFill>
                    <a:schemeClr val="bg1"/>
                  </a:solidFill>
                  <a:latin typeface="Arial" pitchFamily="34" charset="0"/>
                  <a:ea typeface="Arial-Rounded" pitchFamily="34" charset="0"/>
                  <a:cs typeface="Arial" pitchFamily="34" charset="0"/>
                </a:rPr>
                <a:t>5</a:t>
              </a:r>
              <a:endParaRPr lang="en-US" sz="36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ạn Tiếng Việt lớp 2 trang 24 Kết nối tri thức tập 1">
            <a:extLst>
              <a:ext uri="{FF2B5EF4-FFF2-40B4-BE49-F238E27FC236}">
                <a16:creationId xmlns:a16="http://schemas.microsoft.com/office/drawing/2014/main" id="{7EE82BC8-5844-48C5-BD0D-03131F2C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 y="795647"/>
            <a:ext cx="9103592" cy="37882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CF72D31-03BB-43C4-9A5A-C3530EF03B9F}"/>
              </a:ext>
            </a:extLst>
          </p:cNvPr>
          <p:cNvGrpSpPr/>
          <p:nvPr/>
        </p:nvGrpSpPr>
        <p:grpSpPr>
          <a:xfrm>
            <a:off x="0" y="64524"/>
            <a:ext cx="9144000" cy="4998007"/>
            <a:chOff x="0" y="0"/>
            <a:chExt cx="9144000" cy="5132867"/>
          </a:xfrm>
        </p:grpSpPr>
        <p:cxnSp>
          <p:nvCxnSpPr>
            <p:cNvPr id="4" name="Straight Connector 3">
              <a:extLst>
                <a:ext uri="{FF2B5EF4-FFF2-40B4-BE49-F238E27FC236}">
                  <a16:creationId xmlns:a16="http://schemas.microsoft.com/office/drawing/2014/main" id="{C9CD4A59-16CF-4561-B370-593FA697296D}"/>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E0C8AF-B3C8-4197-A954-C09AC6CE3C01}"/>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307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535D81-EA7F-4A88-AE2D-903FD2EF580E}"/>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id="{93699552-1594-4678-B83C-FC2FC605750F}"/>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ADAE2E6-659F-4B42-99A6-5DB3189DF0F7}"/>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358C8D0-CBCD-4FCB-A768-F6F9E3C801CA}"/>
              </a:ext>
            </a:extLst>
          </p:cNvPr>
          <p:cNvSpPr txBox="1"/>
          <p:nvPr/>
        </p:nvSpPr>
        <p:spPr>
          <a:xfrm>
            <a:off x="2079775" y="670814"/>
            <a:ext cx="3756157" cy="584775"/>
          </a:xfrm>
          <a:prstGeom prst="rect">
            <a:avLst/>
          </a:prstGeom>
          <a:noFill/>
        </p:spPr>
        <p:txBody>
          <a:bodyPr wrap="none" rtlCol="0">
            <a:spAutoFit/>
          </a:bodyPr>
          <a:lstStyle/>
          <a:p>
            <a:pPr algn="ctr"/>
            <a:r>
              <a:rPr lang="en-US" sz="3200" b="1">
                <a:solidFill>
                  <a:srgbClr val="FF0000"/>
                </a:solidFill>
              </a:rPr>
              <a:t>Luyện đọc từ khó:</a:t>
            </a:r>
          </a:p>
        </p:txBody>
      </p:sp>
      <p:sp>
        <p:nvSpPr>
          <p:cNvPr id="6" name="TextBox 5">
            <a:extLst>
              <a:ext uri="{FF2B5EF4-FFF2-40B4-BE49-F238E27FC236}">
                <a16:creationId xmlns:a16="http://schemas.microsoft.com/office/drawing/2014/main" id="{A3056EA6-A300-4DBD-866D-60D8E30F65BD}"/>
              </a:ext>
            </a:extLst>
          </p:cNvPr>
          <p:cNvSpPr txBox="1"/>
          <p:nvPr/>
        </p:nvSpPr>
        <p:spPr>
          <a:xfrm>
            <a:off x="3160198" y="1383220"/>
            <a:ext cx="1585690" cy="1815882"/>
          </a:xfrm>
          <a:prstGeom prst="rect">
            <a:avLst/>
          </a:prstGeom>
          <a:noFill/>
        </p:spPr>
        <p:txBody>
          <a:bodyPr wrap="none" rtlCol="0">
            <a:spAutoFit/>
          </a:bodyPr>
          <a:lstStyle/>
          <a:p>
            <a:r>
              <a:rPr lang="en-US" sz="2800">
                <a:solidFill>
                  <a:srgbClr val="0070C0"/>
                </a:solidFill>
              </a:rPr>
              <a:t>hươu</a:t>
            </a:r>
          </a:p>
          <a:p>
            <a:r>
              <a:rPr lang="en-US" sz="2800">
                <a:solidFill>
                  <a:srgbClr val="0070C0"/>
                </a:solidFill>
              </a:rPr>
              <a:t>lắc đầu</a:t>
            </a:r>
          </a:p>
          <a:p>
            <a:r>
              <a:rPr lang="en-US" sz="2800">
                <a:solidFill>
                  <a:srgbClr val="0070C0"/>
                </a:solidFill>
              </a:rPr>
              <a:t>đôi sừng</a:t>
            </a:r>
          </a:p>
          <a:p>
            <a:r>
              <a:rPr lang="en-US" sz="2800">
                <a:solidFill>
                  <a:srgbClr val="0070C0"/>
                </a:solidFill>
              </a:rPr>
              <a:t>bộ râu</a:t>
            </a:r>
          </a:p>
        </p:txBody>
      </p:sp>
      <p:pic>
        <p:nvPicPr>
          <p:cNvPr id="7" name="Picture 2">
            <a:extLst>
              <a:ext uri="{FF2B5EF4-FFF2-40B4-BE49-F238E27FC236}">
                <a16:creationId xmlns:a16="http://schemas.microsoft.com/office/drawing/2014/main" id="{7A36F2C6-EF0B-4455-8117-E44CEC4E9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A437DA46-6C57-4C15-8F74-639CABE981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3566881"/>
            <a:ext cx="1590888" cy="15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05E4E57A-308B-4B13-AD98-2B4AEAF1E9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813548" y="3563687"/>
            <a:ext cx="1688478" cy="1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1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3" name="TextBox 12">
            <a:extLst>
              <a:ext uri="{FF2B5EF4-FFF2-40B4-BE49-F238E27FC236}">
                <a16:creationId xmlns:a16="http://schemas.microsoft.com/office/drawing/2014/main" id="{D3745D47-CBDD-426C-BFF6-F8A3130C97F2}"/>
              </a:ext>
            </a:extLst>
          </p:cNvPr>
          <p:cNvSpPr txBox="1"/>
          <p:nvPr/>
        </p:nvSpPr>
        <p:spPr>
          <a:xfrm>
            <a:off x="6396629" y="109596"/>
            <a:ext cx="2492990" cy="369332"/>
          </a:xfrm>
          <a:prstGeom prst="rect">
            <a:avLst/>
          </a:prstGeom>
          <a:solidFill>
            <a:srgbClr val="00B0F0"/>
          </a:solidFill>
        </p:spPr>
        <p:txBody>
          <a:bodyPr wrap="none" rtlCol="0">
            <a:spAutoFit/>
          </a:bodyPr>
          <a:lstStyle/>
          <a:p>
            <a:r>
              <a:rPr lang="en-US" sz="1800"/>
              <a:t>Đọc nối tiếp theo đoạn</a:t>
            </a:r>
          </a:p>
        </p:txBody>
      </p:sp>
      <p:sp>
        <p:nvSpPr>
          <p:cNvPr id="14" name="Oval 13">
            <a:extLst>
              <a:ext uri="{FF2B5EF4-FFF2-40B4-BE49-F238E27FC236}">
                <a16:creationId xmlns:a16="http://schemas.microsoft.com/office/drawing/2014/main"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spTree>
    <p:extLst>
      <p:ext uri="{BB962C8B-B14F-4D97-AF65-F5344CB8AC3E}">
        <p14:creationId xmlns:p14="http://schemas.microsoft.com/office/powerpoint/2010/main" val="28836001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2345514" cy="584775"/>
          </a:xfrm>
          <a:prstGeom prst="rect">
            <a:avLst/>
          </a:prstGeom>
          <a:noFill/>
        </p:spPr>
        <p:txBody>
          <a:bodyPr wrap="none" rtlCol="0">
            <a:spAutoFit/>
          </a:bodyPr>
          <a:lstStyle/>
          <a:p>
            <a:r>
              <a:rPr lang="en-US" sz="3200" b="1">
                <a:solidFill>
                  <a:srgbClr val="FF0000"/>
                </a:solidFill>
              </a:rPr>
              <a:t>Luyện đọc </a:t>
            </a:r>
          </a:p>
        </p:txBody>
      </p:sp>
      <p:sp>
        <p:nvSpPr>
          <p:cNvPr id="9" name="Rectangle 8"/>
          <p:cNvSpPr/>
          <p:nvPr/>
        </p:nvSpPr>
        <p:spPr>
          <a:xfrm>
            <a:off x="417007" y="1995355"/>
            <a:ext cx="8110228" cy="954107"/>
          </a:xfrm>
          <a:prstGeom prst="rect">
            <a:avLst/>
          </a:prstGeom>
          <a:solidFill>
            <a:schemeClr val="accent6">
              <a:lumMod val="20000"/>
              <a:lumOff val="80000"/>
            </a:schemeClr>
          </a:solidFill>
        </p:spPr>
        <p:txBody>
          <a:bodyPr wrap="square">
            <a:spAutoFit/>
          </a:bodyPr>
          <a:lstStyle/>
          <a:p>
            <a:r>
              <a:rPr lang="en-US" sz="2800">
                <a:solidFill>
                  <a:srgbClr val="0418AC"/>
                </a:solidFill>
              </a:rPr>
              <a:t> -  Chưa xinh lắm vì em không có đôi sừng giống anh. </a:t>
            </a:r>
          </a:p>
        </p:txBody>
      </p:sp>
      <p:sp>
        <p:nvSpPr>
          <p:cNvPr id="10" name="Rectangle 9"/>
          <p:cNvSpPr/>
          <p:nvPr/>
        </p:nvSpPr>
        <p:spPr>
          <a:xfrm>
            <a:off x="417007" y="1305304"/>
            <a:ext cx="8110228" cy="523220"/>
          </a:xfrm>
          <a:prstGeom prst="rect">
            <a:avLst/>
          </a:prstGeom>
          <a:solidFill>
            <a:schemeClr val="accent4">
              <a:lumMod val="20000"/>
              <a:lumOff val="80000"/>
            </a:schemeClr>
          </a:solidFill>
        </p:spPr>
        <p:txBody>
          <a:bodyPr wrap="square">
            <a:spAutoFit/>
          </a:bodyPr>
          <a:lstStyle/>
          <a:p>
            <a:r>
              <a:rPr lang="en-US" sz="2800">
                <a:solidFill>
                  <a:srgbClr val="0418AC"/>
                </a:solidFill>
              </a:rPr>
              <a:t>Voi em thích mặc đẹp và thích được khen xinh. </a:t>
            </a:r>
          </a:p>
        </p:txBody>
      </p:sp>
      <p:cxnSp>
        <p:nvCxnSpPr>
          <p:cNvPr id="12" name="Straight Connector 11"/>
          <p:cNvCxnSpPr/>
          <p:nvPr/>
        </p:nvCxnSpPr>
        <p:spPr>
          <a:xfrm flipH="1">
            <a:off x="3924768" y="1357614"/>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968311" y="1277954"/>
            <a:ext cx="150724" cy="458079"/>
            <a:chOff x="7491613" y="1711779"/>
            <a:chExt cx="150724" cy="458079"/>
          </a:xfrm>
        </p:grpSpPr>
        <p:cxnSp>
          <p:nvCxnSpPr>
            <p:cNvPr id="17" name="Straight Connector 16"/>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3236292" y="200479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215068" y="2472408"/>
            <a:ext cx="150724" cy="458079"/>
            <a:chOff x="7491613" y="1711779"/>
            <a:chExt cx="150724" cy="458079"/>
          </a:xfrm>
        </p:grpSpPr>
        <p:cxnSp>
          <p:nvCxnSpPr>
            <p:cNvPr id="25" name="Straight Connector 2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018552" y="-2022"/>
            <a:ext cx="1349830" cy="126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685B4FD0-17F3-468B-9E01-B6CA1B379848}"/>
              </a:ext>
            </a:extLst>
          </p:cNvPr>
          <p:cNvSpPr/>
          <p:nvPr/>
        </p:nvSpPr>
        <p:spPr>
          <a:xfrm>
            <a:off x="417007" y="3032600"/>
            <a:ext cx="8110228" cy="523220"/>
          </a:xfrm>
          <a:prstGeom prst="rect">
            <a:avLst/>
          </a:prstGeom>
          <a:solidFill>
            <a:srgbClr val="FFD1FF"/>
          </a:solidFill>
        </p:spPr>
        <p:txBody>
          <a:bodyPr wrap="square">
            <a:spAutoFit/>
          </a:bodyPr>
          <a:lstStyle/>
          <a:p>
            <a:r>
              <a:rPr lang="en-US" sz="2800">
                <a:solidFill>
                  <a:srgbClr val="0418AC"/>
                </a:solidFill>
              </a:rPr>
              <a:t> Voi em thấy mình trong gương và thấy xấu thật.</a:t>
            </a:r>
          </a:p>
        </p:txBody>
      </p:sp>
      <p:cxnSp>
        <p:nvCxnSpPr>
          <p:cNvPr id="32" name="Straight Connector 31">
            <a:extLst>
              <a:ext uri="{FF2B5EF4-FFF2-40B4-BE49-F238E27FC236}">
                <a16:creationId xmlns:a16="http://schemas.microsoft.com/office/drawing/2014/main" id="{FB9AE843-2524-4F59-B0C9-50691E212F99}"/>
              </a:ext>
            </a:extLst>
          </p:cNvPr>
          <p:cNvCxnSpPr/>
          <p:nvPr/>
        </p:nvCxnSpPr>
        <p:spPr>
          <a:xfrm flipH="1">
            <a:off x="5454027" y="299382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79E3367-AD4A-4FA4-B215-9C50327C41D0}"/>
              </a:ext>
            </a:extLst>
          </p:cNvPr>
          <p:cNvGrpSpPr/>
          <p:nvPr/>
        </p:nvGrpSpPr>
        <p:grpSpPr>
          <a:xfrm>
            <a:off x="8230017" y="2988233"/>
            <a:ext cx="150724" cy="458079"/>
            <a:chOff x="7491613" y="1711779"/>
            <a:chExt cx="150724" cy="458079"/>
          </a:xfrm>
        </p:grpSpPr>
        <p:cxnSp>
          <p:nvCxnSpPr>
            <p:cNvPr id="34" name="Straight Connector 33">
              <a:extLst>
                <a:ext uri="{FF2B5EF4-FFF2-40B4-BE49-F238E27FC236}">
                  <a16:creationId xmlns:a16="http://schemas.microsoft.com/office/drawing/2014/main" id="{5E663DA0-6C25-4D7F-8D92-A797C4F31AA2}"/>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E907FB-54EF-4CD8-9719-3548C4C57217}"/>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2248C886-619D-470B-9058-B0A972541D32}"/>
              </a:ext>
            </a:extLst>
          </p:cNvPr>
          <p:cNvSpPr/>
          <p:nvPr/>
        </p:nvSpPr>
        <p:spPr>
          <a:xfrm>
            <a:off x="417007" y="3785955"/>
            <a:ext cx="8110228" cy="954107"/>
          </a:xfrm>
          <a:prstGeom prst="rect">
            <a:avLst/>
          </a:prstGeom>
          <a:solidFill>
            <a:srgbClr val="89FB61"/>
          </a:solidFill>
        </p:spPr>
        <p:txBody>
          <a:bodyPr wrap="square">
            <a:spAutoFit/>
          </a:bodyPr>
          <a:lstStyle/>
          <a:p>
            <a:r>
              <a:rPr lang="en-US" sz="2800">
                <a:solidFill>
                  <a:srgbClr val="0418AC"/>
                </a:solidFill>
              </a:rPr>
              <a:t> Giờ đây, voi em hiểu rằng mình chỉ xinh đẹp khi đúng là voi.</a:t>
            </a:r>
          </a:p>
        </p:txBody>
      </p:sp>
      <p:cxnSp>
        <p:nvCxnSpPr>
          <p:cNvPr id="37" name="Straight Connector 36">
            <a:extLst>
              <a:ext uri="{FF2B5EF4-FFF2-40B4-BE49-F238E27FC236}">
                <a16:creationId xmlns:a16="http://schemas.microsoft.com/office/drawing/2014/main" id="{F4708CB7-994C-4971-B1E2-3E6CBB5EA320}"/>
              </a:ext>
            </a:extLst>
          </p:cNvPr>
          <p:cNvCxnSpPr/>
          <p:nvPr/>
        </p:nvCxnSpPr>
        <p:spPr>
          <a:xfrm flipH="1">
            <a:off x="4717048" y="377695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FDF76A2B-466E-4DB1-9679-D876E0D4ABF2}"/>
              </a:ext>
            </a:extLst>
          </p:cNvPr>
          <p:cNvGrpSpPr/>
          <p:nvPr/>
        </p:nvGrpSpPr>
        <p:grpSpPr>
          <a:xfrm>
            <a:off x="2340942" y="4214178"/>
            <a:ext cx="150724" cy="458079"/>
            <a:chOff x="7491613" y="1711779"/>
            <a:chExt cx="150724" cy="458079"/>
          </a:xfrm>
        </p:grpSpPr>
        <p:cxnSp>
          <p:nvCxnSpPr>
            <p:cNvPr id="43" name="Straight Connector 42">
              <a:extLst>
                <a:ext uri="{FF2B5EF4-FFF2-40B4-BE49-F238E27FC236}">
                  <a16:creationId xmlns:a16="http://schemas.microsoft.com/office/drawing/2014/main" id="{DD6448D7-730B-4DAE-A28A-E8714F86A8F4}"/>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0478BE-9B09-4CEE-B36E-8B81C465D12F}"/>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05066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1" grpId="0" animBg="1"/>
      <p:bldP spid="36"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6266</TotalTime>
  <Words>2236</Words>
  <Application>Microsoft Office PowerPoint</Application>
  <PresentationFormat>On-screen Show (16:9)</PresentationFormat>
  <Paragraphs>175</Paragraphs>
  <Slides>25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 Light</vt:lpstr>
      <vt:lpstr>Quicksand Medium</vt:lpstr>
      <vt:lpstr>Calibri</vt:lpstr>
      <vt:lpstr>Times New Roman</vt:lpstr>
      <vt:lpstr>Lato</vt:lpstr>
      <vt:lpstr>Andalus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Hang</cp:lastModifiedBy>
  <cp:revision>845</cp:revision>
  <dcterms:modified xsi:type="dcterms:W3CDTF">2021-07-14T15:24:07Z</dcterms:modified>
</cp:coreProperties>
</file>