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71" r:id="rId4"/>
    <p:sldId id="273" r:id="rId5"/>
    <p:sldId id="277" r:id="rId6"/>
    <p:sldId id="272" r:id="rId7"/>
    <p:sldId id="274" r:id="rId8"/>
    <p:sldId id="275" r:id="rId9"/>
    <p:sldId id="283" r:id="rId10"/>
    <p:sldId id="257" r:id="rId11"/>
    <p:sldId id="278" r:id="rId12"/>
    <p:sldId id="279" r:id="rId13"/>
    <p:sldId id="284" r:id="rId14"/>
    <p:sldId id="258" r:id="rId15"/>
    <p:sldId id="280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8" r:id="rId24"/>
    <p:sldId id="269" r:id="rId25"/>
    <p:sldId id="281" r:id="rId26"/>
    <p:sldId id="282" r:id="rId27"/>
    <p:sldId id="266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3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5BF14-CD96-4738-8D43-074518064A5E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DFD8C-D2A8-422E-AE7D-D5604DAC8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1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FD8C-D2A8-422E-AE7D-D5604DAC83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55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5.png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4.xml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12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6.xml"/><Relationship Id="rId5" Type="http://schemas.openxmlformats.org/officeDocument/2006/relationships/slide" Target="slide21.xml"/><Relationship Id="rId15" Type="http://schemas.openxmlformats.org/officeDocument/2006/relationships/slide" Target="slide25.xml"/><Relationship Id="rId10" Type="http://schemas.openxmlformats.org/officeDocument/2006/relationships/slide" Target="slide20.xml"/><Relationship Id="rId4" Type="http://schemas.openxmlformats.org/officeDocument/2006/relationships/image" Target="../media/image25.png"/><Relationship Id="rId9" Type="http://schemas.openxmlformats.org/officeDocument/2006/relationships/slide" Target="slide19.xml"/><Relationship Id="rId14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9035" y="229634"/>
            <a:ext cx="695818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class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620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4600" y="3646054"/>
            <a:ext cx="4114800" cy="592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62200" y="1905000"/>
            <a:ext cx="4953000" cy="1498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 sz="90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Teacher: </a:t>
            </a: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Nguyen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Nha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Phuong</a:t>
            </a:r>
          </a:p>
        </p:txBody>
      </p:sp>
    </p:spTree>
    <p:extLst>
      <p:ext uri="{BB962C8B-B14F-4D97-AF65-F5344CB8AC3E}">
        <p14:creationId xmlns:p14="http://schemas.microsoft.com/office/powerpoint/2010/main" val="725125285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 descr="BACKGROUN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6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09600" y="1911708"/>
            <a:ext cx="7924800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FF33CC"/>
                </a:solidFill>
                <a:latin typeface="Times New Roman" pitchFamily="18" charset="0"/>
              </a:rPr>
              <a:t>Unit </a:t>
            </a:r>
            <a:r>
              <a:rPr lang="en-US" sz="4500" b="1" dirty="0" smtClean="0">
                <a:solidFill>
                  <a:srgbClr val="FF33CC"/>
                </a:solidFill>
                <a:latin typeface="Times New Roman" pitchFamily="18" charset="0"/>
              </a:rPr>
              <a:t>5: </a:t>
            </a:r>
            <a:endParaRPr lang="en-US" sz="4500" b="1" dirty="0">
              <a:solidFill>
                <a:srgbClr val="FF33CC"/>
              </a:solidFill>
              <a:latin typeface="Times New Roman" pitchFamily="18" charset="0"/>
            </a:endParaRPr>
          </a:p>
          <a:p>
            <a:pPr algn="ctr"/>
            <a:r>
              <a:rPr lang="en-US" sz="4100" b="1" dirty="0" smtClean="0">
                <a:solidFill>
                  <a:srgbClr val="FF33CC"/>
                </a:solidFill>
                <a:latin typeface="Times New Roman" pitchFamily="18" charset="0"/>
              </a:rPr>
              <a:t>Where will you be this weekend?</a:t>
            </a:r>
            <a:r>
              <a:rPr lang="en-US" sz="4100" b="1" dirty="0">
                <a:solidFill>
                  <a:srgbClr val="FF33CC"/>
                </a:solidFill>
                <a:latin typeface="Times New Roman" pitchFamily="18" charset="0"/>
              </a:rPr>
              <a:t/>
            </a:r>
            <a:br>
              <a:rPr lang="en-US" sz="4100" b="1" dirty="0">
                <a:solidFill>
                  <a:srgbClr val="FF33CC"/>
                </a:solidFill>
                <a:latin typeface="Times New Roman" pitchFamily="18" charset="0"/>
              </a:rPr>
            </a:br>
            <a:r>
              <a:rPr lang="en-US" sz="4100" b="1" dirty="0" smtClean="0">
                <a:solidFill>
                  <a:srgbClr val="FF33CC"/>
                </a:solidFill>
                <a:latin typeface="Times New Roman" pitchFamily="18" charset="0"/>
              </a:rPr>
              <a:t>Lesson 1</a:t>
            </a:r>
            <a:endParaRPr lang="en-US" sz="4100" b="1" dirty="0">
              <a:solidFill>
                <a:srgbClr val="FF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/>
      <p:bldP spid="890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New words: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29718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76350"/>
            <a:ext cx="30480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1" y="5181600"/>
            <a:ext cx="3047999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3000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the sea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" y="5181600"/>
            <a:ext cx="2971799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30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the countryside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76350"/>
            <a:ext cx="3124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71800" y="5181600"/>
            <a:ext cx="3124201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smtClean="0">
                <a:latin typeface="Times New Roman" pitchFamily="18" charset="0"/>
                <a:cs typeface="Times New Roman" pitchFamily="18" charset="0"/>
              </a:rPr>
              <a:t>on the beach </a:t>
            </a:r>
            <a:endParaRPr lang="en-GB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3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1. Look, listen and repeat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799"/>
            <a:ext cx="3744201" cy="258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s.sachmem.vn/public/images/TA5T1SHS/U5-L1-1-2-4bb731831f651856884a7ce52e171d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1218"/>
            <a:ext cx="4572000" cy="25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.sachmem.vn/public/images/TA5T1SHS/U5-L1-1-3-d37ab8279cc8e211ada4708ef81508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657600"/>
            <a:ext cx="4523829" cy="21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29" y="3646892"/>
            <a:ext cx="3773518" cy="216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209800" y="2561770"/>
            <a:ext cx="2362200" cy="735174"/>
          </a:xfrm>
          <a:prstGeom prst="wedgeRoundRectCallout">
            <a:avLst>
              <a:gd name="adj1" fmla="val -57384"/>
              <a:gd name="adj2" fmla="val -755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Great! That will be</a:t>
            </a:r>
          </a:p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a lot of fun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52400" y="2736409"/>
            <a:ext cx="1905000" cy="846138"/>
          </a:xfrm>
          <a:prstGeom prst="wedgeRoundRectCallout">
            <a:avLst>
              <a:gd name="adj1" fmla="val 19548"/>
              <a:gd name="adj2" fmla="val -833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What will you do this weekend ?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438400" y="685799"/>
            <a:ext cx="2465104" cy="914401"/>
          </a:xfrm>
          <a:prstGeom prst="wedgeEllipseCallout">
            <a:avLst>
              <a:gd name="adj1" fmla="val -39674"/>
              <a:gd name="adj2" fmla="val 72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I think my family and I will go for a picnic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5310853" y="127001"/>
            <a:ext cx="3604547" cy="1117597"/>
          </a:xfrm>
          <a:prstGeom prst="wedgeEllipseCallout">
            <a:avLst>
              <a:gd name="adj1" fmla="val -26712"/>
              <a:gd name="adj2" fmla="val 98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What about you, Tony? Where will you be on Saturday ?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324600" y="2875139"/>
            <a:ext cx="2277546" cy="782461"/>
          </a:xfrm>
          <a:prstGeom prst="wedgeRoundRectCallout">
            <a:avLst>
              <a:gd name="adj1" fmla="val -18303"/>
              <a:gd name="adj2" fmla="val -1007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I think I’ll be in the mountains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57200" y="5562600"/>
            <a:ext cx="2667000" cy="914400"/>
          </a:xfrm>
          <a:prstGeom prst="wedgeRoundRectCallout">
            <a:avLst>
              <a:gd name="adj1" fmla="val -6683"/>
              <a:gd name="adj2" fmla="val -882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What about you,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? Where will you be?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667000" y="3532414"/>
            <a:ext cx="2514600" cy="584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I’ll be at home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267200" y="5715000"/>
            <a:ext cx="2087307" cy="609600"/>
          </a:xfrm>
          <a:prstGeom prst="wedgeRoundRectCallout">
            <a:avLst>
              <a:gd name="adj1" fmla="val -9707"/>
              <a:gd name="adj2" fmla="val -882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At home? Why?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770142" y="5816289"/>
            <a:ext cx="1981200" cy="762000"/>
          </a:xfrm>
          <a:prstGeom prst="wedgeRoundRectCallout">
            <a:avLst>
              <a:gd name="adj1" fmla="val 6273"/>
              <a:gd name="adj2" fmla="val -9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Because I have to study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Forward or Next 3">
            <a:hlinkClick r:id="rId7" action="ppaction://hlinksldjump" highlightClick="1"/>
          </p:cNvPr>
          <p:cNvSpPr/>
          <p:nvPr/>
        </p:nvSpPr>
        <p:spPr>
          <a:xfrm>
            <a:off x="152400" y="685799"/>
            <a:ext cx="457200" cy="304801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ction Button: Sound 6">
            <a:hlinkClick r:id="" action="ppaction://noaction" highlightClick="1">
              <a:snd r:embed="rId8" name="t1.wav.wav"/>
            </a:hlinkClick>
          </p:cNvPr>
          <p:cNvSpPr/>
          <p:nvPr/>
        </p:nvSpPr>
        <p:spPr>
          <a:xfrm>
            <a:off x="152400" y="127001"/>
            <a:ext cx="457200" cy="406399"/>
          </a:xfrm>
          <a:prstGeom prst="actionButtonSou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68259"/>
            <a:ext cx="2895600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92437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129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26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447800"/>
            <a:ext cx="8915400" cy="4708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What will Mai do this weekend?</a:t>
            </a:r>
          </a:p>
          <a:p>
            <a:r>
              <a:rPr lang="en-GB" sz="3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3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go for a walk    b. go to the zoo     c. go for a picnic</a:t>
            </a:r>
          </a:p>
          <a:p>
            <a:endParaRPr lang="en-GB" sz="3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3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Where will Tony be on Saturday?</a:t>
            </a: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in the countryside                  b. in the mountains     </a:t>
            </a:r>
          </a:p>
          <a:p>
            <a:r>
              <a:rPr lang="en-GB" sz="3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c. in the supermarket</a:t>
            </a:r>
          </a:p>
          <a:p>
            <a:endParaRPr lang="en-GB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3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Where will </a:t>
            </a:r>
            <a:r>
              <a:rPr lang="en-GB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be ?</a:t>
            </a: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3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at home            b. at the zoo             c. at school  </a:t>
            </a:r>
          </a:p>
          <a:p>
            <a:endParaRPr lang="en-GB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8321"/>
            <a:ext cx="1177636" cy="117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Forward or Next 2">
            <a:hlinkClick r:id="rId6" action="ppaction://hlinksldjump" highlightClick="1"/>
          </p:cNvPr>
          <p:cNvSpPr/>
          <p:nvPr/>
        </p:nvSpPr>
        <p:spPr>
          <a:xfrm>
            <a:off x="8361218" y="6156781"/>
            <a:ext cx="588818" cy="472619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8" name="Picture 4" descr="BACKGROUN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9531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1191491" y="2665503"/>
            <a:ext cx="7924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33CC"/>
                </a:solidFill>
                <a:latin typeface="Times New Roman" pitchFamily="18" charset="0"/>
              </a:rPr>
              <a:t>Where will you be this weekend? </a:t>
            </a:r>
          </a:p>
          <a:p>
            <a:pPr algn="ctr"/>
            <a: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  <a:t/>
            </a:r>
            <a:b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</a:br>
            <a:endParaRPr lang="en-US" sz="4000" dirty="0">
              <a:solidFill>
                <a:srgbClr val="FF33CC"/>
              </a:solidFill>
              <a:latin typeface="Times New Roman" pitchFamily="18" charset="0"/>
            </a:endParaRP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2438400" y="1341437"/>
            <a:ext cx="4038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sz="4400" b="1" dirty="0" smtClean="0">
              <a:solidFill>
                <a:srgbClr val="FF33CC"/>
              </a:solidFill>
              <a:latin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33CC"/>
                </a:solidFill>
                <a:latin typeface="Times New Roman" pitchFamily="18" charset="0"/>
              </a:rPr>
              <a:t>II. </a:t>
            </a:r>
            <a:r>
              <a:rPr lang="en-US" sz="4400" b="1" dirty="0">
                <a:solidFill>
                  <a:srgbClr val="FF33CC"/>
                </a:solidFill>
                <a:latin typeface="Times New Roman" pitchFamily="18" charset="0"/>
              </a:rPr>
              <a:t>Models:</a:t>
            </a:r>
            <a:br>
              <a:rPr lang="en-US" sz="4400" b="1" dirty="0">
                <a:solidFill>
                  <a:srgbClr val="FF33CC"/>
                </a:solidFill>
                <a:latin typeface="Times New Roman" pitchFamily="18" charset="0"/>
              </a:rPr>
            </a:br>
            <a:endParaRPr lang="en-US" sz="4400" b="1" dirty="0">
              <a:solidFill>
                <a:srgbClr val="FF33CC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219200" y="3281057"/>
            <a:ext cx="7010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33CC"/>
                </a:solidFill>
                <a:latin typeface="Times New Roman" pitchFamily="18" charset="0"/>
              </a:rPr>
              <a:t>I think I’ll be in  the mountains</a:t>
            </a:r>
            <a: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  <a:t/>
            </a:r>
            <a:b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</a:br>
            <a:endParaRPr lang="en-US" sz="4000" dirty="0">
              <a:solidFill>
                <a:srgbClr val="FF33CC"/>
              </a:solidFill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743200" y="3942775"/>
            <a:ext cx="60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19200" y="40386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I’ll = I will </a:t>
            </a:r>
            <a:endParaRPr lang="en-GB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81400" y="3942775"/>
            <a:ext cx="381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0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709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2. Point and say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620614"/>
            <a:ext cx="3858490" cy="266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6" y="1620614"/>
            <a:ext cx="3810000" cy="262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" y="4262004"/>
            <a:ext cx="3858491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7" y="4234295"/>
            <a:ext cx="3851564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072" y="3659332"/>
            <a:ext cx="381692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In the countryside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927" y="6276109"/>
            <a:ext cx="383078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At school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1327" y="3655868"/>
            <a:ext cx="3837709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On the beach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1327" y="6279573"/>
            <a:ext cx="383078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By the sea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581" y="1620614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8253" y="4268932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72891" y="1620115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4072" y="4268932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780" y="604951"/>
            <a:ext cx="876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 smtClean="0">
                <a:latin typeface="Times New Roman" pitchFamily="18" charset="0"/>
                <a:cs typeface="Times New Roman" pitchFamily="18" charset="0"/>
              </a:rPr>
              <a:t>Where will you be this weekend?     </a:t>
            </a:r>
          </a:p>
          <a:p>
            <a:r>
              <a:rPr lang="en-GB" sz="3000" b="1" i="1" dirty="0" smtClean="0">
                <a:latin typeface="Times New Roman" pitchFamily="18" charset="0"/>
                <a:cs typeface="Times New Roman" pitchFamily="18" charset="0"/>
              </a:rPr>
              <a:t>I think I’ll be …</a:t>
            </a:r>
            <a:endParaRPr lang="en-GB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429000" y="1112782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0" y="304800"/>
            <a:ext cx="3429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tomorrow </a:t>
            </a:r>
          </a:p>
          <a:p>
            <a:r>
              <a:rPr lang="en-GB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next week / month /… )</a:t>
            </a:r>
            <a:endParaRPr lang="en-GB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53" y="152400"/>
            <a:ext cx="3543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5900"/>
            <a:ext cx="2924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52387" y="457200"/>
            <a:ext cx="6448425" cy="1320800"/>
          </a:xfrm>
        </p:spPr>
        <p:txBody>
          <a:bodyPr anchor="t"/>
          <a:lstStyle/>
          <a:p>
            <a:pPr algn="l"/>
            <a:r>
              <a:rPr lang="en-US" sz="6600" b="1" i="1" u="sng" dirty="0">
                <a:solidFill>
                  <a:schemeClr val="folHlink"/>
                </a:solidFill>
                <a:hlinkClick r:id="rId5" action="ppaction://hlinksldjump"/>
              </a:rPr>
              <a:t>Lucky Number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1752600" y="2057400"/>
            <a:ext cx="6030913" cy="31353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6-Point Star 3">
            <a:hlinkClick r:id="rId6" action="ppaction://hlinksldjump"/>
          </p:cNvPr>
          <p:cNvSpPr/>
          <p:nvPr/>
        </p:nvSpPr>
        <p:spPr>
          <a:xfrm>
            <a:off x="1295400" y="2029691"/>
            <a:ext cx="1254125" cy="1722438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7030A0"/>
                </a:solidFill>
                <a:hlinkClick r:id="rId6" action="ppaction://hlinksldjump"/>
              </a:rPr>
              <a:t>1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6-Point Star 4">
            <a:hlinkClick r:id="rId7" action="ppaction://hlinksldjump"/>
          </p:cNvPr>
          <p:cNvSpPr/>
          <p:nvPr/>
        </p:nvSpPr>
        <p:spPr>
          <a:xfrm>
            <a:off x="3276600" y="2081357"/>
            <a:ext cx="1139825" cy="1719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smtClean="0">
                <a:solidFill>
                  <a:srgbClr val="0070C0"/>
                </a:solidFill>
                <a:hlinkClick r:id="rId8" action="ppaction://hlinksldjump"/>
              </a:rPr>
              <a:t>2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6-Point Star 5">
            <a:hlinkClick r:id="rId8" action="ppaction://hlinksldjump"/>
          </p:cNvPr>
          <p:cNvSpPr/>
          <p:nvPr/>
        </p:nvSpPr>
        <p:spPr>
          <a:xfrm>
            <a:off x="5029200" y="2074430"/>
            <a:ext cx="1127125" cy="1719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7030A0"/>
                </a:solidFill>
              </a:rPr>
              <a:t> </a:t>
            </a:r>
            <a:r>
              <a:rPr lang="en-US" sz="4400" dirty="0" smtClean="0">
                <a:solidFill>
                  <a:srgbClr val="7030A0"/>
                </a:solidFill>
                <a:hlinkClick r:id="rId9" action="ppaction://hlinksldjump"/>
              </a:rPr>
              <a:t>3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7" name="6-Point Star 6">
            <a:hlinkClick r:id="rId6" action="ppaction://hlinksldjump"/>
          </p:cNvPr>
          <p:cNvSpPr/>
          <p:nvPr/>
        </p:nvSpPr>
        <p:spPr>
          <a:xfrm>
            <a:off x="6740957" y="2050471"/>
            <a:ext cx="1254125" cy="160972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7030A0"/>
                </a:solidFill>
                <a:hlinkClick r:id="rId10" action="ppaction://hlinksldjump"/>
              </a:rPr>
              <a:t>4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6-Point Star 7">
            <a:hlinkClick r:id="rId5" action="ppaction://hlinksldjump"/>
          </p:cNvPr>
          <p:cNvSpPr/>
          <p:nvPr/>
        </p:nvSpPr>
        <p:spPr>
          <a:xfrm>
            <a:off x="1352549" y="4032964"/>
            <a:ext cx="1139825" cy="160972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5" action="ppaction://hlinksldjump"/>
              </a:rPr>
              <a:t>5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9" name="6-Point Star 8">
            <a:hlinkClick r:id="rId11" action="ppaction://hlinksldjump"/>
          </p:cNvPr>
          <p:cNvSpPr/>
          <p:nvPr/>
        </p:nvSpPr>
        <p:spPr>
          <a:xfrm>
            <a:off x="3276600" y="4032964"/>
            <a:ext cx="1050925" cy="1465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7030A0"/>
                </a:solidFill>
                <a:hlinkClick r:id="rId12" action="ppaction://hlinksldjump"/>
              </a:rPr>
              <a:t>6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3" name="6-Point Star 12">
            <a:hlinkClick r:id="rId11" action="ppaction://hlinksldjump"/>
          </p:cNvPr>
          <p:cNvSpPr/>
          <p:nvPr/>
        </p:nvSpPr>
        <p:spPr>
          <a:xfrm>
            <a:off x="6842556" y="4032964"/>
            <a:ext cx="1050925" cy="142903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13" action="ppaction://hlinksldjump"/>
              </a:rPr>
              <a:t>8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4" name="6-Point Star 13">
            <a:hlinkClick r:id="rId11" action="ppaction://hlinksldjump"/>
          </p:cNvPr>
          <p:cNvSpPr/>
          <p:nvPr/>
        </p:nvSpPr>
        <p:spPr>
          <a:xfrm>
            <a:off x="5105400" y="4052662"/>
            <a:ext cx="1050925" cy="1465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7030A0"/>
                </a:solidFill>
                <a:hlinkClick r:id="rId14" action="ppaction://hlinksldjump"/>
              </a:rPr>
              <a:t>7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" name="Action Button: Forward or Next 2">
            <a:hlinkClick r:id="rId15" action="ppaction://hlinksldjump" highlightClick="1"/>
          </p:cNvPr>
          <p:cNvSpPr/>
          <p:nvPr/>
        </p:nvSpPr>
        <p:spPr>
          <a:xfrm>
            <a:off x="7893481" y="5943600"/>
            <a:ext cx="640919" cy="5334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8064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pic>
        <p:nvPicPr>
          <p:cNvPr id="44035" name="Content Placeholder 3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692119"/>
      </p:ext>
    </p:extLst>
  </p:cSld>
  <p:clrMapOvr>
    <a:masterClrMapping/>
  </p:clrMapOvr>
  <p:transition spd="slow"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524000"/>
            <a:ext cx="6448425" cy="3881438"/>
          </a:xfrm>
        </p:spPr>
        <p:txBody>
          <a:bodyPr/>
          <a:lstStyle/>
          <a:p>
            <a:pPr marL="0" indent="0" algn="ctr" defTabSz="457200">
              <a:buFontTx/>
              <a:buNone/>
            </a:pP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500$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4810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034932"/>
      </p:ext>
    </p:extLst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pic>
        <p:nvPicPr>
          <p:cNvPr id="46083" name="Picture 2" descr="Kết quả hình ảnh cho a boom">
            <a:hlinkClick r:id="rId3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505214"/>
      </p:ext>
    </p:extLst>
  </p:cSld>
  <p:clrMapOvr>
    <a:masterClrMapping/>
  </p:clrMapOvr>
  <p:transition spd="slow"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8473" y="25146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Guessing game</a:t>
            </a:r>
            <a:endParaRPr lang="en-GB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pic>
        <p:nvPicPr>
          <p:cNvPr id="47107" name="Content Placeholder 3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4450"/>
            <a:ext cx="9144000" cy="6902450"/>
          </a:xfr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92410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sp>
        <p:nvSpPr>
          <p:cNvPr id="48131" name="Content Placeholder 2"/>
          <p:cNvSpPr>
            <a:spLocks noGrp="1"/>
          </p:cNvSpPr>
          <p:nvPr>
            <p:ph idx="4294967295"/>
          </p:nvPr>
        </p:nvSpPr>
        <p:spPr>
          <a:xfrm>
            <a:off x="1825625" y="1889125"/>
            <a:ext cx="6030913" cy="3590925"/>
          </a:xfrm>
        </p:spPr>
        <p:txBody>
          <a:bodyPr/>
          <a:lstStyle/>
          <a:p>
            <a:pPr marL="0" indent="0" algn="ctr" defTabSz="457200">
              <a:buFontTx/>
              <a:buNone/>
            </a:pP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800$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793564"/>
      </p:ext>
    </p:extLst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4294967295"/>
          </p:nvPr>
        </p:nvSpPr>
        <p:spPr>
          <a:xfrm>
            <a:off x="1682750" y="1951038"/>
            <a:ext cx="6030913" cy="3138487"/>
          </a:xfrm>
        </p:spPr>
        <p:txBody>
          <a:bodyPr>
            <a:normAutofit lnSpcReduction="10000"/>
          </a:bodyPr>
          <a:lstStyle/>
          <a:p>
            <a:pPr marL="0" indent="0" defTabSz="457200">
              <a:buFontTx/>
              <a:buNone/>
            </a:pP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700$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366921"/>
      </p:ext>
    </p:extLst>
  </p:cSld>
  <p:clrMapOvr>
    <a:masterClrMapping/>
  </p:clrMapOvr>
  <p:transition spd="slow"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362200" y="2667000"/>
            <a:ext cx="4648200" cy="16764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057400"/>
            <a:ext cx="531427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0" b="1" dirty="0" smtClean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600</a:t>
            </a: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$</a:t>
            </a:r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43564"/>
            <a:ext cx="533399" cy="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65" y="3990105"/>
            <a:ext cx="573235" cy="57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07" y="22812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Sound 2">
            <a:hlinkClick r:id="" action="ppaction://noaction" highlightClick="1">
              <a:snd r:embed="rId7" name="2 (online-audio-converter.com).wav"/>
            </a:hlinkClick>
          </p:cNvPr>
          <p:cNvSpPr/>
          <p:nvPr/>
        </p:nvSpPr>
        <p:spPr>
          <a:xfrm>
            <a:off x="8412307" y="152400"/>
            <a:ext cx="579293" cy="381000"/>
          </a:xfrm>
          <a:prstGeom prst="actionButtonSou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0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594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5. Read and match </a:t>
            </a:r>
            <a:endParaRPr lang="en-GB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88912" y="1043564"/>
            <a:ext cx="4040188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1. Where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will you be this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     weekend?                          </a:t>
            </a:r>
          </a:p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2. Where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will Mai be tomorrow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3. Where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will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be next week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4. Where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will Peter and Linda be next month?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932218" y="1051718"/>
            <a:ext cx="4270375" cy="4906963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a. He’ll be in the mountains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 They’ll be by the sea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 I think I’ll be at home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 She’ll be on the beach</a:t>
            </a:r>
            <a:r>
              <a:rPr lang="en-GB" dirty="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99164" y="1577686"/>
            <a:ext cx="1274618" cy="1676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29000" y="2362200"/>
            <a:ext cx="1485900" cy="205047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5477" y="1333500"/>
            <a:ext cx="1295400" cy="2057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78382" y="2415886"/>
            <a:ext cx="1295400" cy="19431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5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4" name="Picture 4" descr="BACKGROUN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686791" y="929914"/>
            <a:ext cx="62484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Unit </a:t>
            </a:r>
            <a:r>
              <a:rPr lang="en-US" sz="2600" b="1" dirty="0" smtClean="0">
                <a:solidFill>
                  <a:srgbClr val="7030A0"/>
                </a:solidFill>
                <a:latin typeface="Times New Roman" pitchFamily="18" charset="0"/>
              </a:rPr>
              <a:t>5: Where will you be this weekend?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Lesson 1</a:t>
            </a:r>
            <a:b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</a:br>
            <a:endParaRPr lang="en-US" sz="2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593273" y="3810000"/>
            <a:ext cx="57912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00" b="1" dirty="0" smtClean="0">
                <a:solidFill>
                  <a:srgbClr val="7030A0"/>
                </a:solidFill>
                <a:latin typeface="Times New Roman" pitchFamily="18" charset="0"/>
              </a:rPr>
              <a:t>II. </a:t>
            </a:r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Models:</a:t>
            </a:r>
          </a:p>
          <a:p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Where will you be this weekend</a:t>
            </a:r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</a:rPr>
              <a:t>?</a:t>
            </a:r>
          </a:p>
          <a:p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</a:rPr>
              <a:t> I think I’ll be  in the mountains</a:t>
            </a:r>
          </a:p>
          <a:p>
            <a:r>
              <a:rPr lang="en-US" sz="2600" dirty="0" smtClean="0">
                <a:solidFill>
                  <a:srgbClr val="7030A0"/>
                </a:solidFill>
                <a:latin typeface="Times New Roman" pitchFamily="18" charset="0"/>
              </a:rPr>
              <a:t>* I’ll = I will </a:t>
            </a: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</a:br>
            <a:endParaRPr lang="en-US" sz="26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678382" y="5029200"/>
            <a:ext cx="22652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20982" y="2110216"/>
            <a:ext cx="4114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GB" sz="2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en-GB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GB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countryside</a:t>
            </a:r>
          </a:p>
          <a:p>
            <a:pPr marL="285750" indent="-285750">
              <a:buFontTx/>
              <a:buChar char="-"/>
            </a:pPr>
            <a:r>
              <a:rPr lang="en-GB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By the sea</a:t>
            </a:r>
          </a:p>
          <a:p>
            <a:pPr marL="285750" indent="-285750">
              <a:buFontTx/>
              <a:buChar char="-"/>
            </a:pPr>
            <a:r>
              <a:rPr lang="en-GB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On the beach</a:t>
            </a:r>
          </a:p>
          <a:p>
            <a:pPr marL="285750" indent="-285750">
              <a:buFontTx/>
              <a:buChar char="-"/>
            </a:pPr>
            <a:endParaRPr lang="en-GB" sz="2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GB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81200"/>
            <a:ext cx="7620000" cy="457200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7924800" cy="2209800"/>
          </a:xfrm>
        </p:spPr>
        <p:txBody>
          <a:bodyPr anchor="t">
            <a:normAutofit fontScale="90000"/>
          </a:bodyPr>
          <a:lstStyle/>
          <a:p>
            <a:r>
              <a:rPr lang="en-US" sz="6300" b="1" dirty="0">
                <a:solidFill>
                  <a:srgbClr val="0070C0"/>
                </a:solidFill>
                <a:latin typeface="Times New Roman" pitchFamily="18" charset="0"/>
              </a:rPr>
              <a:t>Thank you for your attention !</a:t>
            </a:r>
            <a:br>
              <a:rPr lang="en-US" sz="6300" b="1" dirty="0">
                <a:solidFill>
                  <a:srgbClr val="0070C0"/>
                </a:solidFill>
                <a:latin typeface="Times New Roman" pitchFamily="18" charset="0"/>
              </a:rPr>
            </a:br>
            <a:endParaRPr lang="en-US" sz="63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96068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school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51742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5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home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4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the zoo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2542"/>
            <a:ext cx="7620000" cy="511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Japan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24806"/>
            <a:ext cx="6857999" cy="469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13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supermarket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5437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5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  <a:endParaRPr lang="en-GB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696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8534400" y="6324600"/>
            <a:ext cx="533400" cy="533400"/>
          </a:xfrm>
          <a:prstGeom prst="actionButtonForwardNex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" y="45355"/>
            <a:ext cx="3272973" cy="288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9798"/>
            <a:ext cx="3124200" cy="283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07" y="45355"/>
            <a:ext cx="3145971" cy="288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08" y="3352800"/>
            <a:ext cx="3145971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79" y="3352800"/>
            <a:ext cx="2992721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28" y="2895600"/>
            <a:ext cx="3001680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At school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5308" y="2904943"/>
            <a:ext cx="3145971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At home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1279" y="6364514"/>
            <a:ext cx="3001679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In the mountains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5308" y="6369020"/>
            <a:ext cx="3157795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In the supermarket 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14" y="6364514"/>
            <a:ext cx="2990794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In Japan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2321" y="2895599"/>
            <a:ext cx="3001679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Times New Roman" pitchFamily="18" charset="0"/>
                <a:cs typeface="Times New Roman" pitchFamily="18" charset="0"/>
              </a:rPr>
              <a:t>At the zoo </a:t>
            </a:r>
            <a:endParaRPr lang="en-GB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ction Button: Forward or Next 7">
            <a:hlinkClick r:id="rId7" action="ppaction://hlinksldjump" highlightClick="1"/>
          </p:cNvPr>
          <p:cNvSpPr/>
          <p:nvPr/>
        </p:nvSpPr>
        <p:spPr>
          <a:xfrm>
            <a:off x="8553749" y="5866245"/>
            <a:ext cx="533400" cy="482600"/>
          </a:xfrm>
          <a:prstGeom prst="actionButtonForwardNex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3408824"/>
            <a:ext cx="299079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1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392</Words>
  <Application>Microsoft Office PowerPoint</Application>
  <PresentationFormat>On-screen Show (4:3)</PresentationFormat>
  <Paragraphs>103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At school</vt:lpstr>
      <vt:lpstr>At home</vt:lpstr>
      <vt:lpstr>At the zoo</vt:lpstr>
      <vt:lpstr>In Japan</vt:lpstr>
      <vt:lpstr>In the supermarket</vt:lpstr>
      <vt:lpstr>In the mountains</vt:lpstr>
      <vt:lpstr>PowerPoint Presentation</vt:lpstr>
      <vt:lpstr>PowerPoint Presentation</vt:lpstr>
      <vt:lpstr>I. New words:</vt:lpstr>
      <vt:lpstr>1. Look, listen and repeat </vt:lpstr>
      <vt:lpstr>PowerPoint Presentation</vt:lpstr>
      <vt:lpstr>PowerPoint Presentation</vt:lpstr>
      <vt:lpstr>2. Point and say</vt:lpstr>
      <vt:lpstr>Lucky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Read and match </vt:lpstr>
      <vt:lpstr>PowerPoint Presentation</vt:lpstr>
      <vt:lpstr>Thank you for your attention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2006-08-16T00:00:00Z</dcterms:created>
  <dcterms:modified xsi:type="dcterms:W3CDTF">2020-10-08T15:43:08Z</dcterms:modified>
</cp:coreProperties>
</file>