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8" r:id="rId6"/>
    <p:sldId id="259" r:id="rId7"/>
    <p:sldId id="260" r:id="rId8"/>
    <p:sldId id="256" r:id="rId9"/>
    <p:sldId id="257" r:id="rId10"/>
    <p:sldId id="261" r:id="rId11"/>
    <p:sldId id="262" r:id="rId12"/>
    <p:sldId id="267" r:id="rId13"/>
    <p:sldId id="268" r:id="rId14"/>
    <p:sldId id="269" r:id="rId15"/>
    <p:sldId id="263" r:id="rId16"/>
    <p:sldId id="270" r:id="rId17"/>
    <p:sldId id="271" r:id="rId18"/>
    <p:sldId id="26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2.wmf"/><Relationship Id="rId4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3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3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5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0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03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24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13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50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5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30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14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2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24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94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68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6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68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89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07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2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90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0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11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77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37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75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24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76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06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23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1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49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85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47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36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69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228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42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69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93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502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9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753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538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34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298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362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2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3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3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B4BD5-E9D1-4A1B-942B-D83BB0BB8A4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2BD-EEBA-4356-85FC-AC5EB86E8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1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4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4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2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3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.jp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9389" y="387908"/>
            <a:ext cx="1109323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</a:rPr>
              <a:t>CHÀO MỪNG THẦY CÔ 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</a:rPr>
              <a:t>TỚI THAM DỰ </a:t>
            </a:r>
          </a:p>
          <a:p>
            <a:pPr algn="ctr"/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</a:rPr>
              <a:t>TIẾT HỌC  </a:t>
            </a:r>
            <a:endParaRPr lang="en-US" sz="5400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</a:effectLst>
            </a:endParaRPr>
          </a:p>
          <a:p>
            <a:pPr algn="ctr"/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</a:rPr>
              <a:t>LỚP 4A1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</a:effectLst>
            </a:endParaRPr>
          </a:p>
          <a:p>
            <a:pPr algn="ctr"/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</a:rPr>
              <a:t>TRƯỜNG TIỂU HỌC 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</a:rPr>
              <a:t>GIA QUẤT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5308" y="4793645"/>
            <a:ext cx="70048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GVCN: </a:t>
            </a:r>
            <a:r>
              <a:rPr lang="en-US" sz="400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NGUYỄN </a:t>
            </a:r>
            <a:r>
              <a:rPr lang="en-US" sz="400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THỊ MINH HẰNG</a:t>
            </a:r>
            <a:endParaRPr lang="en-US" sz="40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4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927"/>
            <a:ext cx="12192000" cy="6660107"/>
          </a:xfrm>
          <a:prstGeom prst="rect">
            <a:avLst/>
          </a:prstGeom>
        </p:spPr>
      </p:pic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1528175" y="1274063"/>
            <a:ext cx="10835014" cy="343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3)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Điền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dấu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&gt;, &lt; , =</a:t>
            </a:r>
          </a:p>
          <a:p>
            <a:pPr marL="0" indent="0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0" indent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2kg 7hg …… 2700g                60kg 7g …… 6007g</a:t>
            </a:r>
          </a:p>
          <a:p>
            <a:pPr marL="0" indent="0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5kg 3g  ……. 5035g                12 500g ……. 12kg 500g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7288" y="245768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=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23124" y="3703197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=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3124" y="2397049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&gt;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667" y="3684326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&lt;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102" y="347964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5003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9261" y="3445771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12500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6516" y="2073883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60007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5502" y="2134519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2700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6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252671" y="952742"/>
            <a:ext cx="9329740" cy="166762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4.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nặng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 kg 600g,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bó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rau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nặng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400g.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rau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nặng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nhiêu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lô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-gam?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196418" y="2620370"/>
            <a:ext cx="7039402" cy="3600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giải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1 kg 600g = 1600g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lô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-gam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là: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1600g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+ 400g = 2000 (g)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2000g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= 2kg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 2 kg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4462"/>
            <a:ext cx="2613546" cy="1618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26219"/>
            <a:ext cx="2879678" cy="11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4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711D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10363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/>
            </a:r>
            <a:br>
              <a:rPr lang="en-US" sz="2800" smtClean="0">
                <a:solidFill>
                  <a:srgbClr val="0000FF"/>
                </a:solidFill>
              </a:rPr>
            </a:br>
            <a:endParaRPr lang="en-US" sz="2800" u="sng" smtClean="0">
              <a:solidFill>
                <a:srgbClr val="0000FF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0850" y="721291"/>
            <a:ext cx="9423747" cy="1295400"/>
          </a:xfrm>
          <a:noFill/>
          <a:ln>
            <a:solidFill>
              <a:srgbClr val="FF00FF"/>
            </a:solidFill>
          </a:ln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5</a:t>
            </a:r>
            <a:r>
              <a:rPr lang="en-US" sz="2800" b="1" dirty="0" smtClean="0">
                <a:solidFill>
                  <a:srgbClr val="0000FF"/>
                </a:solidFill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xe</a:t>
            </a:r>
            <a:r>
              <a:rPr lang="en-US" sz="2800" b="1" dirty="0" smtClean="0">
                <a:solidFill>
                  <a:srgbClr val="0000FF"/>
                </a:solidFill>
              </a:rPr>
              <a:t> ô </a:t>
            </a:r>
            <a:r>
              <a:rPr lang="en-US" sz="2800" b="1" dirty="0" err="1" smtClean="0">
                <a:solidFill>
                  <a:srgbClr val="0000FF"/>
                </a:solidFill>
              </a:rPr>
              <a:t>tô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chở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</a:rPr>
              <a:t> 32 </a:t>
            </a:r>
            <a:r>
              <a:rPr lang="en-US" sz="2800" b="1" dirty="0" err="1" smtClean="0">
                <a:solidFill>
                  <a:srgbClr val="0000FF"/>
                </a:solidFill>
              </a:rPr>
              <a:t>bao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gạo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</a:rPr>
              <a:t>mỗi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bao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cân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nặng</a:t>
            </a:r>
            <a:r>
              <a:rPr lang="en-US" sz="2800" b="1" dirty="0" smtClean="0">
                <a:solidFill>
                  <a:srgbClr val="0000FF"/>
                </a:solidFill>
              </a:rPr>
              <a:t> 50 kg. 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0000FF"/>
                </a:solidFill>
              </a:rPr>
              <a:t>Hỏi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chiếc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xe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chở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tất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bao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nhiêu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tạ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gạo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118981" y="2658041"/>
            <a:ext cx="7678455" cy="3170099"/>
          </a:xfrm>
          <a:prstGeom prst="rect">
            <a:avLst/>
          </a:prstGeom>
          <a:solidFill>
            <a:srgbClr val="A3F1FB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   </a:t>
            </a:r>
            <a:r>
              <a:rPr lang="en-US" sz="4000" b="1" dirty="0" err="1" smtClean="0">
                <a:solidFill>
                  <a:srgbClr val="FF0000"/>
                </a:solidFill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ki</a:t>
            </a:r>
            <a:r>
              <a:rPr lang="en-US" sz="4000" b="1" dirty="0">
                <a:solidFill>
                  <a:srgbClr val="FF0000"/>
                </a:solidFill>
              </a:rPr>
              <a:t>-</a:t>
            </a:r>
            <a:r>
              <a:rPr lang="en-US" sz="4000" b="1" dirty="0" err="1">
                <a:solidFill>
                  <a:srgbClr val="FF0000"/>
                </a:solidFill>
              </a:rPr>
              <a:t>lô</a:t>
            </a:r>
            <a:r>
              <a:rPr lang="en-US" sz="4000" b="1" dirty="0">
                <a:solidFill>
                  <a:srgbClr val="FF0000"/>
                </a:solidFill>
              </a:rPr>
              <a:t>-gam </a:t>
            </a:r>
            <a:r>
              <a:rPr lang="en-US" sz="4000" b="1" dirty="0" err="1">
                <a:solidFill>
                  <a:srgbClr val="FF0000"/>
                </a:solidFill>
              </a:rPr>
              <a:t>gạo</a:t>
            </a:r>
            <a:r>
              <a:rPr lang="en-US" sz="4000" b="1" dirty="0">
                <a:solidFill>
                  <a:srgbClr val="FF0000"/>
                </a:solidFill>
              </a:rPr>
              <a:t> ô </a:t>
            </a:r>
            <a:r>
              <a:rPr lang="en-US" sz="4000" b="1" dirty="0" err="1">
                <a:solidFill>
                  <a:srgbClr val="FF0000"/>
                </a:solidFill>
              </a:rPr>
              <a:t>tô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chở</a:t>
            </a:r>
            <a:r>
              <a:rPr lang="en-US" sz="4000" b="1" dirty="0">
                <a:solidFill>
                  <a:srgbClr val="FF0000"/>
                </a:solidFill>
              </a:rPr>
              <a:t> là: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       </a:t>
            </a:r>
            <a:r>
              <a:rPr lang="en-US" sz="4000" b="1" dirty="0" smtClean="0">
                <a:solidFill>
                  <a:srgbClr val="FF0000"/>
                </a:solidFill>
              </a:rPr>
              <a:t>       </a:t>
            </a:r>
            <a:r>
              <a:rPr lang="en-US" sz="4000" b="1" dirty="0">
                <a:solidFill>
                  <a:srgbClr val="FF0000"/>
                </a:solidFill>
              </a:rPr>
              <a:t>32 x 50 = 1600 (kg)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              </a:t>
            </a:r>
            <a:r>
              <a:rPr lang="en-US" sz="4000" b="1" dirty="0" err="1" smtClean="0">
                <a:solidFill>
                  <a:srgbClr val="FF0000"/>
                </a:solidFill>
              </a:rPr>
              <a:t>Đổi</a:t>
            </a:r>
            <a:r>
              <a:rPr lang="en-US" sz="4000" b="1" dirty="0" smtClean="0">
                <a:solidFill>
                  <a:srgbClr val="FF0000"/>
                </a:solidFill>
              </a:rPr>
              <a:t> 1600 </a:t>
            </a:r>
            <a:r>
              <a:rPr lang="en-US" sz="4000" b="1" dirty="0">
                <a:solidFill>
                  <a:srgbClr val="FF0000"/>
                </a:solidFill>
              </a:rPr>
              <a:t>kg = 16 </a:t>
            </a:r>
            <a:r>
              <a:rPr lang="en-US" sz="4000" b="1" dirty="0" err="1">
                <a:solidFill>
                  <a:srgbClr val="FF0000"/>
                </a:solidFill>
              </a:rPr>
              <a:t>tạ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        </a:t>
            </a:r>
            <a:r>
              <a:rPr lang="en-US" sz="4000" b="1" dirty="0" smtClean="0">
                <a:solidFill>
                  <a:srgbClr val="FF0000"/>
                </a:solidFill>
              </a:rPr>
              <a:t>                </a:t>
            </a:r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 16 </a:t>
            </a:r>
            <a:r>
              <a:rPr lang="en-US" sz="4000" b="1" dirty="0" err="1">
                <a:solidFill>
                  <a:srgbClr val="FF0000"/>
                </a:solidFill>
              </a:rPr>
              <a:t>tạ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2295" name="Picture 7" descr="Transporte_0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2819401"/>
            <a:ext cx="2540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03200" y="3048000"/>
            <a:ext cx="406400" cy="76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03200" y="2971800"/>
            <a:ext cx="406400" cy="76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06400" y="3048000"/>
            <a:ext cx="406400" cy="76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406400" y="2895600"/>
            <a:ext cx="406400" cy="76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203200" y="2819400"/>
            <a:ext cx="406400" cy="76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0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10363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smtClean="0">
                <a:solidFill>
                  <a:srgbClr val="0000FF"/>
                </a:solidFill>
              </a:rPr>
              <a:t/>
            </a:r>
            <a:br>
              <a:rPr lang="en-US" sz="2400" smtClean="0">
                <a:solidFill>
                  <a:srgbClr val="0000FF"/>
                </a:solidFill>
              </a:rPr>
            </a:br>
            <a:endParaRPr lang="en-US" sz="2400" u="sng" smtClean="0">
              <a:solidFill>
                <a:srgbClr val="0000FF"/>
              </a:solidFill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812799" y="2349501"/>
            <a:ext cx="10661041" cy="461665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b="1" dirty="0" err="1">
                <a:solidFill>
                  <a:srgbClr val="0000FF"/>
                </a:solidFill>
              </a:rPr>
              <a:t>Ghép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số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khối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lượng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sau</a:t>
            </a:r>
            <a:r>
              <a:rPr lang="en-US" sz="2400" b="1" dirty="0">
                <a:solidFill>
                  <a:srgbClr val="0000FF"/>
                </a:solidFill>
              </a:rPr>
              <a:t>: 2000g; 1tạ; 15 kg </a:t>
            </a:r>
            <a:r>
              <a:rPr lang="en-US" sz="2400" b="1" dirty="0" err="1">
                <a:solidFill>
                  <a:srgbClr val="0000FF"/>
                </a:solidFill>
              </a:rPr>
              <a:t>cho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phù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hợp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với</a:t>
            </a:r>
            <a:r>
              <a:rPr lang="en-US" sz="2400" b="1" dirty="0">
                <a:solidFill>
                  <a:srgbClr val="0000FF"/>
                </a:solidFill>
              </a:rPr>
              <a:t> các </a:t>
            </a:r>
            <a:r>
              <a:rPr lang="en-US" sz="2400" b="1" dirty="0" err="1">
                <a:solidFill>
                  <a:srgbClr val="0000FF"/>
                </a:solidFill>
              </a:rPr>
              <a:t>hình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dưới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đây</a:t>
            </a:r>
            <a:r>
              <a:rPr lang="en-US" sz="2400" b="1" dirty="0">
                <a:solidFill>
                  <a:srgbClr val="0000FF"/>
                </a:solidFill>
              </a:rPr>
              <a:t>: </a:t>
            </a:r>
          </a:p>
        </p:txBody>
      </p:sp>
      <p:pic>
        <p:nvPicPr>
          <p:cNvPr id="38919" name="Picture 7" descr="Porco_0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733800"/>
            <a:ext cx="355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Galinha_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1" y="4791076"/>
            <a:ext cx="2171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Crianca_0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733800"/>
            <a:ext cx="279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3048000" y="1371600"/>
            <a:ext cx="5689600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>
                <a:rot lat="0" lon="2051999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vi-VN" sz="3200" b="1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Trò chơi</a:t>
            </a:r>
            <a:endParaRPr lang="en-US" sz="3200" b="1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0" y="6096001"/>
            <a:ext cx="21018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em bé nặng:…..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4267201" y="6034088"/>
            <a:ext cx="2248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con lợn nặng:…..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8130118" y="6019801"/>
            <a:ext cx="21240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con gà nặng:…..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5448370" y="2383622"/>
            <a:ext cx="596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1tạ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4534423" y="2357437"/>
            <a:ext cx="9525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2000g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5853257" y="2383622"/>
            <a:ext cx="857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15 </a:t>
            </a:r>
            <a:r>
              <a:rPr lang="en-US" sz="2400" b="1" dirty="0">
                <a:solidFill>
                  <a:srgbClr val="FF0000"/>
                </a:solidFill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73978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91481E-6 4.22757E-6 L 0.41787 0.5097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94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3866E-6 3.95005E-6 L 0.05367 0.517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" y="25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09157E-6 3.95005E-6 L -0.33998 0.5282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9" y="26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1"/>
                  </p:tgtEl>
                </p:cond>
              </p:nextCondLst>
            </p:seq>
          </p:childTnLst>
        </p:cTn>
      </p:par>
    </p:tnLst>
    <p:bldLst>
      <p:bldP spid="38918" grpId="0" animBg="1"/>
      <p:bldP spid="38922" grpId="0" animBg="1"/>
      <p:bldP spid="38923" grpId="0"/>
      <p:bldP spid="38924" grpId="0"/>
      <p:bldP spid="38925" grpId="0"/>
      <p:bldP spid="38926" grpId="0"/>
      <p:bldP spid="38926" grpId="1"/>
      <p:bldP spid="38927" grpId="0"/>
      <p:bldP spid="38927" grpId="1"/>
      <p:bldP spid="38928" grpId="0"/>
      <p:bldP spid="389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6028" y="1257555"/>
            <a:ext cx="5963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CỦNG CỐ - DẶN DÒ:</a:t>
            </a:r>
          </a:p>
        </p:txBody>
      </p:sp>
    </p:spTree>
    <p:extLst>
      <p:ext uri="{BB962C8B-B14F-4D97-AF65-F5344CB8AC3E}">
        <p14:creationId xmlns:p14="http://schemas.microsoft.com/office/powerpoint/2010/main" val="23140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331" y="2694379"/>
            <a:ext cx="118593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CHÚC CÁC THẦY CÔ MẠNH KHỎE!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CHÚC CÁC EM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32997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92823" y="122830"/>
            <a:ext cx="3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KIỂM TRA BÀI CŨ: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459354"/>
              </p:ext>
            </p:extLst>
          </p:nvPr>
        </p:nvGraphicFramePr>
        <p:xfrm>
          <a:off x="1846725" y="1119116"/>
          <a:ext cx="278923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774360" imgH="393480" progId="Equation.3">
                  <p:embed/>
                </p:oleObj>
              </mc:Choice>
              <mc:Fallback>
                <p:oleObj name="Equation" r:id="rId4" imgW="774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725" y="1119116"/>
                        <a:ext cx="2789237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936389"/>
              </p:ext>
            </p:extLst>
          </p:nvPr>
        </p:nvGraphicFramePr>
        <p:xfrm>
          <a:off x="6482687" y="1146104"/>
          <a:ext cx="2895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723600" imgH="393480" progId="Equation.3">
                  <p:embed/>
                </p:oleObj>
              </mc:Choice>
              <mc:Fallback>
                <p:oleObj name="Equation" r:id="rId6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2687" y="1146104"/>
                        <a:ext cx="2895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04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92823" y="122830"/>
            <a:ext cx="3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KIỂM TRA BÀI CŨ: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776954"/>
              </p:ext>
            </p:extLst>
          </p:nvPr>
        </p:nvGraphicFramePr>
        <p:xfrm>
          <a:off x="452106" y="891991"/>
          <a:ext cx="278923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774360" imgH="393480" progId="Equation.3">
                  <p:embed/>
                </p:oleObj>
              </mc:Choice>
              <mc:Fallback>
                <p:oleObj name="Equation" r:id="rId4" imgW="774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06" y="891991"/>
                        <a:ext cx="2789237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190465"/>
              </p:ext>
            </p:extLst>
          </p:nvPr>
        </p:nvGraphicFramePr>
        <p:xfrm>
          <a:off x="6482686" y="891991"/>
          <a:ext cx="2895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6" imgW="723600" imgH="393480" progId="Equation.3">
                  <p:embed/>
                </p:oleObj>
              </mc:Choice>
              <mc:Fallback>
                <p:oleObj name="Equation" r:id="rId6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2686" y="891991"/>
                        <a:ext cx="2895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304062"/>
              </p:ext>
            </p:extLst>
          </p:nvPr>
        </p:nvGraphicFramePr>
        <p:xfrm>
          <a:off x="736138" y="1994281"/>
          <a:ext cx="2166937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8" imgW="736560" imgH="1625400" progId="Equation.3">
                  <p:embed/>
                </p:oleObj>
              </mc:Choice>
              <mc:Fallback>
                <p:oleObj name="Equation" r:id="rId8" imgW="736560" imgH="162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38" y="1994281"/>
                        <a:ext cx="2166937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337319"/>
              </p:ext>
            </p:extLst>
          </p:nvPr>
        </p:nvGraphicFramePr>
        <p:xfrm>
          <a:off x="6858712" y="2031859"/>
          <a:ext cx="16637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10" imgW="723600" imgH="1625400" progId="Equation.3">
                  <p:embed/>
                </p:oleObj>
              </mc:Choice>
              <mc:Fallback>
                <p:oleObj name="Equation" r:id="rId10" imgW="723600" imgH="162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712" y="2031859"/>
                        <a:ext cx="16637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7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60905" y="210487"/>
            <a:ext cx="1870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TOÁN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310" y="1133817"/>
            <a:ext cx="118713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ÔN TẬP VỀ ĐẠI LƯỢNG</a:t>
            </a:r>
            <a:endParaRPr lang="en-US" sz="9600" b="1" cap="none" spc="0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4059" y="5923129"/>
            <a:ext cx="20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(SGK – 170)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209426"/>
              </p:ext>
            </p:extLst>
          </p:nvPr>
        </p:nvGraphicFramePr>
        <p:xfrm>
          <a:off x="1473957" y="1282890"/>
          <a:ext cx="10044752" cy="3544672"/>
        </p:xfrm>
        <a:graphic>
          <a:graphicData uri="http://schemas.openxmlformats.org/drawingml/2006/table">
            <a:tbl>
              <a:tblPr/>
              <a:tblGrid>
                <a:gridCol w="1464778"/>
                <a:gridCol w="1232241"/>
                <a:gridCol w="1309752"/>
                <a:gridCol w="2341258"/>
                <a:gridCol w="1232241"/>
                <a:gridCol w="1232241"/>
                <a:gridCol w="1232241"/>
              </a:tblGrid>
              <a:tr h="1223645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Lớn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hơn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ki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lô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-gam                    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F1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Ki-lô-gam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F1FB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  Bé hơn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 ki-lô-gam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F1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712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Tấn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Tạ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Yến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  kg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dag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g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F1FB"/>
                    </a:solidFill>
                  </a:tcPr>
                </a:tc>
              </a:tr>
              <a:tr h="160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1tấn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=10tạ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=1000kg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1tạ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=10yến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=100kg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1yến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=10kg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     1kg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   =10hg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   =1000g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1hg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=10dag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=100g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1dag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=10g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1g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F1FB"/>
                    </a:solidFill>
                  </a:tcPr>
                </a:tc>
              </a:tr>
            </a:tbl>
          </a:graphicData>
        </a:graphic>
      </p:graphicFrame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4226257" y="329324"/>
            <a:ext cx="42627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lượng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31298" y="4947781"/>
            <a:ext cx="3206664" cy="14655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</a:rPr>
              <a:t>Xuôi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</a:rPr>
              <a:t>Thêm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sz="2400" b="1" dirty="0" err="1" smtClean="0">
                <a:solidFill>
                  <a:srgbClr val="FF0000"/>
                </a:solidFill>
              </a:rPr>
              <a:t>Ngược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</a:rPr>
              <a:t>Bớt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363222" y="4947781"/>
            <a:ext cx="2757813" cy="14655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</a:rPr>
              <a:t>Thêm</a:t>
            </a:r>
            <a:r>
              <a:rPr lang="en-US" sz="2400" b="1" dirty="0" smtClean="0">
                <a:solidFill>
                  <a:srgbClr val="FF0000"/>
                </a:solidFill>
              </a:rPr>
              <a:t> / </a:t>
            </a:r>
            <a:r>
              <a:rPr lang="en-US" sz="2400" b="1" dirty="0" err="1" smtClean="0">
                <a:solidFill>
                  <a:srgbClr val="FF0000"/>
                </a:solidFill>
              </a:rPr>
              <a:t>Bớt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mấy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</a:rPr>
              <a:t> 0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2169" y="4968658"/>
            <a:ext cx="2701447" cy="14655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</a:rPr>
              <a:t>Ghi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nhớ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Bảng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đo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927"/>
            <a:ext cx="12192000" cy="6660107"/>
          </a:xfrm>
          <a:prstGeom prst="rect">
            <a:avLst/>
          </a:prstGeom>
        </p:spPr>
      </p:pic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3275464" y="1332930"/>
            <a:ext cx="8748214" cy="343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AutoNum type="arabicParenR"/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1yến = ……. kg              1tạ   = …….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yến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   1tạ    = ……. kg              1tấn = …….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tạ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   1tấn  = ……. kg              1tấn = …….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yến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4683456" y="1923741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09600" marR="0" lvl="0" indent="-6096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     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10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                    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10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</a:p>
          <a:p>
            <a:pPr marL="609600" marR="0" lvl="0" indent="-6096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100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                   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10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</a:p>
          <a:p>
            <a:pPr marL="609600" marR="0" lvl="0" indent="-6096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1000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                 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100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15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01888" y="241110"/>
            <a:ext cx="96068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09600" marR="0" lvl="0" indent="-6096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chấm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:</a:t>
            </a:r>
          </a:p>
          <a:p>
            <a:pPr marL="609600" marR="0" lvl="0" indent="-6096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a)    10yến     =……. kg             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1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yến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 =……. kg           </a:t>
            </a:r>
          </a:p>
          <a:p>
            <a:pPr marL="609600" marR="0" lvl="0" indent="-6096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                                      2</a:t>
            </a:r>
          </a:p>
          <a:p>
            <a:pPr marL="609600" marR="0" lvl="0" indent="-6096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50 kg      =…….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yến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1yến 8kg =……. kg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1583139" y="3245323"/>
            <a:ext cx="859809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b)   5tạ = …….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yến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1500kg =…….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tạ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30yến = …….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tạ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7tạ 20kg =…….kg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901888" y="4922008"/>
            <a:ext cx="101402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c)   32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tấn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= …….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tạ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4000 kg =…….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tấn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230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tạ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= …….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tấn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3 tấn25 kg =…….kg</a:t>
            </a:r>
          </a:p>
        </p:txBody>
      </p:sp>
    </p:spTree>
    <p:extLst>
      <p:ext uri="{BB962C8B-B14F-4D97-AF65-F5344CB8AC3E}">
        <p14:creationId xmlns:p14="http://schemas.microsoft.com/office/powerpoint/2010/main" val="22508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01888" y="241110"/>
            <a:ext cx="96068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09600" marR="0" lvl="0" indent="-6096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chấm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:</a:t>
            </a:r>
          </a:p>
          <a:p>
            <a:pPr marL="609600" marR="0" lvl="0" indent="-6096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lv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a)    10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yến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=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100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kg             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1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yến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 =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kg           </a:t>
            </a:r>
          </a:p>
          <a:p>
            <a:pPr marL="609600" marR="0" lvl="0" indent="-6096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                                     2</a:t>
            </a:r>
          </a:p>
          <a:p>
            <a:pPr lv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50 kg      =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yến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1yến 8kg =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18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kg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690799" y="3257848"/>
            <a:ext cx="981797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b)   5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tạ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= 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50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yến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1500kg = 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15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tạ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30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yến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= 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tạ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    7tạ 20kg = 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720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kg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635187" y="4934534"/>
            <a:ext cx="101402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c)   32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tấn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= 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320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tạ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4000 kg = 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tấn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230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tạ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= 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23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tấn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3 tấn25 kg = 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3025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42364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927"/>
            <a:ext cx="12192000" cy="6660107"/>
          </a:xfrm>
          <a:prstGeom prst="rect">
            <a:avLst/>
          </a:prstGeom>
        </p:spPr>
      </p:pic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1528175" y="1274063"/>
            <a:ext cx="10835014" cy="343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3)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Điền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dấu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&gt;, &lt; , =</a:t>
            </a:r>
          </a:p>
          <a:p>
            <a:pPr marL="0" indent="0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0" indent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2kg 7hg …… 2700g                60kg 7g …… 6007g</a:t>
            </a:r>
          </a:p>
          <a:p>
            <a:pPr marL="0" indent="0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5kg 3g  ……. 5035g                12 500g ……. 12kg 500g</a:t>
            </a:r>
          </a:p>
        </p:txBody>
      </p:sp>
    </p:spTree>
    <p:extLst>
      <p:ext uri="{BB962C8B-B14F-4D97-AF65-F5344CB8AC3E}">
        <p14:creationId xmlns:p14="http://schemas.microsoft.com/office/powerpoint/2010/main" val="217606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582</Words>
  <Application>Microsoft Office PowerPoint</Application>
  <PresentationFormat>Widescreen</PresentationFormat>
  <Paragraphs>116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</dc:creator>
  <cp:lastModifiedBy>PC ADMIN</cp:lastModifiedBy>
  <cp:revision>12</cp:revision>
  <dcterms:created xsi:type="dcterms:W3CDTF">2019-04-24T15:32:27Z</dcterms:created>
  <dcterms:modified xsi:type="dcterms:W3CDTF">2021-05-12T02:15:18Z</dcterms:modified>
</cp:coreProperties>
</file>