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1"/>
  </p:notesMasterIdLst>
  <p:sldIdLst>
    <p:sldId id="313" r:id="rId2"/>
    <p:sldId id="296" r:id="rId3"/>
    <p:sldId id="316" r:id="rId4"/>
    <p:sldId id="315" r:id="rId5"/>
    <p:sldId id="314" r:id="rId6"/>
    <p:sldId id="304" r:id="rId7"/>
    <p:sldId id="291" r:id="rId8"/>
    <p:sldId id="310" r:id="rId9"/>
    <p:sldId id="318" r:id="rId10"/>
    <p:sldId id="317" r:id="rId11"/>
    <p:sldId id="309" r:id="rId12"/>
    <p:sldId id="311" r:id="rId13"/>
    <p:sldId id="307" r:id="rId14"/>
    <p:sldId id="294" r:id="rId15"/>
    <p:sldId id="287" r:id="rId16"/>
    <p:sldId id="288" r:id="rId17"/>
    <p:sldId id="289" r:id="rId18"/>
    <p:sldId id="293" r:id="rId19"/>
    <p:sldId id="306" r:id="rId20"/>
  </p:sldIdLst>
  <p:sldSz cx="109728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8E3"/>
    <a:srgbClr val="111AD5"/>
    <a:srgbClr val="181BA8"/>
    <a:srgbClr val="FF33CC"/>
    <a:srgbClr val="D60093"/>
    <a:srgbClr val="CC0066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555" autoAdjust="0"/>
  </p:normalViewPr>
  <p:slideViewPr>
    <p:cSldViewPr>
      <p:cViewPr>
        <p:scale>
          <a:sx n="76" d="100"/>
          <a:sy n="76" d="100"/>
        </p:scale>
        <p:origin x="-768" y="-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6.wmf"/><Relationship Id="rId1" Type="http://schemas.openxmlformats.org/officeDocument/2006/relationships/image" Target="../media/image8.wmf"/><Relationship Id="rId6" Type="http://schemas.openxmlformats.org/officeDocument/2006/relationships/image" Target="../media/image15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534125-7A7D-4544-BB09-2A9FED199BC0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10D5516-0A27-4888-9F9F-3571258EC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7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F02B829-D539-4984-AE58-90E604FB3EBC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5516-0A27-4888-9F9F-3571258ECB8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92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0BD4F9F-AEC2-429C-BC54-C80C05CFE2D1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A2B5-549C-4125-9405-A159F863478F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7B6F6-AD53-4F5C-A5D2-6E9FD2A6F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7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BA37-2367-4558-9E8B-7E6A9489E320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316AD-637B-4694-902F-A6D9DD348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71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40B1-1AE9-42E9-82BB-FE31B79D0A02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CAC77-C197-41AD-AE73-7637F75CF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20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98EE-2F46-4C57-8F89-7365AC0C83D3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41B78-1780-447C-ADE9-8C5D8FE90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1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0630-5FC8-4367-9086-21914F9F2997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5AF9C-246B-4A09-92FE-7302BD773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0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20B6-7110-4AB3-A5F3-B1E3160C1370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18B51-8256-4E4D-881D-0E7CB12BC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42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EB0A-4D9E-4F07-9E1A-77E6116D82B6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4C9E-52F0-4047-B533-75DFFAE45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25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DF02-3142-4A0C-819A-3A99036F2466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4D7D-EF5A-494C-A0B4-9A7ABCF37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74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4EEB-1DA8-410F-9799-8A2C680F8B55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6C391-81C6-443F-AADD-6EDD67D8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99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92EE-6D0E-4F5B-BF84-F4E79293B814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7EA1D-0DB2-410C-A93F-3220DE0D7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70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F137-2875-458F-8315-F7C34407EAB9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EE09-4370-4E70-AE9E-7A3050044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3F16F3A-A555-44AD-9428-3DA4D854C6FB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2917C23-EEC7-4E5D-917F-3F290879FA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32.gif"/><Relationship Id="rId5" Type="http://schemas.openxmlformats.org/officeDocument/2006/relationships/image" Target="../media/image27.jpg"/><Relationship Id="rId10" Type="http://schemas.openxmlformats.org/officeDocument/2006/relationships/image" Target="../media/image31.jpeg"/><Relationship Id="rId4" Type="http://schemas.openxmlformats.org/officeDocument/2006/relationships/audio" Target="../media/audio3.wav"/><Relationship Id="rId9" Type="http://schemas.openxmlformats.org/officeDocument/2006/relationships/image" Target="../media/image30.gif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slide" Target="slide7.xml"/><Relationship Id="rId10" Type="http://schemas.openxmlformats.org/officeDocument/2006/relationships/image" Target="../media/image32.gif"/><Relationship Id="rId4" Type="http://schemas.openxmlformats.org/officeDocument/2006/relationships/image" Target="../media/image27.jp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32.gif"/><Relationship Id="rId5" Type="http://schemas.openxmlformats.org/officeDocument/2006/relationships/image" Target="../media/image27.jpg"/><Relationship Id="rId10" Type="http://schemas.openxmlformats.org/officeDocument/2006/relationships/image" Target="../media/image31.jpeg"/><Relationship Id="rId4" Type="http://schemas.openxmlformats.org/officeDocument/2006/relationships/audio" Target="../media/audio3.wav"/><Relationship Id="rId9" Type="http://schemas.openxmlformats.org/officeDocument/2006/relationships/image" Target="../media/image30.gif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8.w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5"/>
          <p:cNvSpPr>
            <a:spLocks noChangeArrowheads="1" noChangeShapeType="1" noTextEdit="1"/>
          </p:cNvSpPr>
          <p:nvPr/>
        </p:nvSpPr>
        <p:spPr bwMode="auto">
          <a:xfrm>
            <a:off x="274320" y="1071563"/>
            <a:ext cx="10241280" cy="1595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-354"/>
              </a:avLst>
            </a:prstTxWarp>
          </a:bodyPr>
          <a:lstStyle/>
          <a:p>
            <a:pPr algn="ctr"/>
            <a:r>
              <a:rPr lang="vi-VN" sz="4800" b="1" kern="10" dirty="0" smtClean="0"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+mn-lt"/>
                <a:ea typeface="+mn-lt"/>
                <a:cs typeface="+mn-lt"/>
              </a:rPr>
              <a:t>Chào đón các em học sinh đến với </a:t>
            </a:r>
            <a:r>
              <a:rPr lang="vi-VN" sz="4800" b="1" kern="10" dirty="0" smtClean="0"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+mn-lt"/>
                <a:ea typeface="+mn-lt"/>
                <a:cs typeface="+mn-lt"/>
              </a:rPr>
              <a:t>tiết học</a:t>
            </a:r>
            <a:r>
              <a:rPr lang="vi-VN" sz="4800" b="1" kern="10" dirty="0" smtClean="0"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+mn-lt"/>
                <a:ea typeface="+mn-lt"/>
                <a:cs typeface="+mn-lt"/>
              </a:rPr>
              <a:t>!</a:t>
            </a:r>
            <a:endParaRPr lang="vi-VN" sz="4800" b="1" kern="10" dirty="0"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latin typeface="+mn-lt"/>
              <a:ea typeface="+mn-lt"/>
              <a:cs typeface="+mn-lt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1828800" y="4031087"/>
            <a:ext cx="6981787" cy="540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Môn: </a:t>
            </a:r>
            <a:r>
              <a:rPr lang="vi-VN" sz="4400" b="1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Toán</a:t>
            </a:r>
            <a:endParaRPr lang="vi-VN" sz="4400" b="1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3065665" y="2895600"/>
            <a:ext cx="450723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90"/>
              </a:avLst>
            </a:prstTxWarp>
          </a:bodyPr>
          <a:lstStyle/>
          <a:p>
            <a:pPr algn="ctr"/>
            <a:r>
              <a:rPr lang="vi-VN" sz="24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lt"/>
                <a:cs typeface="+mn-lt"/>
              </a:rPr>
              <a:t>LỚP </a:t>
            </a:r>
            <a:r>
              <a:rPr lang="vi-VN" sz="24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lt"/>
                <a:cs typeface="+mn-lt"/>
              </a:rPr>
              <a:t>4A2</a:t>
            </a:r>
            <a:endParaRPr lang="vi-VN" sz="24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0" y="5892800"/>
            <a:ext cx="761809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Giáo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viên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Nguyễn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Thu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Hường</a:t>
            </a:r>
            <a:endParaRPr lang="en-US" altLang="en-US" sz="3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457200" y="96982"/>
            <a:ext cx="9875520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</a:t>
            </a:r>
            <a:r>
              <a:rPr lang="en-US" alt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alt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alt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gia</a:t>
            </a:r>
            <a:r>
              <a:rPr lang="en-US" alt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quất</a:t>
            </a:r>
            <a:endParaRPr lang="en-US" altLang="en-US" sz="4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18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066800" y="1446580"/>
            <a:ext cx="8991600" cy="3658819"/>
          </a:xfrm>
          <a:prstGeom prst="cloudCallout">
            <a:avLst>
              <a:gd name="adj1" fmla="val -53295"/>
              <a:gd name="adj2" fmla="val 65277"/>
            </a:avLst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00200" y="2512874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Lấy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r>
              <a:rPr lang="en-US" sz="3600" b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số</a:t>
            </a:r>
            <a:r>
              <a:rPr lang="en-US" sz="3600" b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lớn</a:t>
            </a:r>
            <a:r>
              <a:rPr lang="en-US" sz="36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hơn</a:t>
            </a:r>
            <a:r>
              <a:rPr lang="en-US" sz="36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r>
              <a:rPr lang="en-US" sz="3600" b="1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số</a:t>
            </a:r>
            <a:r>
              <a:rPr lang="en-US" sz="3600" b="1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chung</a:t>
            </a:r>
            <a:r>
              <a:rPr lang="en-US" sz="3600" b="1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nếu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3600" b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ẫu</a:t>
            </a:r>
            <a:r>
              <a:rPr lang="en-US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số</a:t>
            </a:r>
            <a:r>
              <a:rPr lang="en-US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đó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chia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hết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r>
              <a:rPr lang="en-US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số</a:t>
            </a:r>
            <a:r>
              <a:rPr lang="en-US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còn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lại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25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-191335" y="1995651"/>
            <a:ext cx="78884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734620"/>
              </p:ext>
            </p:extLst>
          </p:nvPr>
        </p:nvGraphicFramePr>
        <p:xfrm>
          <a:off x="1087163" y="2889500"/>
          <a:ext cx="1888528" cy="153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" name="Equation" r:id="rId3" imgW="431613" imgH="393529" progId="Equation.3">
                  <p:embed/>
                </p:oleObj>
              </mc:Choice>
              <mc:Fallback>
                <p:oleObj name="Equation" r:id="rId3" imgW="431613" imgH="393529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163" y="2889500"/>
                        <a:ext cx="1888528" cy="153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846116"/>
              </p:ext>
            </p:extLst>
          </p:nvPr>
        </p:nvGraphicFramePr>
        <p:xfrm>
          <a:off x="7690166" y="2819112"/>
          <a:ext cx="2703613" cy="16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" name="Equation" r:id="rId5" imgW="583920" imgH="393480" progId="Equation.3">
                  <p:embed/>
                </p:oleObj>
              </mc:Choice>
              <mc:Fallback>
                <p:oleObj name="Equation" r:id="rId5" imgW="583920" imgH="393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0166" y="2819112"/>
                        <a:ext cx="2703613" cy="16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259249" y="3309512"/>
            <a:ext cx="1143000" cy="717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>
                <a:latin typeface=".VnTime" pitchFamily="34" charset="0"/>
                <a:cs typeface="+mn-cs"/>
              </a:rPr>
              <a:t>a) </a:t>
            </a:r>
            <a:r>
              <a:rPr lang="en-US" sz="1050" dirty="0">
                <a:latin typeface=".VnTime" pitchFamily="34" charset="0"/>
                <a:cs typeface="+mn-cs"/>
              </a:rPr>
              <a:t>          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6987928" y="3323367"/>
            <a:ext cx="70916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c)               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555061" y="3309512"/>
            <a:ext cx="778451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>
                <a:latin typeface=".VnTime" pitchFamily="34" charset="0"/>
                <a:cs typeface="+mn-cs"/>
              </a:rPr>
              <a:t>b</a:t>
            </a:r>
            <a:r>
              <a:rPr lang="en-US" sz="4800" dirty="0" smtClean="0">
                <a:latin typeface=".VnTime" pitchFamily="34" charset="0"/>
                <a:cs typeface="+mn-cs"/>
              </a:rPr>
              <a:t>)</a:t>
            </a:r>
            <a:r>
              <a:rPr lang="en-US" sz="1050" dirty="0" smtClean="0">
                <a:latin typeface=".VnTime" pitchFamily="34" charset="0"/>
                <a:cs typeface="+mn-cs"/>
              </a:rPr>
              <a:t>               </a:t>
            </a:r>
            <a:endParaRPr lang="en-US" sz="1050" dirty="0">
              <a:latin typeface=".VnTime" pitchFamily="34" charset="0"/>
              <a:cs typeface="+mn-cs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239662"/>
              </p:ext>
            </p:extLst>
          </p:nvPr>
        </p:nvGraphicFramePr>
        <p:xfrm>
          <a:off x="4262111" y="2891324"/>
          <a:ext cx="2521804" cy="152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0" name="Equation" r:id="rId7" imgW="571252" imgH="393529" progId="Equation.3">
                  <p:embed/>
                </p:oleObj>
              </mc:Choice>
              <mc:Fallback>
                <p:oleObj name="Equation" r:id="rId7" imgW="571252" imgH="393529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111" y="2891324"/>
                        <a:ext cx="2521804" cy="152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241675" y="609600"/>
            <a:ext cx="445452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557417" y="685801"/>
            <a:ext cx="1577184" cy="1435386"/>
          </a:xfrm>
          <a:prstGeom prst="cloudCallout">
            <a:avLst>
              <a:gd name="adj1" fmla="val 42861"/>
              <a:gd name="adj2" fmla="val -7171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58200" y="1138535"/>
            <a:ext cx="163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519AF"/>
                </a:solidFill>
                <a:cs typeface="Times New Roman" pitchFamily="18" charset="0"/>
              </a:rPr>
              <a:t>5 </a:t>
            </a:r>
            <a:r>
              <a:rPr lang="en-US" sz="2400" b="1" dirty="0" err="1" smtClean="0">
                <a:solidFill>
                  <a:srgbClr val="0519AF"/>
                </a:solidFill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51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59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-191335" y="1995651"/>
            <a:ext cx="78884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75980"/>
              </p:ext>
            </p:extLst>
          </p:nvPr>
        </p:nvGraphicFramePr>
        <p:xfrm>
          <a:off x="4267199" y="2971800"/>
          <a:ext cx="2539349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3" imgW="431613" imgH="393529" progId="Equation.3">
                  <p:embed/>
                </p:oleObj>
              </mc:Choice>
              <mc:Fallback>
                <p:oleObj name="Equation" r:id="rId3" imgW="431613" imgH="393529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2971800"/>
                        <a:ext cx="2539349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418824" y="3657600"/>
            <a:ext cx="1475801" cy="944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>
                <a:latin typeface=".VnTime" pitchFamily="34" charset="0"/>
                <a:cs typeface="+mn-cs"/>
              </a:rPr>
              <a:t>a) </a:t>
            </a:r>
            <a:r>
              <a:rPr lang="en-US" sz="1050" dirty="0">
                <a:latin typeface=".VnTime" pitchFamily="34" charset="0"/>
                <a:cs typeface="+mn-cs"/>
              </a:rPr>
              <a:t>          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370484" y="3631513"/>
            <a:ext cx="896715" cy="498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dirty="0">
                <a:latin typeface=".VnTime" pitchFamily="34" charset="0"/>
                <a:cs typeface="+mn-cs"/>
              </a:rPr>
              <a:t>b</a:t>
            </a:r>
            <a:r>
              <a:rPr lang="en-US" sz="5400" dirty="0" smtClean="0">
                <a:latin typeface=".VnTime" pitchFamily="34" charset="0"/>
                <a:cs typeface="+mn-cs"/>
              </a:rPr>
              <a:t>) </a:t>
            </a:r>
            <a:r>
              <a:rPr lang="en-US" sz="1100" dirty="0" smtClean="0">
                <a:latin typeface=".VnTime" pitchFamily="34" charset="0"/>
                <a:cs typeface="+mn-cs"/>
              </a:rPr>
              <a:t>               </a:t>
            </a:r>
            <a:endParaRPr lang="en-US" sz="1100" dirty="0">
              <a:latin typeface=".VnTime" pitchFamily="34" charset="0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4242"/>
              </p:ext>
            </p:extLst>
          </p:nvPr>
        </p:nvGraphicFramePr>
        <p:xfrm>
          <a:off x="4102643" y="3008831"/>
          <a:ext cx="3272701" cy="198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5" imgW="571252" imgH="393529" progId="Equation.3">
                  <p:embed/>
                </p:oleObj>
              </mc:Choice>
              <mc:Fallback>
                <p:oleObj name="Equation" r:id="rId5" imgW="571252" imgH="393529" progId="Equation.3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643" y="3008831"/>
                        <a:ext cx="3272701" cy="198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605906"/>
              </p:ext>
            </p:extLst>
          </p:nvPr>
        </p:nvGraphicFramePr>
        <p:xfrm>
          <a:off x="4206657" y="2984166"/>
          <a:ext cx="3454561" cy="204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7" imgW="583920" imgH="393480" progId="Equation.3">
                  <p:embed/>
                </p:oleObj>
              </mc:Choice>
              <mc:Fallback>
                <p:oleObj name="Equation" r:id="rId7" imgW="583920" imgH="393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657" y="2984166"/>
                        <a:ext cx="3454561" cy="2045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365502" y="3620568"/>
            <a:ext cx="1071235" cy="6815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c)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010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416" y="1983737"/>
            <a:ext cx="6760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90960" y="3601090"/>
            <a:ext cx="1094480" cy="610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a) </a:t>
            </a:r>
            <a:r>
              <a:rPr lang="en-US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       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362900"/>
              </p:ext>
            </p:extLst>
          </p:nvPr>
        </p:nvGraphicFramePr>
        <p:xfrm>
          <a:off x="896228" y="3131424"/>
          <a:ext cx="2671449" cy="157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3" imgW="495085" imgH="393529" progId="Equation.3">
                  <p:embed/>
                </p:oleObj>
              </mc:Choice>
              <mc:Fallback>
                <p:oleObj name="Equation" r:id="rId3" imgW="495085" imgH="393529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228" y="3131424"/>
                        <a:ext cx="2671449" cy="1574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670869" y="3629096"/>
            <a:ext cx="1004151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b)</a:t>
            </a:r>
            <a:r>
              <a:rPr lang="en-US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         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17734"/>
              </p:ext>
            </p:extLst>
          </p:nvPr>
        </p:nvGraphicFramePr>
        <p:xfrm>
          <a:off x="4343400" y="3176372"/>
          <a:ext cx="2619116" cy="152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5" imgW="495085" imgH="393529" progId="Equation.3">
                  <p:embed/>
                </p:oleObj>
              </mc:Choice>
              <mc:Fallback>
                <p:oleObj name="Equation" r:id="rId5" imgW="495085" imgH="393529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76372"/>
                        <a:ext cx="2619116" cy="1526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7086600" y="3479871"/>
            <a:ext cx="9906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c)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             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51825"/>
              </p:ext>
            </p:extLst>
          </p:nvPr>
        </p:nvGraphicFramePr>
        <p:xfrm>
          <a:off x="7738239" y="3098682"/>
          <a:ext cx="3076968" cy="158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7" imgW="558558" imgH="393529" progId="Equation.3">
                  <p:embed/>
                </p:oleObj>
              </mc:Choice>
              <mc:Fallback>
                <p:oleObj name="Equation" r:id="rId7" imgW="558558" imgH="393529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8239" y="3098682"/>
                        <a:ext cx="3076968" cy="158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6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08698"/>
          </a:xfrm>
          <a:prstGeom prst="rect">
            <a:avLst/>
          </a:prstGeom>
        </p:spPr>
      </p:pic>
      <p:sp>
        <p:nvSpPr>
          <p:cNvPr id="10242" name="WordArt 8"/>
          <p:cNvSpPr>
            <a:spLocks noChangeArrowheads="1" noChangeShapeType="1" noTextEdit="1"/>
          </p:cNvSpPr>
          <p:nvPr/>
        </p:nvSpPr>
        <p:spPr bwMode="auto">
          <a:xfrm>
            <a:off x="1143000" y="685800"/>
            <a:ext cx="2971800" cy="2133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2819400" y="3352800"/>
            <a:ext cx="6110288" cy="181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35675" y="1371600"/>
            <a:ext cx="4597400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914400" y="3657600"/>
            <a:ext cx="4937125" cy="160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63675" y="3733800"/>
            <a:ext cx="3382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6400800" y="1524000"/>
            <a:ext cx="3830638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A.      4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6400800" y="3355975"/>
            <a:ext cx="3932238" cy="1216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B.     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7</a:t>
            </a: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6400800" y="5032375"/>
            <a:ext cx="4022725" cy="1139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C.      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8</a:t>
            </a: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1272" name="Picture 26" descr="AG00092_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6634163"/>
            <a:ext cx="18256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Group 27"/>
          <p:cNvGrpSpPr>
            <a:grpSpLocks/>
          </p:cNvGrpSpPr>
          <p:nvPr/>
        </p:nvGrpSpPr>
        <p:grpSpPr bwMode="auto">
          <a:xfrm>
            <a:off x="-34925" y="-152400"/>
            <a:ext cx="11099800" cy="7086600"/>
            <a:chOff x="0" y="192"/>
            <a:chExt cx="5760" cy="3936"/>
          </a:xfrm>
        </p:grpSpPr>
        <p:grpSp>
          <p:nvGrpSpPr>
            <p:cNvPr id="11305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1308" name="Picture 29" descr="n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9" name="Picture 30" descr="n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306" name="Picture 3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7" name="Picture 3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006475" y="3733800"/>
            <a:ext cx="475456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11275" name="Picture 34" descr="2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533400"/>
            <a:ext cx="220663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/>
          <p:cNvSpPr>
            <a:spLocks noChangeArrowheads="1"/>
          </p:cNvSpPr>
          <p:nvPr/>
        </p:nvSpPr>
        <p:spPr bwMode="auto">
          <a:xfrm>
            <a:off x="1279525" y="381000"/>
            <a:ext cx="2927350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Câu hỏi</a:t>
            </a:r>
          </a:p>
        </p:txBody>
      </p:sp>
      <p:sp>
        <p:nvSpPr>
          <p:cNvPr id="84005" name="Oval 37"/>
          <p:cNvSpPr>
            <a:spLocks noChangeArrowheads="1"/>
          </p:cNvSpPr>
          <p:nvPr/>
        </p:nvSpPr>
        <p:spPr bwMode="auto">
          <a:xfrm>
            <a:off x="6675438" y="381000"/>
            <a:ext cx="2925762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Đáp án</a:t>
            </a:r>
          </a:p>
        </p:txBody>
      </p:sp>
      <p:pic>
        <p:nvPicPr>
          <p:cNvPr id="11279" name="Picture 38" descr="Picture1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304800"/>
            <a:ext cx="1223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4846638" y="304800"/>
            <a:ext cx="1462087" cy="1143000"/>
            <a:chOff x="2495" y="92"/>
            <a:chExt cx="627" cy="575"/>
          </a:xfrm>
        </p:grpSpPr>
        <p:grpSp>
          <p:nvGrpSpPr>
            <p:cNvPr id="11294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11296" name="Oval 162"/>
              <p:cNvSpPr>
                <a:spLocks noChangeArrowheads="1"/>
              </p:cNvSpPr>
              <p:nvPr/>
            </p:nvSpPr>
            <p:spPr bwMode="gray">
              <a:xfrm>
                <a:off x="984" y="2818"/>
                <a:ext cx="133" cy="2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7" name="Oval 163"/>
              <p:cNvSpPr>
                <a:spLocks noChangeArrowheads="1"/>
              </p:cNvSpPr>
              <p:nvPr/>
            </p:nvSpPr>
            <p:spPr bwMode="gray">
              <a:xfrm>
                <a:off x="984" y="2818"/>
                <a:ext cx="133" cy="27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8" name="Oval 164"/>
              <p:cNvSpPr>
                <a:spLocks noChangeArrowheads="1"/>
              </p:cNvSpPr>
              <p:nvPr/>
            </p:nvSpPr>
            <p:spPr bwMode="gray">
              <a:xfrm>
                <a:off x="940" y="2818"/>
                <a:ext cx="751" cy="27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9" name="Oval 165"/>
              <p:cNvSpPr>
                <a:spLocks noChangeArrowheads="1"/>
              </p:cNvSpPr>
              <p:nvPr/>
            </p:nvSpPr>
            <p:spPr bwMode="gray">
              <a:xfrm>
                <a:off x="940" y="2818"/>
                <a:ext cx="750" cy="27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00" name="Oval 166"/>
              <p:cNvSpPr>
                <a:spLocks noChangeArrowheads="1"/>
              </p:cNvSpPr>
              <p:nvPr/>
            </p:nvSpPr>
            <p:spPr bwMode="gray">
              <a:xfrm>
                <a:off x="980" y="2818"/>
                <a:ext cx="676" cy="2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01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02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03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04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295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84020" name="Picture 52" descr="Comemorativo_00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228600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53" descr="Tang !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8600"/>
            <a:ext cx="134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3" descr="WhitecornerFlow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229225"/>
            <a:ext cx="17399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Text Box 30"/>
          <p:cNvSpPr txBox="1">
            <a:spLocks noChangeArrowheads="1"/>
          </p:cNvSpPr>
          <p:nvPr/>
        </p:nvSpPr>
        <p:spPr bwMode="auto">
          <a:xfrm>
            <a:off x="2011363" y="2362200"/>
            <a:ext cx="549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11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6" name="Text Box 30"/>
          <p:cNvSpPr txBox="1">
            <a:spLocks noChangeArrowheads="1"/>
          </p:cNvSpPr>
          <p:nvPr/>
        </p:nvSpPr>
        <p:spPr bwMode="auto">
          <a:xfrm>
            <a:off x="2011363" y="28956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287" name="Line 41"/>
          <p:cNvSpPr>
            <a:spLocks noChangeShapeType="1"/>
          </p:cNvSpPr>
          <p:nvPr/>
        </p:nvSpPr>
        <p:spPr bwMode="auto">
          <a:xfrm>
            <a:off x="1920875" y="2895600"/>
            <a:ext cx="63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30"/>
          <p:cNvSpPr txBox="1">
            <a:spLocks noChangeArrowheads="1"/>
          </p:cNvSpPr>
          <p:nvPr/>
        </p:nvSpPr>
        <p:spPr bwMode="auto">
          <a:xfrm>
            <a:off x="2784475" y="2590800"/>
            <a:ext cx="731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11289" name="Text Box 30"/>
          <p:cNvSpPr txBox="1">
            <a:spLocks noChangeArrowheads="1"/>
          </p:cNvSpPr>
          <p:nvPr/>
        </p:nvSpPr>
        <p:spPr bwMode="auto">
          <a:xfrm>
            <a:off x="3840163" y="23622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290" name="Text Box 30"/>
          <p:cNvSpPr txBox="1">
            <a:spLocks noChangeArrowheads="1"/>
          </p:cNvSpPr>
          <p:nvPr/>
        </p:nvSpPr>
        <p:spPr bwMode="auto">
          <a:xfrm>
            <a:off x="3840163" y="28956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291" name="Line 45"/>
          <p:cNvSpPr>
            <a:spLocks noChangeShapeType="1"/>
          </p:cNvSpPr>
          <p:nvPr/>
        </p:nvSpPr>
        <p:spPr bwMode="auto">
          <a:xfrm>
            <a:off x="3749675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104E-6 L 3.33333E-6 -0.29965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8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47222E-6 3.7037E-6 L 0.00015 -0.2997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583363" y="1447800"/>
            <a:ext cx="4024312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639763" y="3505200"/>
            <a:ext cx="59436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765925" y="1828800"/>
            <a:ext cx="3475038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  <a:defRPr/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    2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6765926" y="3276600"/>
            <a:ext cx="3475038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B.    4</a:t>
            </a:r>
          </a:p>
          <a:p>
            <a:pPr marL="342900" indent="-342900">
              <a:defRPr/>
            </a:pP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6765925" y="4800600"/>
            <a:ext cx="3475038" cy="11297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C.     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12 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2295" name="Picture 26" descr="AG00092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6634163"/>
            <a:ext cx="18256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6" name="Group 27"/>
          <p:cNvGrpSpPr>
            <a:grpSpLocks/>
          </p:cNvGrpSpPr>
          <p:nvPr/>
        </p:nvGrpSpPr>
        <p:grpSpPr bwMode="auto">
          <a:xfrm>
            <a:off x="-34925" y="-152400"/>
            <a:ext cx="11099800" cy="7086600"/>
            <a:chOff x="0" y="192"/>
            <a:chExt cx="5760" cy="3936"/>
          </a:xfrm>
        </p:grpSpPr>
        <p:grpSp>
          <p:nvGrpSpPr>
            <p:cNvPr id="12328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2331" name="Picture 29" descr="n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2" name="Picture 30" descr="n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329" name="Picture 31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0" name="Picture 32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731838" y="3581400"/>
            <a:ext cx="585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</a:p>
        </p:txBody>
      </p:sp>
      <p:pic>
        <p:nvPicPr>
          <p:cNvPr id="12298" name="Picture 34" descr="2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7" name="Picture 35" descr="55128416-thao24hA200612410810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33400"/>
            <a:ext cx="274638" cy="1905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28" name="Oval 36"/>
          <p:cNvSpPr>
            <a:spLocks noChangeArrowheads="1"/>
          </p:cNvSpPr>
          <p:nvPr/>
        </p:nvSpPr>
        <p:spPr bwMode="auto">
          <a:xfrm>
            <a:off x="1279525" y="381000"/>
            <a:ext cx="292735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Câu hỏi</a:t>
            </a:r>
          </a:p>
        </p:txBody>
      </p:sp>
      <p:sp>
        <p:nvSpPr>
          <p:cNvPr id="85029" name="Oval 37"/>
          <p:cNvSpPr>
            <a:spLocks noChangeArrowheads="1"/>
          </p:cNvSpPr>
          <p:nvPr/>
        </p:nvSpPr>
        <p:spPr bwMode="auto">
          <a:xfrm>
            <a:off x="6675438" y="304800"/>
            <a:ext cx="2925762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Đáp án</a:t>
            </a:r>
          </a:p>
        </p:txBody>
      </p:sp>
      <p:pic>
        <p:nvPicPr>
          <p:cNvPr id="12302" name="Picture 38" descr="Picture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304800"/>
            <a:ext cx="1223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664075" y="304800"/>
            <a:ext cx="1462088" cy="1143000"/>
            <a:chOff x="2852" y="887"/>
            <a:chExt cx="768" cy="720"/>
          </a:xfrm>
        </p:grpSpPr>
        <p:grpSp>
          <p:nvGrpSpPr>
            <p:cNvPr id="12317" name="Group 161"/>
            <p:cNvGrpSpPr>
              <a:grpSpLocks/>
            </p:cNvGrpSpPr>
            <p:nvPr/>
          </p:nvGrpSpPr>
          <p:grpSpPr bwMode="auto">
            <a:xfrm>
              <a:off x="2852" y="887"/>
              <a:ext cx="768" cy="720"/>
              <a:chOff x="940" y="2628"/>
              <a:chExt cx="751" cy="653"/>
            </a:xfrm>
          </p:grpSpPr>
          <p:sp>
            <p:nvSpPr>
              <p:cNvPr id="12319" name="Oval 162"/>
              <p:cNvSpPr>
                <a:spLocks noChangeArrowheads="1"/>
              </p:cNvSpPr>
              <p:nvPr/>
            </p:nvSpPr>
            <p:spPr bwMode="gray">
              <a:xfrm>
                <a:off x="984" y="2818"/>
                <a:ext cx="133" cy="2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320" name="Oval 163"/>
              <p:cNvSpPr>
                <a:spLocks noChangeArrowheads="1"/>
              </p:cNvSpPr>
              <p:nvPr/>
            </p:nvSpPr>
            <p:spPr bwMode="gray">
              <a:xfrm>
                <a:off x="984" y="2818"/>
                <a:ext cx="133" cy="27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321" name="Oval 164"/>
              <p:cNvSpPr>
                <a:spLocks noChangeArrowheads="1"/>
              </p:cNvSpPr>
              <p:nvPr/>
            </p:nvSpPr>
            <p:spPr bwMode="gray">
              <a:xfrm>
                <a:off x="940" y="2818"/>
                <a:ext cx="751" cy="27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322" name="Oval 165"/>
              <p:cNvSpPr>
                <a:spLocks noChangeArrowheads="1"/>
              </p:cNvSpPr>
              <p:nvPr/>
            </p:nvSpPr>
            <p:spPr bwMode="gray">
              <a:xfrm>
                <a:off x="940" y="2818"/>
                <a:ext cx="750" cy="27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323" name="Oval 166"/>
              <p:cNvSpPr>
                <a:spLocks noChangeArrowheads="1"/>
              </p:cNvSpPr>
              <p:nvPr/>
            </p:nvSpPr>
            <p:spPr bwMode="gray">
              <a:xfrm>
                <a:off x="980" y="2818"/>
                <a:ext cx="676" cy="2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324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325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326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327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318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3120" y="1056"/>
              <a:ext cx="235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</a:rPr>
                <a:t>2</a:t>
              </a:r>
            </a:p>
          </p:txBody>
        </p:sp>
      </p:grpSp>
      <p:pic>
        <p:nvPicPr>
          <p:cNvPr id="85044" name="Picture 52" descr="Comemorativo_00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88913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53" descr="Tang !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8600"/>
            <a:ext cx="134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3" descr="WhitecornerFlow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229225"/>
            <a:ext cx="17399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Text Box 30"/>
          <p:cNvSpPr txBox="1">
            <a:spLocks noChangeArrowheads="1"/>
          </p:cNvSpPr>
          <p:nvPr/>
        </p:nvSpPr>
        <p:spPr bwMode="auto">
          <a:xfrm>
            <a:off x="2011363" y="23622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11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9" name="Text Box 30"/>
          <p:cNvSpPr txBox="1">
            <a:spLocks noChangeArrowheads="1"/>
          </p:cNvSpPr>
          <p:nvPr/>
        </p:nvSpPr>
        <p:spPr bwMode="auto">
          <a:xfrm>
            <a:off x="2011363" y="28956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310" name="Line 40"/>
          <p:cNvSpPr>
            <a:spLocks noChangeShapeType="1"/>
          </p:cNvSpPr>
          <p:nvPr/>
        </p:nvSpPr>
        <p:spPr bwMode="auto">
          <a:xfrm>
            <a:off x="1920875" y="2895600"/>
            <a:ext cx="63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Text Box 30"/>
          <p:cNvSpPr txBox="1">
            <a:spLocks noChangeArrowheads="1"/>
          </p:cNvSpPr>
          <p:nvPr/>
        </p:nvSpPr>
        <p:spPr bwMode="auto">
          <a:xfrm>
            <a:off x="2873375" y="2590800"/>
            <a:ext cx="730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12312" name="Text Box 30"/>
          <p:cNvSpPr txBox="1">
            <a:spLocks noChangeArrowheads="1"/>
          </p:cNvSpPr>
          <p:nvPr/>
        </p:nvSpPr>
        <p:spPr bwMode="auto">
          <a:xfrm>
            <a:off x="3840163" y="23622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3" name="Text Box 30"/>
          <p:cNvSpPr txBox="1">
            <a:spLocks noChangeArrowheads="1"/>
          </p:cNvSpPr>
          <p:nvPr/>
        </p:nvSpPr>
        <p:spPr bwMode="auto">
          <a:xfrm>
            <a:off x="3840163" y="28956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314" name="Line 44"/>
          <p:cNvSpPr>
            <a:spLocks noChangeShapeType="1"/>
          </p:cNvSpPr>
          <p:nvPr/>
        </p:nvSpPr>
        <p:spPr bwMode="auto">
          <a:xfrm>
            <a:off x="3749675" y="2895600"/>
            <a:ext cx="63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2778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7" grpId="1" animBg="1"/>
      <p:bldP spid="84998" grpId="0" animBg="1"/>
      <p:bldP spid="84998" grpId="1" animBg="1"/>
      <p:bldP spid="84999" grpId="0" animBg="1"/>
      <p:bldP spid="84999" grpId="1" animBg="1"/>
      <p:bldP spid="850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035675" y="1371600"/>
            <a:ext cx="4597400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731838" y="3429000"/>
            <a:ext cx="4937125" cy="160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63675" y="3733800"/>
            <a:ext cx="3382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6400800" y="1660128"/>
            <a:ext cx="3830638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A.    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Arial" charset="0"/>
              </a:rPr>
              <a:t>15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Arial" charset="0"/>
              </a:rPr>
              <a:t> 21  </a:t>
            </a:r>
            <a:endParaRPr lang="en-US" sz="2800" b="1" u="sng" dirty="0">
              <a:latin typeface="Times New Roman" pitchFamily="18" charset="0"/>
              <a:cs typeface="Arial" charset="0"/>
            </a:endParaRPr>
          </a:p>
          <a:p>
            <a:pPr marL="342900" indent="-342900" algn="ctr"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         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    4          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                </a:t>
            </a: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6368256" y="3193264"/>
            <a:ext cx="3932238" cy="1292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B.      </a:t>
            </a:r>
            <a:r>
              <a:rPr lang="en-US" sz="2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Arial" charset="0"/>
              </a:rPr>
              <a:t>14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Arial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800" b="1" u="sng" dirty="0" smtClean="0">
                <a:latin typeface="Times New Roman" pitchFamily="18" charset="0"/>
                <a:cs typeface="Arial" charset="0"/>
              </a:rPr>
              <a:t>7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          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8           4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defRPr/>
            </a:pP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6373091" y="4851156"/>
            <a:ext cx="4022725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C.       </a:t>
            </a:r>
            <a:r>
              <a:rPr lang="en-US" sz="2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Arial" charset="0"/>
              </a:rPr>
              <a:t>11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  </a:t>
            </a:r>
            <a:r>
              <a:rPr lang="en-US" sz="2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Arial" charset="0"/>
              </a:rPr>
              <a:t>14 </a:t>
            </a:r>
            <a:endParaRPr lang="en-US" sz="2800" b="1" u="sng" dirty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           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8              8  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          </a:t>
            </a:r>
          </a:p>
        </p:txBody>
      </p:sp>
      <p:pic>
        <p:nvPicPr>
          <p:cNvPr id="13320" name="Picture 26" descr="AG00092_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6634163"/>
            <a:ext cx="18256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oup 27"/>
          <p:cNvGrpSpPr>
            <a:grpSpLocks/>
          </p:cNvGrpSpPr>
          <p:nvPr/>
        </p:nvGrpSpPr>
        <p:grpSpPr bwMode="auto">
          <a:xfrm>
            <a:off x="-34925" y="-152400"/>
            <a:ext cx="11099800" cy="7086600"/>
            <a:chOff x="0" y="192"/>
            <a:chExt cx="5760" cy="3936"/>
          </a:xfrm>
        </p:grpSpPr>
        <p:grpSp>
          <p:nvGrpSpPr>
            <p:cNvPr id="13353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3356" name="Picture 29" descr="n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7" name="Picture 30" descr="n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54" name="Picture 3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5" name="Picture 3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914400" y="3657600"/>
            <a:ext cx="475456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13323" name="Picture 34" descr="2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533400"/>
            <a:ext cx="220663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/>
          <p:cNvSpPr>
            <a:spLocks noChangeArrowheads="1"/>
          </p:cNvSpPr>
          <p:nvPr/>
        </p:nvSpPr>
        <p:spPr bwMode="auto">
          <a:xfrm>
            <a:off x="1279525" y="381000"/>
            <a:ext cx="2927350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Câu hỏi</a:t>
            </a:r>
          </a:p>
        </p:txBody>
      </p:sp>
      <p:sp>
        <p:nvSpPr>
          <p:cNvPr id="84005" name="Oval 37"/>
          <p:cNvSpPr>
            <a:spLocks noChangeArrowheads="1"/>
          </p:cNvSpPr>
          <p:nvPr/>
        </p:nvSpPr>
        <p:spPr bwMode="auto">
          <a:xfrm>
            <a:off x="6675438" y="381000"/>
            <a:ext cx="2925762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Đáp án</a:t>
            </a:r>
          </a:p>
        </p:txBody>
      </p:sp>
      <p:pic>
        <p:nvPicPr>
          <p:cNvPr id="13327" name="Picture 38" descr="Picture1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304800"/>
            <a:ext cx="1223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4846638" y="304800"/>
            <a:ext cx="1462087" cy="1143000"/>
            <a:chOff x="2495" y="92"/>
            <a:chExt cx="627" cy="575"/>
          </a:xfrm>
        </p:grpSpPr>
        <p:grpSp>
          <p:nvGrpSpPr>
            <p:cNvPr id="13342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13344" name="Oval 162"/>
              <p:cNvSpPr>
                <a:spLocks noChangeArrowheads="1"/>
              </p:cNvSpPr>
              <p:nvPr/>
            </p:nvSpPr>
            <p:spPr bwMode="gray">
              <a:xfrm>
                <a:off x="984" y="2818"/>
                <a:ext cx="133" cy="2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5" name="Oval 163"/>
              <p:cNvSpPr>
                <a:spLocks noChangeArrowheads="1"/>
              </p:cNvSpPr>
              <p:nvPr/>
            </p:nvSpPr>
            <p:spPr bwMode="gray">
              <a:xfrm>
                <a:off x="984" y="2818"/>
                <a:ext cx="133" cy="27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6" name="Oval 164"/>
              <p:cNvSpPr>
                <a:spLocks noChangeArrowheads="1"/>
              </p:cNvSpPr>
              <p:nvPr/>
            </p:nvSpPr>
            <p:spPr bwMode="gray">
              <a:xfrm>
                <a:off x="940" y="2818"/>
                <a:ext cx="751" cy="27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7" name="Oval 165"/>
              <p:cNvSpPr>
                <a:spLocks noChangeArrowheads="1"/>
              </p:cNvSpPr>
              <p:nvPr/>
            </p:nvSpPr>
            <p:spPr bwMode="gray">
              <a:xfrm>
                <a:off x="940" y="2818"/>
                <a:ext cx="750" cy="27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8" name="Oval 166"/>
              <p:cNvSpPr>
                <a:spLocks noChangeArrowheads="1"/>
              </p:cNvSpPr>
              <p:nvPr/>
            </p:nvSpPr>
            <p:spPr bwMode="gray">
              <a:xfrm>
                <a:off x="980" y="2818"/>
                <a:ext cx="676" cy="2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9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50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51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52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343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4020" name="Picture 52" descr="Comemorativo_00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52400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53" descr="Tang !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8600"/>
            <a:ext cx="134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3" descr="WhitecornerFlow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229225"/>
            <a:ext cx="17399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 Box 30"/>
          <p:cNvSpPr txBox="1">
            <a:spLocks noChangeArrowheads="1"/>
          </p:cNvSpPr>
          <p:nvPr/>
        </p:nvSpPr>
        <p:spPr bwMode="auto">
          <a:xfrm>
            <a:off x="2011363" y="23622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11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4" name="Text Box 30"/>
          <p:cNvSpPr txBox="1">
            <a:spLocks noChangeArrowheads="1"/>
          </p:cNvSpPr>
          <p:nvPr/>
        </p:nvSpPr>
        <p:spPr bwMode="auto">
          <a:xfrm>
            <a:off x="2011363" y="28956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3335" name="Line 41"/>
          <p:cNvSpPr>
            <a:spLocks noChangeShapeType="1"/>
          </p:cNvSpPr>
          <p:nvPr/>
        </p:nvSpPr>
        <p:spPr bwMode="auto">
          <a:xfrm>
            <a:off x="1920875" y="2895600"/>
            <a:ext cx="63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Text Box 30"/>
          <p:cNvSpPr txBox="1">
            <a:spLocks noChangeArrowheads="1"/>
          </p:cNvSpPr>
          <p:nvPr/>
        </p:nvSpPr>
        <p:spPr bwMode="auto">
          <a:xfrm>
            <a:off x="2784475" y="2590800"/>
            <a:ext cx="731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13337" name="Text Box 30"/>
          <p:cNvSpPr txBox="1">
            <a:spLocks noChangeArrowheads="1"/>
          </p:cNvSpPr>
          <p:nvPr/>
        </p:nvSpPr>
        <p:spPr bwMode="auto">
          <a:xfrm>
            <a:off x="3840163" y="23622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38" name="Text Box 30"/>
          <p:cNvSpPr txBox="1">
            <a:spLocks noChangeArrowheads="1"/>
          </p:cNvSpPr>
          <p:nvPr/>
        </p:nvSpPr>
        <p:spPr bwMode="auto">
          <a:xfrm>
            <a:off x="3840163" y="2895600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3339" name="Line 45"/>
          <p:cNvSpPr>
            <a:spLocks noChangeShapeType="1"/>
          </p:cNvSpPr>
          <p:nvPr/>
        </p:nvSpPr>
        <p:spPr bwMode="auto">
          <a:xfrm>
            <a:off x="3749675" y="2895600"/>
            <a:ext cx="63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62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-0.2169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31481E-7 -1.48148E-6 L 2.31481E-7 -0.2108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47222E-6 0 L 3.47222E-6 -0.21088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3.33333E-6 -0.21088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143000" y="762000"/>
            <a:ext cx="320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 ta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546273" y="2286000"/>
            <a:ext cx="4000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324600" y="2962602"/>
            <a:ext cx="4895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181600" y="4114800"/>
            <a:ext cx="53651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02" y="1420742"/>
            <a:ext cx="209199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2400" y="1600200"/>
            <a:ext cx="31302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3581400"/>
            <a:ext cx="5614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5" descr="KTB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19022"/>
            <a:ext cx="5943600" cy="10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838200" y="457200"/>
            <a:ext cx="10972800" cy="838200"/>
          </a:xfrm>
        </p:spPr>
        <p:txBody>
          <a:bodyPr/>
          <a:lstStyle/>
          <a:p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69585"/>
              </p:ext>
            </p:extLst>
          </p:nvPr>
        </p:nvGraphicFramePr>
        <p:xfrm>
          <a:off x="1219200" y="1447800"/>
          <a:ext cx="402336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927000" imgH="393480" progId="Equation.3">
                  <p:embed/>
                </p:oleObj>
              </mc:Choice>
              <mc:Fallback>
                <p:oleObj name="Equation" r:id="rId3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4023360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11049"/>
              </p:ext>
            </p:extLst>
          </p:nvPr>
        </p:nvGraphicFramePr>
        <p:xfrm>
          <a:off x="1143000" y="3024188"/>
          <a:ext cx="3987166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914400" imgH="393480" progId="Equation.3">
                  <p:embed/>
                </p:oleObj>
              </mc:Choice>
              <mc:Fallback>
                <p:oleObj name="Equation" r:id="rId5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24188"/>
                        <a:ext cx="3987166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loud Callout 19"/>
          <p:cNvSpPr/>
          <p:nvPr/>
        </p:nvSpPr>
        <p:spPr>
          <a:xfrm>
            <a:off x="6629400" y="1648361"/>
            <a:ext cx="3698896" cy="1780639"/>
          </a:xfrm>
          <a:prstGeom prst="cloudCallout">
            <a:avLst>
              <a:gd name="adj1" fmla="val -48510"/>
              <a:gd name="adj2" fmla="val 54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05600" y="2173069"/>
            <a:ext cx="356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11AD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111A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111AD5"/>
                </a:solidFill>
                <a:latin typeface="Times New Roman" pitchFamily="18" charset="0"/>
                <a:cs typeface="Times New Roman" pitchFamily="18" charset="0"/>
              </a:rPr>
              <a:t>MSC là 15</a:t>
            </a:r>
            <a:endParaRPr lang="en-US" sz="3600" b="1" dirty="0">
              <a:solidFill>
                <a:srgbClr val="111A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474894"/>
              </p:ext>
            </p:extLst>
          </p:nvPr>
        </p:nvGraphicFramePr>
        <p:xfrm>
          <a:off x="7772400" y="499179"/>
          <a:ext cx="1247773" cy="94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7" imgW="431640" imgH="393480" progId="Equation.3">
                  <p:embed/>
                </p:oleObj>
              </mc:Choice>
              <mc:Fallback>
                <p:oleObj name="Equation" r:id="rId7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99179"/>
                        <a:ext cx="1247773" cy="948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4831060"/>
            <a:ext cx="10607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dirty="0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3000" b="1" dirty="0" err="1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000" b="1" dirty="0" err="1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rgbClr val="0318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3000" b="1" dirty="0">
              <a:solidFill>
                <a:srgbClr val="0318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60804"/>
              </p:ext>
            </p:extLst>
          </p:nvPr>
        </p:nvGraphicFramePr>
        <p:xfrm>
          <a:off x="5943600" y="4724400"/>
          <a:ext cx="1247774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9" imgW="431640" imgH="393480" progId="Equation.3">
                  <p:embed/>
                </p:oleObj>
              </mc:Choice>
              <mc:Fallback>
                <p:oleObj name="Equation" r:id="rId9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724400"/>
                        <a:ext cx="1247774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17211"/>
              </p:ext>
            </p:extLst>
          </p:nvPr>
        </p:nvGraphicFramePr>
        <p:xfrm>
          <a:off x="8153400" y="4724400"/>
          <a:ext cx="157734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11" imgW="545760" imgH="393480" progId="Equation.3">
                  <p:embed/>
                </p:oleObj>
              </mc:Choice>
              <mc:Fallback>
                <p:oleObj name="Equation" r:id="rId11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724400"/>
                        <a:ext cx="157734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1"/>
            <a:ext cx="10210799" cy="3809999"/>
          </a:xfrm>
        </p:spPr>
        <p:txBody>
          <a:bodyPr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 smtClean="0">
                <a:cs typeface="+mn-cs"/>
              </a:rPr>
              <a:t>Lấy</a:t>
            </a:r>
            <a:r>
              <a:rPr lang="en-US" sz="4000" dirty="0" smtClean="0"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t</a:t>
            </a:r>
            <a:r>
              <a:rPr lang="en-US" sz="4000" b="1" i="1" dirty="0" err="1" smtClean="0">
                <a:solidFill>
                  <a:srgbClr val="0308E3"/>
                </a:solidFill>
                <a:cs typeface="+mn-cs"/>
              </a:rPr>
              <a:t>ử</a:t>
            </a:r>
            <a:r>
              <a:rPr lang="en-US" sz="4000" b="1" i="1" dirty="0" smtClean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s</a:t>
            </a:r>
            <a:r>
              <a:rPr lang="en-US" sz="4000" b="1" i="1" dirty="0" err="1" smtClean="0">
                <a:solidFill>
                  <a:srgbClr val="0308E3"/>
                </a:solidFill>
                <a:cs typeface="+mn-cs"/>
              </a:rPr>
              <a:t>ố</a:t>
            </a:r>
            <a:r>
              <a:rPr lang="en-US" sz="4000" b="1" i="1" dirty="0" smtClean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và</a:t>
            </a:r>
            <a:r>
              <a:rPr lang="en-US" sz="4000" b="1" i="1" dirty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m</a:t>
            </a:r>
            <a:r>
              <a:rPr lang="en-US" sz="4000" b="1" i="1" dirty="0" err="1" smtClean="0">
                <a:solidFill>
                  <a:srgbClr val="0308E3"/>
                </a:solidFill>
                <a:cs typeface="+mn-cs"/>
              </a:rPr>
              <a:t>ẫu</a:t>
            </a:r>
            <a:r>
              <a:rPr lang="en-US" sz="4000" b="1" i="1" dirty="0" smtClean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s</a:t>
            </a:r>
            <a:r>
              <a:rPr lang="en-US" sz="4000" b="1" i="1" dirty="0" err="1" smtClean="0">
                <a:solidFill>
                  <a:srgbClr val="0308E3"/>
                </a:solidFill>
                <a:cs typeface="+mn-cs"/>
              </a:rPr>
              <a:t>ố</a:t>
            </a:r>
            <a:r>
              <a:rPr lang="en-US" sz="4000" b="1" i="1" dirty="0" smtClean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dirty="0">
                <a:cs typeface="+mn-cs"/>
              </a:rPr>
              <a:t>của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phân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số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thứ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nhất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cs typeface="+mn-cs"/>
              </a:rPr>
              <a:t>nhân</a:t>
            </a:r>
            <a:r>
              <a:rPr lang="en-US" sz="4000" dirty="0">
                <a:cs typeface="+mn-cs"/>
              </a:rPr>
              <a:t> </a:t>
            </a:r>
            <a:r>
              <a:rPr lang="en-US" sz="4000" dirty="0" err="1">
                <a:cs typeface="+mn-cs"/>
              </a:rPr>
              <a:t>với</a:t>
            </a:r>
            <a:r>
              <a:rPr lang="en-US" sz="4000" dirty="0"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mẫu</a:t>
            </a:r>
            <a:r>
              <a:rPr lang="en-US" sz="4000" b="1" i="1" dirty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số</a:t>
            </a:r>
            <a:r>
              <a:rPr lang="en-US" sz="4000" b="1" i="1" dirty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dirty="0">
                <a:cs typeface="+mn-cs"/>
              </a:rPr>
              <a:t>của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phân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số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thứ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cs typeface="+mn-cs"/>
              </a:rPr>
              <a:t>hai</a:t>
            </a:r>
            <a:r>
              <a:rPr lang="en-US" sz="4000" dirty="0" smtClean="0">
                <a:solidFill>
                  <a:srgbClr val="00B050"/>
                </a:solidFill>
                <a:cs typeface="+mn-cs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 smtClean="0">
                <a:cs typeface="+mn-cs"/>
              </a:rPr>
              <a:t>Lấy</a:t>
            </a:r>
            <a:r>
              <a:rPr lang="en-US" sz="4000" dirty="0" smtClean="0"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t</a:t>
            </a:r>
            <a:r>
              <a:rPr lang="en-US" sz="4000" b="1" i="1" dirty="0" err="1" smtClean="0">
                <a:solidFill>
                  <a:srgbClr val="0308E3"/>
                </a:solidFill>
                <a:cs typeface="+mn-cs"/>
              </a:rPr>
              <a:t>ử</a:t>
            </a:r>
            <a:r>
              <a:rPr lang="en-US" sz="4000" b="1" i="1" dirty="0" smtClean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s</a:t>
            </a:r>
            <a:r>
              <a:rPr lang="en-US" sz="4000" b="1" i="1" dirty="0" err="1" smtClean="0">
                <a:solidFill>
                  <a:srgbClr val="0308E3"/>
                </a:solidFill>
                <a:cs typeface="+mn-cs"/>
              </a:rPr>
              <a:t>ố</a:t>
            </a:r>
            <a:r>
              <a:rPr lang="en-US" sz="4000" b="1" i="1" dirty="0" smtClean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và</a:t>
            </a:r>
            <a:r>
              <a:rPr lang="en-US" sz="4000" b="1" i="1" dirty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m</a:t>
            </a:r>
            <a:r>
              <a:rPr lang="en-US" sz="4000" b="1" i="1" dirty="0" err="1" smtClean="0">
                <a:solidFill>
                  <a:srgbClr val="0308E3"/>
                </a:solidFill>
                <a:cs typeface="+mn-cs"/>
              </a:rPr>
              <a:t>ẫu</a:t>
            </a:r>
            <a:r>
              <a:rPr lang="en-US" sz="4000" b="1" i="1" dirty="0" smtClean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s</a:t>
            </a:r>
            <a:r>
              <a:rPr lang="en-US" sz="4000" b="1" i="1" dirty="0" err="1" smtClean="0">
                <a:solidFill>
                  <a:srgbClr val="0308E3"/>
                </a:solidFill>
                <a:cs typeface="+mn-cs"/>
              </a:rPr>
              <a:t>ố</a:t>
            </a:r>
            <a:r>
              <a:rPr lang="en-US" sz="4000" b="1" i="1" dirty="0" smtClean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dirty="0">
                <a:cs typeface="+mn-cs"/>
              </a:rPr>
              <a:t>của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phân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số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thứ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hai</a:t>
            </a:r>
            <a:r>
              <a:rPr lang="en-US" sz="4000" dirty="0">
                <a:cs typeface="+mn-cs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cs typeface="+mn-cs"/>
              </a:rPr>
              <a:t>nhân</a:t>
            </a:r>
            <a:r>
              <a:rPr lang="en-US" sz="4000" dirty="0">
                <a:cs typeface="+mn-cs"/>
              </a:rPr>
              <a:t> </a:t>
            </a:r>
            <a:r>
              <a:rPr lang="en-US" sz="4000" dirty="0" err="1">
                <a:cs typeface="+mn-cs"/>
              </a:rPr>
              <a:t>với</a:t>
            </a:r>
            <a:r>
              <a:rPr lang="en-US" sz="4000" dirty="0">
                <a:cs typeface="+mn-cs"/>
              </a:rPr>
              <a:t> </a:t>
            </a:r>
            <a:r>
              <a:rPr lang="en-US" sz="4000" b="1" i="1" dirty="0" err="1" smtClean="0">
                <a:solidFill>
                  <a:srgbClr val="0308E3"/>
                </a:solidFill>
                <a:cs typeface="+mn-cs"/>
              </a:rPr>
              <a:t>mẫu</a:t>
            </a:r>
            <a:r>
              <a:rPr lang="en-US" sz="4000" b="1" i="1" dirty="0" smtClean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b="1" i="1" dirty="0" err="1">
                <a:solidFill>
                  <a:srgbClr val="0308E3"/>
                </a:solidFill>
                <a:cs typeface="+mn-cs"/>
              </a:rPr>
              <a:t>số</a:t>
            </a:r>
            <a:r>
              <a:rPr lang="en-US" sz="4000" b="1" i="1" dirty="0">
                <a:solidFill>
                  <a:srgbClr val="0308E3"/>
                </a:solidFill>
                <a:cs typeface="+mn-cs"/>
              </a:rPr>
              <a:t> </a:t>
            </a:r>
            <a:r>
              <a:rPr lang="en-US" sz="4000" dirty="0">
                <a:cs typeface="+mn-cs"/>
              </a:rPr>
              <a:t>của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phân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số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thứ</a:t>
            </a:r>
            <a:r>
              <a:rPr lang="en-U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n-US" sz="4000" dirty="0" err="1">
                <a:solidFill>
                  <a:srgbClr val="00B050"/>
                </a:solidFill>
                <a:cs typeface="+mn-cs"/>
              </a:rPr>
              <a:t>nhất</a:t>
            </a:r>
            <a:r>
              <a:rPr lang="en-US" sz="4000" dirty="0" smtClean="0">
                <a:solidFill>
                  <a:srgbClr val="00B050"/>
                </a:solidFill>
                <a:cs typeface="+mn-cs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733961"/>
            <a:ext cx="97535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2400" y="2408872"/>
            <a:ext cx="10972800" cy="1785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alt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4018" y="2201967"/>
            <a:ext cx="173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61305" y="2162733"/>
            <a:ext cx="7681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.VnArial" pitchFamily="34" charset="0"/>
              </a:rPr>
              <a:t>  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61690"/>
              </p:ext>
            </p:extLst>
          </p:nvPr>
        </p:nvGraphicFramePr>
        <p:xfrm>
          <a:off x="8229600" y="1947842"/>
          <a:ext cx="1629640" cy="115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947842"/>
                        <a:ext cx="1629640" cy="115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485870"/>
            <a:ext cx="1013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 2" panose="05020102010507070707" pitchFamily="18" charset="2"/>
              <a:buChar char="C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(12 : 6 = 2).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904604"/>
              </p:ext>
            </p:extLst>
          </p:nvPr>
        </p:nvGraphicFramePr>
        <p:xfrm>
          <a:off x="7162800" y="3254319"/>
          <a:ext cx="6699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7" imgW="203040" imgH="393480" progId="Equation.3">
                  <p:embed/>
                </p:oleObj>
              </mc:Choice>
              <mc:Fallback>
                <p:oleObj name="Equation" r:id="rId7" imgW="203040" imgH="39348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54319"/>
                        <a:ext cx="66992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938623"/>
              </p:ext>
            </p:extLst>
          </p:nvPr>
        </p:nvGraphicFramePr>
        <p:xfrm>
          <a:off x="5539581" y="4502300"/>
          <a:ext cx="50323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9" imgW="152280" imgH="393480" progId="Equation.3">
                  <p:embed/>
                </p:oleObj>
              </mc:Choice>
              <mc:Fallback>
                <p:oleObj name="Equation" r:id="rId9" imgW="152280" imgH="393480" progId="Equation.3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581" y="4502300"/>
                        <a:ext cx="503238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14363" y="1337406"/>
            <a:ext cx="109728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4625" y="609243"/>
            <a:ext cx="1688738" cy="1066892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95"/>
          <p:cNvSpPr>
            <a:spLocks noChangeArrowheads="1"/>
          </p:cNvSpPr>
          <p:nvPr/>
        </p:nvSpPr>
        <p:spPr bwMode="auto">
          <a:xfrm>
            <a:off x="6583363" y="1752600"/>
            <a:ext cx="715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4349268" y="4304867"/>
            <a:ext cx="4762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iữ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134229"/>
              </p:ext>
            </p:extLst>
          </p:nvPr>
        </p:nvGraphicFramePr>
        <p:xfrm>
          <a:off x="622314" y="3921506"/>
          <a:ext cx="1060131" cy="16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" name="Equation" r:id="rId3" imgW="266469" imgH="393359" progId="Equation.3">
                  <p:embed/>
                </p:oleObj>
              </mc:Choice>
              <mc:Fallback>
                <p:oleObj name="Equation" r:id="rId3" imgW="266469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14" y="3921506"/>
                        <a:ext cx="1060131" cy="16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875080"/>
              </p:ext>
            </p:extLst>
          </p:nvPr>
        </p:nvGraphicFramePr>
        <p:xfrm>
          <a:off x="1658198" y="3927582"/>
          <a:ext cx="1808529" cy="161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" name="Equation" r:id="rId5" imgW="457200" imgH="393480" progId="Equation.3">
                  <p:embed/>
                </p:oleObj>
              </mc:Choice>
              <mc:Fallback>
                <p:oleObj name="Equation" r:id="rId5" imgW="4572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198" y="3927582"/>
                        <a:ext cx="1808529" cy="1610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84018" y="1530177"/>
            <a:ext cx="173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521545" y="1560762"/>
            <a:ext cx="7681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.VnArial" pitchFamily="34" charset="0"/>
              </a:rPr>
              <a:t> 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76768"/>
              </p:ext>
            </p:extLst>
          </p:nvPr>
        </p:nvGraphicFramePr>
        <p:xfrm>
          <a:off x="7813604" y="1295400"/>
          <a:ext cx="1521691" cy="107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" name="Equation" r:id="rId7" imgW="495000" imgH="393480" progId="Equation.3">
                  <p:embed/>
                </p:oleObj>
              </mc:Choice>
              <mc:Fallback>
                <p:oleObj name="Equation" r:id="rId7" imgW="495000" imgH="39348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04" y="1295400"/>
                        <a:ext cx="1521691" cy="1077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9381" y="2725704"/>
            <a:ext cx="1072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907378"/>
              </p:ext>
            </p:extLst>
          </p:nvPr>
        </p:nvGraphicFramePr>
        <p:xfrm>
          <a:off x="7543800" y="2581450"/>
          <a:ext cx="1480488" cy="104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5" name="Equation" r:id="rId9" imgW="495000" imgH="393480" progId="Equation.3">
                  <p:embed/>
                </p:oleObj>
              </mc:Choice>
              <mc:Fallback>
                <p:oleObj name="Equation" r:id="rId9" imgW="495000" imgH="393480" progId="Equation.3">
                  <p:embed/>
                  <p:pic>
                    <p:nvPicPr>
                      <p:cNvPr id="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81450"/>
                        <a:ext cx="1480488" cy="1048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59928"/>
              </p:ext>
            </p:extLst>
          </p:nvPr>
        </p:nvGraphicFramePr>
        <p:xfrm>
          <a:off x="3383483" y="3921506"/>
          <a:ext cx="951932" cy="163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6" name="Equation" r:id="rId10" imgW="203040" imgH="393480" progId="Equation.3">
                  <p:embed/>
                </p:oleObj>
              </mc:Choice>
              <mc:Fallback>
                <p:oleObj name="Equation" r:id="rId10" imgW="203040" imgH="393480" progId="Equation.3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483" y="3921506"/>
                        <a:ext cx="951932" cy="163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05155"/>
              </p:ext>
            </p:extLst>
          </p:nvPr>
        </p:nvGraphicFramePr>
        <p:xfrm>
          <a:off x="8859329" y="3810000"/>
          <a:ext cx="951932" cy="163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" name="Equation" r:id="rId12" imgW="203040" imgH="393480" progId="Equation.3">
                  <p:embed/>
                </p:oleObj>
              </mc:Choice>
              <mc:Fallback>
                <p:oleObj name="Equation" r:id="rId12" imgW="203040" imgH="393480" progId="Equation.3">
                  <p:embed/>
                  <p:pic>
                    <p:nvPicPr>
                      <p:cNvPr id="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9329" y="3810000"/>
                        <a:ext cx="951932" cy="163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4018" y="996777"/>
            <a:ext cx="173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1545" y="1027362"/>
            <a:ext cx="7681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.VnArial" pitchFamily="34" charset="0"/>
              </a:rPr>
              <a:t> 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36028"/>
              </p:ext>
            </p:extLst>
          </p:nvPr>
        </p:nvGraphicFramePr>
        <p:xfrm>
          <a:off x="7813604" y="762000"/>
          <a:ext cx="1521691" cy="107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3" imgW="495000" imgH="393480" progId="Equation.3">
                  <p:embed/>
                </p:oleObj>
              </mc:Choice>
              <mc:Fallback>
                <p:oleObj name="Equation" r:id="rId3" imgW="495000" imgH="393480" progId="Equation.3">
                  <p:embed/>
                  <p:pic>
                    <p:nvPicPr>
                      <p:cNvPr id="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04" y="762000"/>
                        <a:ext cx="1521691" cy="1077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-228600" y="3829847"/>
            <a:ext cx="10591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47995"/>
              </p:ext>
            </p:extLst>
          </p:nvPr>
        </p:nvGraphicFramePr>
        <p:xfrm>
          <a:off x="2772709" y="4585926"/>
          <a:ext cx="1790453" cy="112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5" imgW="558720" imgH="393480" progId="Equation.3">
                  <p:embed/>
                </p:oleObj>
              </mc:Choice>
              <mc:Fallback>
                <p:oleObj name="Equation" r:id="rId5" imgW="558720" imgH="393480" progId="Equation.3">
                  <p:embed/>
                  <p:pic>
                    <p:nvPicPr>
                      <p:cNvPr id="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709" y="4585926"/>
                        <a:ext cx="1790453" cy="1123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259512"/>
              </p:ext>
            </p:extLst>
          </p:nvPr>
        </p:nvGraphicFramePr>
        <p:xfrm>
          <a:off x="7616231" y="3581400"/>
          <a:ext cx="1663426" cy="117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7" imgW="495000" imgH="393480" progId="Equation.3">
                  <p:embed/>
                </p:oleObj>
              </mc:Choice>
              <mc:Fallback>
                <p:oleObj name="Equation" r:id="rId7" imgW="495000" imgH="393480" progId="Equation.3">
                  <p:embed/>
                  <p:pic>
                    <p:nvPicPr>
                      <p:cNvPr id="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231" y="3581400"/>
                        <a:ext cx="1663426" cy="1178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443042" y="2540001"/>
            <a:ext cx="5559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iữ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10798"/>
              </p:ext>
            </p:extLst>
          </p:nvPr>
        </p:nvGraphicFramePr>
        <p:xfrm>
          <a:off x="1142570" y="2179435"/>
          <a:ext cx="963614" cy="147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8" imgW="266469" imgH="393359" progId="Equation.3">
                  <p:embed/>
                </p:oleObj>
              </mc:Choice>
              <mc:Fallback>
                <p:oleObj name="Equation" r:id="rId8" imgW="266469" imgH="393359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570" y="2179435"/>
                        <a:ext cx="963614" cy="1474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74533"/>
              </p:ext>
            </p:extLst>
          </p:nvPr>
        </p:nvGraphicFramePr>
        <p:xfrm>
          <a:off x="1970868" y="2184957"/>
          <a:ext cx="1643876" cy="146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10" imgW="457200" imgH="393480" progId="Equation.3">
                  <p:embed/>
                </p:oleObj>
              </mc:Choice>
              <mc:Fallback>
                <p:oleObj name="Equation" r:id="rId10" imgW="457200" imgH="393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868" y="2184957"/>
                        <a:ext cx="1643876" cy="1463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048720"/>
              </p:ext>
            </p:extLst>
          </p:nvPr>
        </p:nvGraphicFramePr>
        <p:xfrm>
          <a:off x="3507142" y="2161719"/>
          <a:ext cx="865266" cy="148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Equation" r:id="rId12" imgW="203040" imgH="393480" progId="Equation.3">
                  <p:embed/>
                </p:oleObj>
              </mc:Choice>
              <mc:Fallback>
                <p:oleObj name="Equation" r:id="rId12" imgW="203040" imgH="393480" progId="Equation.3">
                  <p:embed/>
                  <p:pic>
                    <p:nvPicPr>
                      <p:cNvPr id="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142" y="2161719"/>
                        <a:ext cx="865266" cy="148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81603"/>
              </p:ext>
            </p:extLst>
          </p:nvPr>
        </p:nvGraphicFramePr>
        <p:xfrm>
          <a:off x="8902662" y="2145598"/>
          <a:ext cx="865266" cy="148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Equation" r:id="rId14" imgW="203040" imgH="393480" progId="Equation.3">
                  <p:embed/>
                </p:oleObj>
              </mc:Choice>
              <mc:Fallback>
                <p:oleObj name="Equation" r:id="rId14" imgW="203040" imgH="393480" progId="Equation.3">
                  <p:embed/>
                  <p:pic>
                    <p:nvPicPr>
                      <p:cNvPr id="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2662" y="2145598"/>
                        <a:ext cx="865266" cy="148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8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914400"/>
            <a:ext cx="8686800" cy="4800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219200"/>
            <a:ext cx="1042416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mẫu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</a:t>
            </a:r>
            <a:r>
              <a:rPr lang="en-US" sz="4000" dirty="0" smtClean="0">
                <a:solidFill>
                  <a:srgbClr val="FF0000"/>
                </a:solidFill>
              </a:rPr>
              <a:t> các </a:t>
            </a:r>
            <a:r>
              <a:rPr lang="en-US" sz="4000" dirty="0" err="1" smtClean="0">
                <a:solidFill>
                  <a:srgbClr val="FF0000"/>
                </a:solidFill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ta </a:t>
            </a:r>
            <a:r>
              <a:rPr lang="en-US" sz="4000" dirty="0" err="1" smtClean="0">
                <a:solidFill>
                  <a:srgbClr val="FF0000"/>
                </a:solidFill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</a:rPr>
              <a:t> 2 </a:t>
            </a:r>
            <a:r>
              <a:rPr lang="en-US" sz="4000" dirty="0" err="1" smtClean="0">
                <a:solidFill>
                  <a:srgbClr val="FF0000"/>
                </a:solidFill>
              </a:rPr>
              <a:t>bước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713037"/>
            <a:ext cx="8382000" cy="3001963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Bước</a:t>
            </a:r>
            <a:r>
              <a:rPr lang="en-US" sz="4000" dirty="0" smtClean="0">
                <a:solidFill>
                  <a:srgbClr val="0000FF"/>
                </a:solidFill>
              </a:rPr>
              <a:t> 1: </a:t>
            </a:r>
            <a:r>
              <a:rPr lang="en-US" sz="4000" dirty="0" err="1" smtClean="0">
                <a:solidFill>
                  <a:srgbClr val="0000FF"/>
                </a:solidFill>
              </a:rPr>
              <a:t>Tìm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mẫu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số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chung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err="1" smtClean="0">
                <a:solidFill>
                  <a:srgbClr val="0000FF"/>
                </a:solidFill>
              </a:rPr>
              <a:t>Bước</a:t>
            </a:r>
            <a:r>
              <a:rPr lang="en-US" sz="4000" dirty="0" smtClean="0">
                <a:solidFill>
                  <a:srgbClr val="0000FF"/>
                </a:solidFill>
              </a:rPr>
              <a:t> 2: </a:t>
            </a:r>
            <a:r>
              <a:rPr lang="en-US" sz="4000" dirty="0" err="1" smtClean="0">
                <a:solidFill>
                  <a:srgbClr val="0000FF"/>
                </a:solidFill>
              </a:rPr>
              <a:t>Thực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hiện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quy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đồng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mẫu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số</a:t>
            </a:r>
            <a:r>
              <a:rPr lang="en-US" sz="4000" dirty="0" smtClean="0">
                <a:solidFill>
                  <a:srgbClr val="0000FF"/>
                </a:solidFill>
              </a:rPr>
              <a:t>. </a:t>
            </a:r>
            <a:endParaRPr lang="vi-VN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521</Words>
  <Application>Microsoft Office PowerPoint</Application>
  <PresentationFormat>Custom</PresentationFormat>
  <Paragraphs>97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PowerPoint Presentation</vt:lpstr>
      <vt:lpstr>Quy đồng mẫu số hai phân số sau: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quy đồng mẫu số các phân số,  ta thực hiện 2 bước: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PC_ASUS</cp:lastModifiedBy>
  <cp:revision>156</cp:revision>
  <dcterms:created xsi:type="dcterms:W3CDTF">2014-01-12T14:25:58Z</dcterms:created>
  <dcterms:modified xsi:type="dcterms:W3CDTF">2021-05-11T16:36:50Z</dcterms:modified>
</cp:coreProperties>
</file>