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54" r:id="rId2"/>
    <p:sldId id="259" r:id="rId3"/>
    <p:sldId id="345" r:id="rId4"/>
    <p:sldId id="336" r:id="rId5"/>
    <p:sldId id="261" r:id="rId6"/>
    <p:sldId id="353" r:id="rId7"/>
    <p:sldId id="355" r:id="rId8"/>
    <p:sldId id="301" r:id="rId9"/>
    <p:sldId id="271" r:id="rId10"/>
    <p:sldId id="310" r:id="rId11"/>
    <p:sldId id="281" r:id="rId12"/>
    <p:sldId id="348" r:id="rId13"/>
    <p:sldId id="349" r:id="rId14"/>
    <p:sldId id="350" r:id="rId15"/>
    <p:sldId id="356" r:id="rId16"/>
    <p:sldId id="347" r:id="rId17"/>
    <p:sldId id="357" r:id="rId18"/>
    <p:sldId id="32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0000FF"/>
    <a:srgbClr val="FFFF66"/>
    <a:srgbClr val="FFFFCC"/>
    <a:srgbClr val="33CCFF"/>
    <a:srgbClr val="00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377" autoAdjust="0"/>
  </p:normalViewPr>
  <p:slideViewPr>
    <p:cSldViewPr>
      <p:cViewPr>
        <p:scale>
          <a:sx n="76" d="100"/>
          <a:sy n="76" d="100"/>
        </p:scale>
        <p:origin x="-120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1B35A-01D6-4F16-9038-DA3CF15A2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C351-926B-4574-B69D-5DCB4E935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60B00-7AFF-46D3-BF78-4BAD14BA4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FAF38-C36F-4F9C-BBBF-EED6A6109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51609-DB39-4B4D-99D1-82B675E8A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97138-2D1F-49DB-B94C-2E432C693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CEE6-3AC7-4BCC-859A-785F63547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D280D-C471-41C4-B715-2D43DF8F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683A0-1F14-42F8-9006-0AA99A60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11E4-B26E-4D1D-9828-F3474AC2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F2856-8C5E-4E65-8BC0-1F8177E6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CD67A97-D293-40AA-9C25-064E1023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7235825" y="0"/>
            <a:ext cx="19081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000" b="0"/>
          </a:p>
        </p:txBody>
      </p:sp>
      <p:pic>
        <p:nvPicPr>
          <p:cNvPr id="2051" name="Picture 8" descr="wallpape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304800" y="914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rgbClr val="FFFF99"/>
              </a:solidFill>
            </a:endParaRPr>
          </a:p>
          <a:p>
            <a:pPr algn="ctr"/>
            <a:r>
              <a:rPr lang="en-US" sz="3200" dirty="0" err="1">
                <a:solidFill>
                  <a:srgbClr val="FFFF99"/>
                </a:solidFill>
              </a:rPr>
              <a:t>Địa</a:t>
            </a:r>
            <a:r>
              <a:rPr lang="en-US" sz="3200" dirty="0">
                <a:solidFill>
                  <a:srgbClr val="FFFF99"/>
                </a:solidFill>
              </a:rPr>
              <a:t> </a:t>
            </a:r>
            <a:r>
              <a:rPr lang="en-US" sz="3200" dirty="0" err="1" smtClean="0">
                <a:solidFill>
                  <a:srgbClr val="FFFF99"/>
                </a:solidFill>
              </a:rPr>
              <a:t>lý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2438400"/>
            <a:ext cx="8610600" cy="1066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HOẠT ĐỘNG SẢN XUẤT CỦA NG</a:t>
            </a:r>
            <a:r>
              <a:rPr lang="vi-VN" sz="3200" dirty="0">
                <a:solidFill>
                  <a:srgbClr val="FF0000"/>
                </a:solidFill>
              </a:rPr>
              <a:t>Ư</a:t>
            </a:r>
            <a:r>
              <a:rPr lang="en-US" sz="3200" dirty="0">
                <a:solidFill>
                  <a:srgbClr val="FF0000"/>
                </a:solidFill>
              </a:rPr>
              <a:t>ỜI DÂN Ở TÂY NGUYÊN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Tiếp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theo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253425"/>
            <a:ext cx="8610600" cy="5847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TRƯỜNG TIỂU HỌC GIA QUẤT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800" y="47244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rgbClr val="FFFF99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FFFF99"/>
                </a:solidFill>
              </a:rPr>
              <a:t>Giáo</a:t>
            </a:r>
            <a:r>
              <a:rPr lang="en-US" sz="3200" dirty="0" smtClean="0">
                <a:solidFill>
                  <a:srgbClr val="FFFF99"/>
                </a:solidFill>
              </a:rPr>
              <a:t> </a:t>
            </a:r>
            <a:r>
              <a:rPr lang="en-US" sz="3200" dirty="0" err="1" smtClean="0">
                <a:solidFill>
                  <a:srgbClr val="FFFF99"/>
                </a:solidFill>
              </a:rPr>
              <a:t>viên</a:t>
            </a:r>
            <a:r>
              <a:rPr lang="en-US" sz="3200" dirty="0" smtClean="0">
                <a:solidFill>
                  <a:srgbClr val="FFFF99"/>
                </a:solidFill>
              </a:rPr>
              <a:t>: </a:t>
            </a:r>
            <a:r>
              <a:rPr lang="en-US" sz="3200" dirty="0" err="1" smtClean="0">
                <a:solidFill>
                  <a:srgbClr val="FFFF99"/>
                </a:solidFill>
              </a:rPr>
              <a:t>Nguyễn</a:t>
            </a:r>
            <a:r>
              <a:rPr lang="en-US" sz="3200" dirty="0" smtClean="0">
                <a:solidFill>
                  <a:srgbClr val="FFFF99"/>
                </a:solidFill>
              </a:rPr>
              <a:t> Thu </a:t>
            </a:r>
            <a:r>
              <a:rPr lang="en-US" sz="3200" dirty="0" err="1" smtClean="0">
                <a:solidFill>
                  <a:srgbClr val="FFFF99"/>
                </a:solidFill>
              </a:rPr>
              <a:t>Hường</a:t>
            </a:r>
            <a:endParaRPr lang="en-US" sz="3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slow" advTm="262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657600" y="1600200"/>
            <a:ext cx="1981200" cy="3810000"/>
          </a:xfrm>
          <a:solidFill>
            <a:srgbClr val="00FFFF"/>
          </a:solidFill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3300"/>
                </a:solidFill>
              </a:rPr>
              <a:t>Xứ sở của nhiều loại thú quý nh</a:t>
            </a:r>
            <a:r>
              <a:rPr lang="vi-VN" sz="3200" b="1" smtClean="0">
                <a:solidFill>
                  <a:srgbClr val="FF3300"/>
                </a:solidFill>
              </a:rPr>
              <a:t>ư</a:t>
            </a:r>
            <a:r>
              <a:rPr lang="en-US" sz="3200" b="1" smtClean="0">
                <a:solidFill>
                  <a:srgbClr val="FF3300"/>
                </a:solidFill>
              </a:rPr>
              <a:t>: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 b="6125"/>
          <a:stretch>
            <a:fillRect/>
          </a:stretch>
        </p:blipFill>
        <p:spPr>
          <a:xfrm>
            <a:off x="0" y="3657600"/>
            <a:ext cx="3124200" cy="2971800"/>
          </a:xfrm>
          <a:ln w="28575">
            <a:solidFill>
              <a:srgbClr val="00FFCC"/>
            </a:solidFill>
          </a:ln>
        </p:spPr>
      </p:pic>
      <p:pic>
        <p:nvPicPr>
          <p:cNvPr id="22533" name="Picture 8" descr="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581400"/>
            <a:ext cx="2971800" cy="30480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5606" name="Picture 6" descr="02_1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81000"/>
            <a:ext cx="2971800" cy="3048000"/>
          </a:xfrm>
          <a:prstGeom prst="rect">
            <a:avLst/>
          </a:prstGeom>
          <a:noFill/>
          <a:ln w="9525">
            <a:solidFill>
              <a:srgbClr val="00FFCC"/>
            </a:solidFill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/>
          <a:srcRect r="9836" b="36235"/>
          <a:stretch>
            <a:fillRect/>
          </a:stretch>
        </p:blipFill>
        <p:spPr bwMode="auto">
          <a:xfrm>
            <a:off x="0" y="457200"/>
            <a:ext cx="3124200" cy="2895600"/>
          </a:xfrm>
          <a:prstGeom prst="rect">
            <a:avLst/>
          </a:prstGeom>
          <a:noFill/>
          <a:ln w="7620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0" y="2743200"/>
            <a:ext cx="914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Báo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7620000" y="2895600"/>
            <a:ext cx="1524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Gấu </a:t>
            </a:r>
            <a:r>
              <a:rPr lang="vi-VN" sz="2400"/>
              <a:t>đ</a:t>
            </a:r>
            <a:r>
              <a:rPr lang="en-US" sz="2400"/>
              <a:t>en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0" y="6096000"/>
            <a:ext cx="1143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Voi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229600" y="6019800"/>
            <a:ext cx="914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Hổ</a:t>
            </a:r>
          </a:p>
        </p:txBody>
      </p:sp>
    </p:spTree>
    <p:custDataLst>
      <p:tags r:id="rId1"/>
    </p:custDataLst>
  </p:cSld>
  <p:clrMapOvr>
    <a:masterClrMapping/>
  </p:clrMapOvr>
  <p:transition spd="slow" advTm="1751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2541" grpId="0" animBg="1"/>
      <p:bldP spid="22542" grpId="0" animBg="1"/>
      <p:bldP spid="22543" grpId="0" animBg="1"/>
      <p:bldP spid="225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0"/>
            <a:ext cx="86868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     Quan sát tranh và nêu quy trình làm ra các sản phẩm </a:t>
            </a:r>
            <a:r>
              <a:rPr lang="vi-VN" b="1" smtClean="0">
                <a:solidFill>
                  <a:srgbClr val="0000FF"/>
                </a:solidFill>
              </a:rPr>
              <a:t>đ</a:t>
            </a:r>
            <a:r>
              <a:rPr lang="en-US" b="1" smtClean="0">
                <a:solidFill>
                  <a:srgbClr val="0000FF"/>
                </a:solidFill>
              </a:rPr>
              <a:t>ồ gỗ nh</a:t>
            </a:r>
            <a:r>
              <a:rPr lang="vi-VN" b="1" smtClean="0">
                <a:solidFill>
                  <a:srgbClr val="0000FF"/>
                </a:solidFill>
              </a:rPr>
              <a:t>ư</a:t>
            </a:r>
            <a:r>
              <a:rPr lang="en-US" b="1" smtClean="0">
                <a:solidFill>
                  <a:srgbClr val="0000FF"/>
                </a:solidFill>
              </a:rPr>
              <a:t> bàn, ghế, …?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008438"/>
            <a:ext cx="4495800" cy="2849562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2" name="Picture 4" descr=" T N 1"/>
          <p:cNvPicPr>
            <a:picLocks noChangeAspect="1" noChangeArrowheads="1"/>
          </p:cNvPicPr>
          <p:nvPr/>
        </p:nvPicPr>
        <p:blipFill>
          <a:blip r:embed="rId4"/>
          <a:srcRect l="48520" t="3400" r="7091" b="57750"/>
          <a:stretch>
            <a:fillRect/>
          </a:stretch>
        </p:blipFill>
        <p:spPr bwMode="auto">
          <a:xfrm>
            <a:off x="0" y="1066800"/>
            <a:ext cx="4495800" cy="2844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3" name="Picture 5" descr=" T N 1"/>
          <p:cNvPicPr>
            <a:picLocks noChangeAspect="1" noChangeArrowheads="1"/>
          </p:cNvPicPr>
          <p:nvPr/>
        </p:nvPicPr>
        <p:blipFill>
          <a:blip r:embed="rId4"/>
          <a:srcRect t="55847" r="54439" b="3358"/>
          <a:stretch>
            <a:fillRect/>
          </a:stretch>
        </p:blipFill>
        <p:spPr bwMode="auto">
          <a:xfrm>
            <a:off x="0" y="4038600"/>
            <a:ext cx="4495800" cy="28194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4" name="Picture 6" descr=" T N 1"/>
          <p:cNvPicPr>
            <a:picLocks noChangeAspect="1" noChangeArrowheads="1"/>
          </p:cNvPicPr>
          <p:nvPr/>
        </p:nvPicPr>
        <p:blipFill>
          <a:blip r:embed="rId4"/>
          <a:srcRect l="50000" t="53865" r="4131" b="7285"/>
          <a:stretch>
            <a:fillRect/>
          </a:stretch>
        </p:blipFill>
        <p:spPr bwMode="auto">
          <a:xfrm>
            <a:off x="4648200" y="9906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6172200" y="4648200"/>
            <a:ext cx="1628775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532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Đốn cây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29718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329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Vận chuyển gỗ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914400" y="4876800"/>
            <a:ext cx="23622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889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cưa, xẻ gỗ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5334000" y="1371600"/>
            <a:ext cx="2800350" cy="10683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977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mộc</a:t>
            </a:r>
            <a:endParaRPr lang="en-US" sz="3200" kern="1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0" y="3352800"/>
            <a:ext cx="685800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845820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4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845820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Tm="185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animBg="1"/>
      <p:bldP spid="27655" grpId="0" animBg="1"/>
      <p:bldP spid="27656" grpId="0" animBg="1"/>
      <p:bldP spid="27657" grpId="0" animBg="1"/>
      <p:bldP spid="27658" grpId="0" animBg="1"/>
      <p:bldP spid="25612" grpId="0" animBg="1"/>
      <p:bldP spid="25613" grpId="0" animBg="1"/>
      <p:bldP spid="256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0000FF"/>
                </a:solidFill>
              </a:rPr>
              <a:t>Quy trình làm ra các sản phẩm </a:t>
            </a:r>
            <a:r>
              <a:rPr lang="vi-VN" sz="2800" b="1" smtClean="0">
                <a:solidFill>
                  <a:srgbClr val="0000FF"/>
                </a:solidFill>
              </a:rPr>
              <a:t>đ</a:t>
            </a:r>
            <a:r>
              <a:rPr lang="en-US" sz="2800" b="1" smtClean="0">
                <a:solidFill>
                  <a:srgbClr val="0000FF"/>
                </a:solidFill>
              </a:rPr>
              <a:t>ồ gỗ nh</a:t>
            </a:r>
            <a:r>
              <a:rPr lang="vi-VN" sz="2800" b="1" smtClean="0">
                <a:solidFill>
                  <a:srgbClr val="0000FF"/>
                </a:solidFill>
              </a:rPr>
              <a:t>ư</a:t>
            </a:r>
            <a:r>
              <a:rPr lang="en-US" sz="2800" b="1" smtClean="0">
                <a:solidFill>
                  <a:srgbClr val="0000FF"/>
                </a:solidFill>
              </a:rPr>
              <a:t> bàn, ghế:</a:t>
            </a:r>
            <a:endParaRPr lang="en-US" sz="2400" b="1" smtClean="0">
              <a:solidFill>
                <a:srgbClr val="0000FF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4495800" cy="3001963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2" name="Picture 4" descr=" T N 1"/>
          <p:cNvPicPr>
            <a:picLocks noChangeAspect="1" noChangeArrowheads="1"/>
          </p:cNvPicPr>
          <p:nvPr/>
        </p:nvPicPr>
        <p:blipFill>
          <a:blip r:embed="rId4"/>
          <a:srcRect l="48520" t="3400" r="7091" b="57750"/>
          <a:stretch>
            <a:fillRect/>
          </a:stretch>
        </p:blipFill>
        <p:spPr bwMode="auto">
          <a:xfrm>
            <a:off x="4648200" y="914400"/>
            <a:ext cx="4495800" cy="29972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3" name="Picture 5" descr=" T N 1"/>
          <p:cNvPicPr>
            <a:picLocks noChangeAspect="1" noChangeArrowheads="1"/>
          </p:cNvPicPr>
          <p:nvPr/>
        </p:nvPicPr>
        <p:blipFill>
          <a:blip r:embed="rId4"/>
          <a:srcRect t="55847" r="54439" b="3358"/>
          <a:stretch>
            <a:fillRect/>
          </a:stretch>
        </p:blipFill>
        <p:spPr bwMode="auto">
          <a:xfrm>
            <a:off x="4648200" y="39624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27654" name="Picture 6" descr=" T N 1"/>
          <p:cNvPicPr>
            <a:picLocks noChangeAspect="1" noChangeArrowheads="1"/>
          </p:cNvPicPr>
          <p:nvPr/>
        </p:nvPicPr>
        <p:blipFill>
          <a:blip r:embed="rId4"/>
          <a:srcRect l="50000" t="53865" r="4131" b="7285"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43000" y="1371600"/>
            <a:ext cx="1628775" cy="10350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6532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Đốn cây</a:t>
            </a:r>
          </a:p>
        </p:txBody>
      </p:sp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5715000" y="1066800"/>
            <a:ext cx="29718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1329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Vận chuyển gỗ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5943600" y="4191000"/>
            <a:ext cx="2362200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889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cưa, xẻ gỗ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685800" y="4419600"/>
            <a:ext cx="2800350" cy="10683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8977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Xưởng mộc</a:t>
            </a:r>
            <a:endParaRPr lang="en-US" sz="3200" kern="1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2819400" y="1981200"/>
            <a:ext cx="2819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6705600" y="2209800"/>
            <a:ext cx="0" cy="2362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3505200" y="5181600"/>
            <a:ext cx="2438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4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8458200" y="32766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845820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0" y="6278563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</p:spTree>
    <p:custDataLst>
      <p:tags r:id="rId1"/>
    </p:custDataLst>
  </p:cSld>
  <p:clrMapOvr>
    <a:masterClrMapping/>
  </p:clrMapOvr>
  <p:transition spd="slow" advTm="50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1" grpId="0" animBg="1"/>
      <p:bldP spid="27655" grpId="0" animBg="1"/>
      <p:bldP spid="27656" grpId="0" animBg="1"/>
      <p:bldP spid="27657" grpId="0" animBg="1"/>
      <p:bldP spid="27658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/>
          <a:srcRect b="5084"/>
          <a:stretch>
            <a:fillRect/>
          </a:stretch>
        </p:blipFill>
        <p:spPr bwMode="auto">
          <a:xfrm>
            <a:off x="2971800" y="2667000"/>
            <a:ext cx="3048000" cy="3352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4"/>
          <a:srcRect b="5852"/>
          <a:stretch>
            <a:fillRect/>
          </a:stretch>
        </p:blipFill>
        <p:spPr bwMode="auto">
          <a:xfrm>
            <a:off x="6096000" y="2667000"/>
            <a:ext cx="3048000" cy="33528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705600" y="0"/>
            <a:ext cx="2438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14341" name="Picture 29" descr="Chat%20pha%20rung76222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2667000"/>
            <a:ext cx="2895600" cy="3352800"/>
          </a:xfrm>
          <a:noFill/>
          <a:ln>
            <a:solidFill>
              <a:srgbClr val="00FFFF"/>
            </a:solidFill>
          </a:ln>
        </p:spPr>
      </p:pic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381000" y="0"/>
            <a:ext cx="8458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8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0" y="60960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Chặt phá rừng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352800" y="6096000"/>
            <a:ext cx="222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Đốt phá rừng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5791200" y="6096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Sống du canh, du c</a:t>
            </a:r>
            <a:r>
              <a:rPr lang="vi-VN" sz="2400">
                <a:solidFill>
                  <a:srgbClr val="0000FF"/>
                </a:solidFill>
              </a:rPr>
              <a:t>ư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43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066800" y="1981200"/>
            <a:ext cx="716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Nguyên nhân của việc rừng bị tàn phá:</a:t>
            </a:r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10668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42672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7315200" y="5410200"/>
            <a:ext cx="685800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Tm="1000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7" grpId="0"/>
      <p:bldP spid="45068" grpId="0"/>
      <p:bldP spid="450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057400"/>
            <a:ext cx="6096000" cy="533400"/>
          </a:xfrm>
        </p:spPr>
        <p:txBody>
          <a:bodyPr/>
          <a:lstStyle/>
          <a:p>
            <a:r>
              <a:rPr lang="en-US" sz="2800" b="1" smtClean="0">
                <a:solidFill>
                  <a:schemeClr val="tx1"/>
                </a:solidFill>
              </a:rPr>
              <a:t>Hậu</a:t>
            </a:r>
            <a:r>
              <a:rPr lang="en-US" sz="2800" smtClean="0">
                <a:solidFill>
                  <a:schemeClr val="tx1"/>
                </a:solidFill>
              </a:rPr>
              <a:t> </a:t>
            </a:r>
            <a:r>
              <a:rPr lang="en-US" sz="2800" b="1" smtClean="0">
                <a:solidFill>
                  <a:schemeClr val="tx1"/>
                </a:solidFill>
              </a:rPr>
              <a:t>quả của việc tàn phá rừng:</a:t>
            </a:r>
            <a:endParaRPr lang="en-US" sz="2800" smtClean="0">
              <a:solidFill>
                <a:schemeClr val="tx1"/>
              </a:solidFill>
            </a:endParaRP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819400"/>
            <a:ext cx="4495800" cy="4038600"/>
          </a:xfrm>
          <a:ln w="38100">
            <a:solidFill>
              <a:srgbClr val="FF00FF"/>
            </a:solidFill>
          </a:ln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086600" y="0"/>
            <a:ext cx="2057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4"/>
          <a:srcRect b="4355"/>
          <a:stretch>
            <a:fillRect/>
          </a:stretch>
        </p:blipFill>
        <p:spPr bwMode="auto">
          <a:xfrm>
            <a:off x="4572000" y="2819400"/>
            <a:ext cx="4572000" cy="4038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200400" y="6338888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Lũ lụt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391400" y="633888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Sạt lở </a:t>
            </a:r>
            <a:r>
              <a:rPr lang="vi-VN" sz="2400">
                <a:solidFill>
                  <a:srgbClr val="FFFF66"/>
                </a:solidFill>
              </a:rPr>
              <a:t>đ</a:t>
            </a:r>
            <a:r>
              <a:rPr lang="en-US" sz="2400">
                <a:solidFill>
                  <a:srgbClr val="FFFF66"/>
                </a:solidFill>
              </a:rPr>
              <a:t>ất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85800" y="152400"/>
            <a:ext cx="800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p:transition spd="slow" advTm="2064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 animBg="1"/>
      <p:bldP spid="46087" grpId="0" animBg="1"/>
      <p:bldP spid="460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2000" y="33528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06450" y="42672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Rừng ở Tây Nguyên có nhiều gỗ và các lâm sản quý khác.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762000" y="5257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Cần phải bảo vệ, khai thác rừng hợp lý và trồng lại rừng ở những n</a:t>
            </a:r>
            <a:r>
              <a:rPr lang="vi-VN" sz="2400"/>
              <a:t>ơ</a:t>
            </a:r>
            <a:r>
              <a:rPr lang="en-US" sz="2400"/>
              <a:t>i </a:t>
            </a:r>
            <a:r>
              <a:rPr lang="vi-VN" sz="2400"/>
              <a:t>đ</a:t>
            </a:r>
            <a:r>
              <a:rPr lang="en-US" sz="2400"/>
              <a:t>ất trống, </a:t>
            </a:r>
            <a:r>
              <a:rPr lang="vi-VN" sz="2400"/>
              <a:t>đ</a:t>
            </a:r>
            <a:r>
              <a:rPr lang="en-US" sz="2400"/>
              <a:t>ồi trọc. 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7411" name="Picture 61" descr="VNVT5CADK4YFJCAZAXON4CAR2KQH1CACPA0BLCAYJYJ6MCAZ12DTGCAXM3DZZCA38AQUACAWM0Q8SCA7RY0J3CALFZJXVCAWET3IACAW7H735CAFI0G01CAMPWZC3CAQLZNIWCAHXFZL8CANKNT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4419600" cy="3581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7412" name="Picture 57" descr="DKO6NCA8KI08ECAOK4KXMCALHXEDPCAAUS1X1CAFQJSK4CA9M8ZGVCA3JM3A4CAX83TLZCABFESLWCA6ZCT8CCAKATIXDCA1OE0YKCAZV57C5CAXDP4WHCAVEL5QYCAHJ29PZCANMFI8RCAVZRV2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62200"/>
            <a:ext cx="4191000" cy="35814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90600" y="457200"/>
            <a:ext cx="7620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Ở TÂY NGUYÊN</a:t>
            </a: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1676400" y="59436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Trồng và ch</a:t>
            </a:r>
            <a:r>
              <a:rPr lang="vi-VN" sz="2800"/>
              <a:t>ă</a:t>
            </a:r>
            <a:r>
              <a:rPr lang="en-US" sz="2800"/>
              <a:t>m sóc rừng.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NGUYÊN.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14400" y="38100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914400" y="3021013"/>
            <a:ext cx="4095750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3. Khai thác sức n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ớc.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19200" y="4572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600" u="sng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14400" y="1905000"/>
            <a:ext cx="548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b="0"/>
              <a:t>-</a:t>
            </a:r>
            <a:endParaRPr lang="en-US" sz="3200" b="0" i="1">
              <a:solidFill>
                <a:srgbClr val="000066"/>
              </a:solidFill>
            </a:endParaRP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533400" y="2349500"/>
            <a:ext cx="8077200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Chúc các em chăm ngoan - học giỏi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ransition spd="slow" advTm="3188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autoUpdateAnimBg="0"/>
      <p:bldP spid="358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ge 0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b="3378"/>
          <a:stretch>
            <a:fillRect/>
          </a:stretch>
        </p:blipFill>
        <p:spPr>
          <a:xfrm>
            <a:off x="0" y="92075"/>
            <a:ext cx="7239000" cy="6765925"/>
          </a:xfrm>
          <a:noFill/>
          <a:ln w="57150">
            <a:solidFill>
              <a:srgbClr val="FF66FF"/>
            </a:solidFill>
          </a:ln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7315200" y="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133600" y="2209800"/>
            <a:ext cx="381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209800" y="30480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4419600" y="2667000"/>
            <a:ext cx="1828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352800" y="4800600"/>
            <a:ext cx="2514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096000" y="19050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Sông Xê Xan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5943600" y="2662238"/>
            <a:ext cx="2519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Sông Xrê Pôk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324600" y="3576638"/>
            <a:ext cx="164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Sông Ba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867400" y="4648200"/>
            <a:ext cx="275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Sông Đồng Nai</a:t>
            </a:r>
          </a:p>
        </p:txBody>
      </p:sp>
      <p:sp>
        <p:nvSpPr>
          <p:cNvPr id="3085" name="Text Box 15"/>
          <p:cNvSpPr txBox="1">
            <a:spLocks noChangeArrowheads="1"/>
          </p:cNvSpPr>
          <p:nvPr/>
        </p:nvSpPr>
        <p:spPr bwMode="auto">
          <a:xfrm>
            <a:off x="990600" y="6400800"/>
            <a:ext cx="5181600" cy="4000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L</a:t>
            </a:r>
            <a:r>
              <a:rPr lang="vi-VN" sz="2000" i="1"/>
              <a:t>ư</a:t>
            </a:r>
            <a:r>
              <a:rPr lang="en-US" sz="2000" i="1"/>
              <a:t>ợc </a:t>
            </a:r>
            <a:r>
              <a:rPr lang="vi-VN" sz="2000" i="1"/>
              <a:t>đ</a:t>
            </a:r>
            <a:r>
              <a:rPr lang="en-US" sz="2000" i="1"/>
              <a:t>ồ các sông chính ở Tây Nguyên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  <p:bldP spid="11273" grpId="0" animBg="1"/>
      <p:bldP spid="11274" grpId="0" animBg="1"/>
      <p:bldP spid="11275" grpId="0" animBg="1"/>
      <p:bldP spid="11276" grpId="0"/>
      <p:bldP spid="11277" grpId="0"/>
      <p:bldP spid="11278" grpId="0"/>
      <p:bldP spid="112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609600" y="304800"/>
            <a:ext cx="8153400" cy="16922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Địa lý: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HOẠT ĐỘNG SẢN XUẤT CỦA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 DÂN Ở TÂY NGUYÊN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541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</a:t>
            </a:r>
            <a:r>
              <a:rPr lang="en-US" sz="2400"/>
              <a:t>Tây Nguyên có nhiều con sông.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38200" y="3810000"/>
            <a:ext cx="561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 Sông ở Tây Nguyên lắm thác ghềnh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38200" y="4495800"/>
            <a:ext cx="7399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Có </a:t>
            </a:r>
            <a:r>
              <a:rPr lang="vi-VN" sz="2400"/>
              <a:t>đ</a:t>
            </a:r>
            <a:r>
              <a:rPr lang="en-US" sz="2400"/>
              <a:t>iều kiện thuận lợi cho việc sử dụng sức n</a:t>
            </a:r>
            <a:r>
              <a:rPr lang="vi-VN" sz="2400"/>
              <a:t>ư</a:t>
            </a:r>
            <a:r>
              <a:rPr lang="en-US" sz="2400"/>
              <a:t>ớc làm thuỷ </a:t>
            </a:r>
            <a:r>
              <a:rPr lang="vi-VN" sz="2400"/>
              <a:t>đ</a:t>
            </a:r>
            <a:r>
              <a:rPr lang="en-US" sz="2400"/>
              <a:t>iện.</a:t>
            </a:r>
          </a:p>
        </p:txBody>
      </p:sp>
    </p:spTree>
    <p:custDataLst>
      <p:tags r:id="rId1"/>
    </p:custDataLst>
  </p:cSld>
  <p:clrMapOvr>
    <a:masterClrMapping/>
  </p:clrMapOvr>
  <p:transition spd="slow" advTm="5734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nimBg="1"/>
      <p:bldP spid="9224" grpId="0"/>
      <p:bldP spid="9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705600" y="0"/>
            <a:ext cx="24384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5123" name="Picture 3" descr=" T N 2"/>
          <p:cNvPicPr>
            <a:picLocks noChangeAspect="1" noChangeArrowheads="1"/>
          </p:cNvPicPr>
          <p:nvPr/>
        </p:nvPicPr>
        <p:blipFill>
          <a:blip r:embed="rId2"/>
          <a:srcRect t="4337" b="14436"/>
          <a:stretch>
            <a:fillRect/>
          </a:stretch>
        </p:blipFill>
        <p:spPr bwMode="auto">
          <a:xfrm>
            <a:off x="228600" y="609600"/>
            <a:ext cx="8686800" cy="6019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971800" y="0"/>
            <a:ext cx="3352800" cy="523875"/>
          </a:xfrm>
          <a:prstGeom prst="rect">
            <a:avLst/>
          </a:prstGeom>
          <a:solidFill>
            <a:srgbClr val="FFFFCC"/>
          </a:solidFill>
          <a:ln w="9525">
            <a:solidFill>
              <a:srgbClr val="33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Thuỷ </a:t>
            </a:r>
            <a:r>
              <a:rPr lang="vi-VN" sz="2800"/>
              <a:t>đ</a:t>
            </a:r>
            <a:r>
              <a:rPr lang="en-US" sz="2800"/>
              <a:t>iện Y- a- li</a:t>
            </a:r>
          </a:p>
        </p:txBody>
      </p:sp>
    </p:spTree>
  </p:cSld>
  <p:clrMapOvr>
    <a:masterClrMapping/>
  </p:clrMapOvr>
  <p:transition spd="slow"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ge 090"/>
          <p:cNvPicPr>
            <a:picLocks noChangeAspect="1" noChangeArrowheads="1"/>
          </p:cNvPicPr>
          <p:nvPr/>
        </p:nvPicPr>
        <p:blipFill>
          <a:blip r:embed="rId3"/>
          <a:srcRect b="3143"/>
          <a:stretch>
            <a:fillRect/>
          </a:stretch>
        </p:blipFill>
        <p:spPr bwMode="auto">
          <a:xfrm>
            <a:off x="0" y="228600"/>
            <a:ext cx="5943600" cy="6400800"/>
          </a:xfrm>
          <a:prstGeom prst="rect">
            <a:avLst/>
          </a:prstGeom>
          <a:noFill/>
          <a:ln w="57150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705600" y="0"/>
            <a:ext cx="2438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000" b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048000" y="1600200"/>
            <a:ext cx="3200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296" name="Picture 3" descr=" T N 2"/>
          <p:cNvPicPr>
            <a:picLocks noChangeAspect="1" noChangeArrowheads="1"/>
          </p:cNvPicPr>
          <p:nvPr/>
        </p:nvPicPr>
        <p:blipFill>
          <a:blip r:embed="rId4"/>
          <a:srcRect t="4337" b="14436"/>
          <a:stretch>
            <a:fillRect/>
          </a:stretch>
        </p:blipFill>
        <p:spPr bwMode="auto">
          <a:xfrm>
            <a:off x="6248400" y="2133600"/>
            <a:ext cx="2667000" cy="2590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2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09600" y="304800"/>
            <a:ext cx="8153400" cy="16922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>
              <a:solidFill>
                <a:srgbClr val="0000FF"/>
              </a:solidFill>
            </a:endParaRPr>
          </a:p>
          <a:p>
            <a:pPr algn="ctr"/>
            <a:r>
              <a:rPr lang="en-US" sz="2400">
                <a:solidFill>
                  <a:srgbClr val="0000FF"/>
                </a:solidFill>
              </a:rPr>
              <a:t>Địa lý: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HOẠT ĐỘNG SẢN XUẤT CỦA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 DÂN Ở TÂY NGUYÊN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(Tiếp theo)</a:t>
            </a: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838200" y="3124200"/>
            <a:ext cx="5410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</a:t>
            </a:r>
            <a:r>
              <a:rPr lang="en-US" sz="2400"/>
              <a:t>Tây Nguyên có nhiều con sông.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838200" y="3810000"/>
            <a:ext cx="561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- Sông ở Tây Nguyên lắm thác ghềnh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838200" y="44958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- Có </a:t>
            </a:r>
            <a:r>
              <a:rPr lang="vi-VN" sz="2400"/>
              <a:t>đ</a:t>
            </a:r>
            <a:r>
              <a:rPr lang="en-US" sz="2400"/>
              <a:t>iều kiện thuận lợi cho việc sử dụng sức n</a:t>
            </a:r>
            <a:r>
              <a:rPr lang="vi-VN" sz="2400"/>
              <a:t>ư</a:t>
            </a:r>
            <a:r>
              <a:rPr lang="en-US" sz="2400"/>
              <a:t>ớc làm thuỷ </a:t>
            </a:r>
            <a:r>
              <a:rPr lang="vi-VN" sz="2400"/>
              <a:t>đ</a:t>
            </a:r>
            <a:r>
              <a:rPr lang="en-US" sz="2400"/>
              <a:t>iện.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914400" y="2308225"/>
            <a:ext cx="4641850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3. Khai thác sức n</a:t>
            </a:r>
            <a:r>
              <a:rPr lang="vi-VN" sz="3200">
                <a:solidFill>
                  <a:srgbClr val="FF0000"/>
                </a:solidFill>
              </a:rPr>
              <a:t>ư</a:t>
            </a:r>
            <a:r>
              <a:rPr lang="en-US" sz="3200">
                <a:solidFill>
                  <a:srgbClr val="FF0000"/>
                </a:solidFill>
              </a:rPr>
              <a:t>ớc.</a:t>
            </a: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h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38200" y="3200400"/>
            <a:ext cx="7620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</p:spTree>
    <p:custDataLst>
      <p:tags r:id="rId1"/>
    </p:custDataLst>
  </p:cSld>
  <p:clrMapOvr>
    <a:masterClrMapping/>
  </p:clrMapOvr>
  <p:transition spd="slow" advTm="739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7239000" y="0"/>
            <a:ext cx="1905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 b="0"/>
          </a:p>
        </p:txBody>
      </p:sp>
      <p:pic>
        <p:nvPicPr>
          <p:cNvPr id="9219" name="Picture 13" descr="A0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304800" y="1295400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4000">
              <a:solidFill>
                <a:srgbClr val="990000"/>
              </a:solidFill>
            </a:endParaRPr>
          </a:p>
        </p:txBody>
      </p:sp>
      <p:pic>
        <p:nvPicPr>
          <p:cNvPr id="18454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667000"/>
            <a:ext cx="4495800" cy="41910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pic>
        <p:nvPicPr>
          <p:cNvPr id="18455" name="Picture 23" descr="daklak-rungkh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667000"/>
            <a:ext cx="4191000" cy="4191000"/>
          </a:xfrm>
          <a:prstGeom prst="rect">
            <a:avLst/>
          </a:prstGeom>
          <a:noFill/>
          <a:ln w="57150">
            <a:solidFill>
              <a:srgbClr val="99FFCC"/>
            </a:solidFill>
            <a:miter lim="800000"/>
            <a:headEnd/>
            <a:tailEnd/>
          </a:ln>
        </p:spPr>
      </p:pic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381000" y="2057400"/>
            <a:ext cx="34290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Rừng rậm nhiệt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ới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705600" y="2057400"/>
            <a:ext cx="2057400" cy="4619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Rừng khộp</a:t>
            </a:r>
          </a:p>
        </p:txBody>
      </p:sp>
      <p:sp>
        <p:nvSpPr>
          <p:cNvPr id="9225" name="Rectangle 28"/>
          <p:cNvSpPr>
            <a:spLocks noChangeArrowheads="1"/>
          </p:cNvSpPr>
          <p:nvPr/>
        </p:nvSpPr>
        <p:spPr bwMode="auto">
          <a:xfrm>
            <a:off x="304800" y="0"/>
            <a:ext cx="8610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>
              <a:solidFill>
                <a:srgbClr val="FFFF66"/>
              </a:solidFill>
            </a:endParaRPr>
          </a:p>
          <a:p>
            <a:pPr algn="ctr"/>
            <a:r>
              <a:rPr lang="en-US" sz="2800">
                <a:solidFill>
                  <a:srgbClr val="FFFF66"/>
                </a:solidFill>
              </a:rPr>
              <a:t>Địa lý: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HOẠT ĐỘNG SẢN XUẤT CỦA NG</a:t>
            </a:r>
            <a:r>
              <a:rPr lang="vi-VN" sz="2800">
                <a:solidFill>
                  <a:srgbClr val="FF0000"/>
                </a:solidFill>
              </a:rPr>
              <a:t>Ư</a:t>
            </a:r>
            <a:r>
              <a:rPr lang="en-US" sz="2800">
                <a:solidFill>
                  <a:srgbClr val="FF0000"/>
                </a:solidFill>
              </a:rPr>
              <a:t>ỜI DÂN Ở TÂY NGUYÊN (Tiếp theo)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6200" y="6338888"/>
            <a:ext cx="685800" cy="4619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1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8382000" y="6324600"/>
            <a:ext cx="685800" cy="461963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2</a:t>
            </a: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/>
      <p:bldP spid="18456" grpId="0" animBg="1"/>
      <p:bldP spid="18457" grpId="0" animBg="1"/>
      <p:bldP spid="15374" grpId="0" animBg="1"/>
      <p:bldP spid="15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5800" y="609600"/>
            <a:ext cx="8153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.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Địa </a:t>
            </a:r>
            <a:r>
              <a:rPr 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lý</a:t>
            </a:r>
            <a:r>
              <a:rPr 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: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/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</a:b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HOẠT ĐỘNG SẢN XUẤT CỦA NG</a:t>
            </a:r>
            <a:r>
              <a:rPr lang="vi-VN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Ư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ỜI DÂN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algn="ctr">
              <a:defRPr/>
            </a:pP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Ở TÂY NGUYÊN (Tiếp </a:t>
            </a: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theo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).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990600" y="2590800"/>
            <a:ext cx="7231063" cy="523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4. Rừng và khai thác rừng ở Tây Nguyên.</a:t>
            </a: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62000" y="3124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Tây Nguyên có 2 loại rừng chính: Rừng rậm nhiệt </a:t>
            </a:r>
            <a:r>
              <a:rPr lang="vi-VN" sz="2400"/>
              <a:t>đ</a:t>
            </a:r>
            <a:r>
              <a:rPr lang="en-US" sz="2400"/>
              <a:t>ới và rừng khộp.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806450" y="39624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- Rừng ở Tây Nguyên có nhiều gỗ và các lâm sản quý khác.</a:t>
            </a: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3.2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3.4|0.6|0.6|0.7|0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8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1761</TotalTime>
  <Words>519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Xứ sở của nhiều loại thú quý như:</vt:lpstr>
      <vt:lpstr>PowerPoint Presentation</vt:lpstr>
      <vt:lpstr>PowerPoint Presentation</vt:lpstr>
      <vt:lpstr>PowerPoint Presentation</vt:lpstr>
      <vt:lpstr>Hậu quả của việc tàn phá rừng: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TIEÅU HOÏC DÖÔNG MINH CHAÂU</dc:title>
  <dc:creator>user</dc:creator>
  <cp:lastModifiedBy>PC_ASUS</cp:lastModifiedBy>
  <cp:revision>314</cp:revision>
  <dcterms:created xsi:type="dcterms:W3CDTF">2008-10-15T18:12:03Z</dcterms:created>
  <dcterms:modified xsi:type="dcterms:W3CDTF">2021-05-11T18:16:05Z</dcterms:modified>
</cp:coreProperties>
</file>