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62" r:id="rId2"/>
    <p:sldId id="371" r:id="rId3"/>
    <p:sldId id="363" r:id="rId4"/>
    <p:sldId id="340" r:id="rId5"/>
    <p:sldId id="339" r:id="rId6"/>
    <p:sldId id="347" r:id="rId7"/>
    <p:sldId id="348" r:id="rId8"/>
    <p:sldId id="354" r:id="rId9"/>
    <p:sldId id="349" r:id="rId10"/>
    <p:sldId id="350" r:id="rId11"/>
    <p:sldId id="355" r:id="rId12"/>
    <p:sldId id="356" r:id="rId13"/>
    <p:sldId id="357" r:id="rId14"/>
    <p:sldId id="365" r:id="rId15"/>
    <p:sldId id="358" r:id="rId16"/>
    <p:sldId id="367" r:id="rId17"/>
    <p:sldId id="368" r:id="rId18"/>
    <p:sldId id="369" r:id="rId19"/>
    <p:sldId id="370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99"/>
    <a:srgbClr val="FF0000"/>
    <a:srgbClr val="009900"/>
    <a:srgbClr val="33CC33"/>
    <a:srgbClr val="FF33CC"/>
    <a:srgbClr val="FF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614" autoAdjust="0"/>
  </p:normalViewPr>
  <p:slideViewPr>
    <p:cSldViewPr>
      <p:cViewPr varScale="1">
        <p:scale>
          <a:sx n="66" d="100"/>
          <a:sy n="66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4A9551B-58C4-4274-996F-9F0E04FF533A}" type="datetime8">
              <a:rPr lang="fr-FR"/>
              <a:pPr>
                <a:defRPr/>
              </a:pPr>
              <a:t>07/10/2020 09:46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6BA3E1-033B-4F7D-8226-A73AD04D2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117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446974-B4D5-4AAE-8E62-37960712AEFC}" type="datetime8">
              <a:rPr lang="fr-FR"/>
              <a:pPr>
                <a:defRPr/>
              </a:pPr>
              <a:t>07/10/2020 09:45</a:t>
            </a:fld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94844E-FD8E-47BA-8F2A-5A88C182F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663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6DE2365-72E8-4680-9977-233D90AE6F32}" type="datetime8">
              <a:rPr lang="fr-FR" altLang="en-US" smtClean="0"/>
              <a:pPr/>
              <a:t>07/10/2020 09:45</a:t>
            </a:fld>
            <a:endParaRPr lang="en-US" alt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4AB5256-76F0-46FF-868C-175B69B3D5B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0A184-6203-4AD3-8EC0-D74288E61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7350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AE3A-50F9-420E-A586-CBB1EF8F7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4707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8C67C-89BF-464C-953E-8DF7A94189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6273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B0ED-B1E8-46B0-B407-CC5E7DE25D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88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9580E-6E87-4CAB-BB9C-B8ECFAB2D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6348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D0C30-8E1A-4FCC-AF23-2933554AD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692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7F2C-27C6-4717-ACEC-4D358363B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20027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84CC-379C-420D-89DD-E6BF5E9B4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4458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29A62-043A-4DD0-9841-95BEB1D9D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7487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C1E03-F2AD-4CF5-8AC8-6417A4EF1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7847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99F3-ABA5-4767-AC13-6A9DC4724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841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BBED-69D7-4A21-9F2B-7D99DCE6B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06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64274A2-3C3B-445D-85B7-117AFFF76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FFFFFF"/>
              </a:solidFill>
            </a:endParaRPr>
          </a:p>
        </p:txBody>
      </p:sp>
      <p:sp>
        <p:nvSpPr>
          <p:cNvPr id="2054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60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11" Type="http://schemas.openxmlformats.org/officeDocument/2006/relationships/image" Target="../media/image29.jpeg"/><Relationship Id="rId5" Type="http://schemas.openxmlformats.org/officeDocument/2006/relationships/audio" Target="../media/audio4.wav"/><Relationship Id="rId10" Type="http://schemas.openxmlformats.org/officeDocument/2006/relationships/image" Target="../media/image28.jpeg"/><Relationship Id="rId4" Type="http://schemas.openxmlformats.org/officeDocument/2006/relationships/audio" Target="../media/audio3.wav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G:\B&#233;%20B&#224;o%20Ng&#432;%20&#8211;%20S&#7855;p%20&#272;&#7871;n%20T&#7871;t%20R&#7891;i%20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127125" y="1285875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ÁN ĐIỆN TỬ</a:t>
            </a: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584325" y="3962400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HƯỚNG DẪN HỌC TIN HỌC</a:t>
            </a:r>
            <a:endParaRPr lang="en-US" sz="2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29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WordArt 16"/>
          <p:cNvSpPr>
            <a:spLocks noChangeArrowheads="1" noChangeShapeType="1" noTextEdit="1"/>
          </p:cNvSpPr>
          <p:nvPr/>
        </p:nvSpPr>
        <p:spPr bwMode="auto">
          <a:xfrm>
            <a:off x="1839913" y="79375"/>
            <a:ext cx="5297487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TRƯỜNG TIỂU HỌC </a:t>
            </a:r>
            <a:r>
              <a:rPr lang="en-US" sz="28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GIA THƯỢNG</a:t>
            </a:r>
            <a:endParaRPr lang="en-US" sz="2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562350" y="1698625"/>
          <a:ext cx="139065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698625"/>
                        <a:ext cx="1390650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WordArt 15"/>
          <p:cNvSpPr>
            <a:spLocks noChangeArrowheads="1" noChangeShapeType="1" noTextEdit="1"/>
          </p:cNvSpPr>
          <p:nvPr/>
        </p:nvSpPr>
        <p:spPr bwMode="auto">
          <a:xfrm>
            <a:off x="3709988" y="3213100"/>
            <a:ext cx="1319212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4</a:t>
            </a:r>
          </a:p>
        </p:txBody>
      </p:sp>
      <p:sp>
        <p:nvSpPr>
          <p:cNvPr id="1032" name="WordArt 16"/>
          <p:cNvSpPr>
            <a:spLocks noChangeArrowheads="1" noChangeShapeType="1" noTextEdit="1"/>
          </p:cNvSpPr>
          <p:nvPr/>
        </p:nvSpPr>
        <p:spPr bwMode="auto">
          <a:xfrm>
            <a:off x="2549525" y="4902200"/>
            <a:ext cx="3089275" cy="534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Trần Thị An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04800" y="1609725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b, Nháy đúp chuột và biểu tượng USB, quan sát và trả lời các câu hỏi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000125"/>
            <a:ext cx="311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2. </a:t>
            </a:r>
            <a:r>
              <a:rPr lang="en-US" sz="2800" b="1" dirty="0" err="1">
                <a:latin typeface="+mj-lt"/>
                <a:cs typeface="Arial" charset="0"/>
              </a:rPr>
              <a:t>Thiết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lưu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trữ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542925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91440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10000" y="4195763"/>
            <a:ext cx="3941763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time new roman"/>
                <a:cs typeface="Arial" charset="0"/>
              </a:rPr>
              <a:t>Cửa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sổ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đang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mở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là</a:t>
            </a:r>
            <a:r>
              <a:rPr lang="en-US" sz="2400" b="1" dirty="0">
                <a:latin typeface="time new roman"/>
                <a:cs typeface="Arial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time new roman"/>
                <a:cs typeface="Arial" charset="0"/>
              </a:rPr>
              <a:t>USB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5719763"/>
            <a:ext cx="4384675" cy="4619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time new roman"/>
                <a:cs typeface="Arial" charset="0"/>
              </a:rPr>
              <a:t>Trong</a:t>
            </a:r>
            <a:r>
              <a:rPr lang="en-US" sz="2400" b="1" dirty="0">
                <a:latin typeface="time new roman"/>
                <a:cs typeface="Arial" charset="0"/>
              </a:rPr>
              <a:t> USB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  <a:cs typeface="Arial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  <a:cs typeface="Arial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  <a:cs typeface="Arial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 new roman"/>
                <a:cs typeface="Arial" charset="0"/>
              </a:rPr>
              <a:t>liệu</a:t>
            </a:r>
            <a:endParaRPr lang="en-US" sz="2400" b="1" dirty="0">
              <a:solidFill>
                <a:srgbClr val="FF0000"/>
              </a:solidFill>
              <a:latin typeface="time new roman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810000" y="3586163"/>
            <a:ext cx="36576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Cửa sổ nào đang mở?</a:t>
            </a:r>
            <a:endParaRPr lang="en-US" sz="3600" b="1">
              <a:latin typeface="time new roman"/>
            </a:endParaRP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3810000" y="4957763"/>
            <a:ext cx="400685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Trong USB có những gì?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  <p:bldP spid="1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1262062"/>
            <a:ext cx="311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2. </a:t>
            </a:r>
            <a:r>
              <a:rPr lang="en-US" sz="2800" b="1" dirty="0" err="1">
                <a:latin typeface="+mj-lt"/>
                <a:cs typeface="Arial" charset="0"/>
              </a:rPr>
              <a:t>Thiết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lưu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trữ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804862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838200" y="1871662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c, Sao chép thư mục </a:t>
            </a:r>
            <a:r>
              <a:rPr lang="en-US" sz="2400" b="1">
                <a:solidFill>
                  <a:srgbClr val="FF0000"/>
                </a:solidFill>
                <a:latin typeface="time new roman"/>
              </a:rPr>
              <a:t>LOP4A</a:t>
            </a:r>
            <a:r>
              <a:rPr lang="en-US" sz="2400" b="1">
                <a:latin typeface="time new roman"/>
              </a:rPr>
              <a:t> là thư mục con của thư mục </a:t>
            </a:r>
            <a:r>
              <a:rPr lang="en-US" sz="2400" b="1">
                <a:solidFill>
                  <a:srgbClr val="FF0000"/>
                </a:solidFill>
                <a:latin typeface="time new roman"/>
              </a:rPr>
              <a:t>KHOILOP4</a:t>
            </a:r>
            <a:r>
              <a:rPr lang="en-US" sz="2400" b="1">
                <a:latin typeface="time new roman"/>
              </a:rPr>
              <a:t> (đã tạo được ở bài 2) vào </a:t>
            </a:r>
            <a:r>
              <a:rPr lang="en-US" sz="2400" b="1">
                <a:solidFill>
                  <a:srgbClr val="FF0000"/>
                </a:solidFill>
                <a:latin typeface="time new roman"/>
              </a:rPr>
              <a:t>USB</a:t>
            </a:r>
            <a:r>
              <a:rPr lang="en-US" sz="2400" b="1">
                <a:latin typeface="time new roman"/>
              </a:rPr>
              <a:t> theo hướng dẫn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990600"/>
            <a:ext cx="533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886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0"/>
            <a:ext cx="4948238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time new roman"/>
              </a:rPr>
              <a:t>Bước 1:</a:t>
            </a:r>
          </a:p>
          <a:p>
            <a:r>
              <a:rPr lang="en-US" sz="2000" b="1">
                <a:latin typeface="time new roman"/>
              </a:rPr>
              <a:t>Nháy nút phải chuột vào thư mục LOP4A, chọn </a:t>
            </a:r>
            <a:r>
              <a:rPr lang="en-US" sz="2000" b="1">
                <a:solidFill>
                  <a:srgbClr val="FF0000"/>
                </a:solidFill>
                <a:latin typeface="time new roman"/>
              </a:rPr>
              <a:t>Coppy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953000" y="0"/>
            <a:ext cx="41910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000" b="1">
                <a:latin typeface="time new roman"/>
              </a:rPr>
              <a:t>Bước 2:</a:t>
            </a:r>
          </a:p>
          <a:p>
            <a:r>
              <a:rPr lang="en-US" sz="2000" b="1">
                <a:latin typeface="time new roman"/>
              </a:rPr>
              <a:t>Mở USB, nháy nút phải chuột, chọn </a:t>
            </a:r>
            <a:r>
              <a:rPr lang="en-US" sz="2000" b="1">
                <a:solidFill>
                  <a:srgbClr val="FF0000"/>
                </a:solidFill>
                <a:latin typeface="time new roman"/>
              </a:rPr>
              <a:t>Paste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05740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d,Trong USB có những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524000"/>
            <a:ext cx="311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2. </a:t>
            </a:r>
            <a:r>
              <a:rPr lang="en-US" sz="2800" b="1" dirty="0" err="1">
                <a:latin typeface="+mj-lt"/>
                <a:cs typeface="Arial" charset="0"/>
              </a:rPr>
              <a:t>Thiết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lưu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trữ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667000"/>
            <a:ext cx="579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Trong USB có thư mục LOP4A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76600"/>
            <a:ext cx="44259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3. </a:t>
            </a:r>
            <a:r>
              <a:rPr lang="en-US" sz="2800" b="1" dirty="0" err="1">
                <a:latin typeface="+mj-lt"/>
                <a:cs typeface="Arial" charset="0"/>
              </a:rPr>
              <a:t>Các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thiết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lưu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trữ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khác</a:t>
            </a:r>
            <a:endParaRPr lang="en-US" sz="2800" dirty="0">
              <a:latin typeface="+mj-lt"/>
              <a:cs typeface="Arial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4313"/>
            <a:ext cx="2084388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371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715000"/>
            <a:ext cx="2903538" cy="8302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>
                <a:latin typeface="time new roman"/>
              </a:rPr>
              <a:t>Ổ đĩa ngoài </a:t>
            </a:r>
          </a:p>
          <a:p>
            <a:pPr algn="ctr"/>
            <a:r>
              <a:rPr lang="en-US" sz="2400">
                <a:latin typeface="time new roman"/>
              </a:rPr>
              <a:t>(ổ cứng di động)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5562600"/>
            <a:ext cx="2420938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>
                <a:latin typeface="time new roman"/>
              </a:rPr>
              <a:t>Ổ đĩa CD/DVD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19800" y="3276600"/>
            <a:ext cx="3348038" cy="27241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luận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Ngoài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USB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thiết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bị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lưu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trữ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khác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: ổ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đĩa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ngoài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(ổ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cứng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di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),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đĩa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CD, </a:t>
            </a:r>
            <a:r>
              <a:rPr lang="en-US" sz="2400" b="1" dirty="0" err="1">
                <a:solidFill>
                  <a:schemeClr val="tx1"/>
                </a:solidFill>
                <a:latin typeface="time new roman"/>
              </a:rPr>
              <a:t>đĩa</a:t>
            </a:r>
            <a:r>
              <a:rPr lang="en-US" sz="2400" b="1" dirty="0">
                <a:solidFill>
                  <a:schemeClr val="tx1"/>
                </a:solidFill>
                <a:latin typeface="time new roman"/>
              </a:rPr>
              <a:t> DVD…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1. </a:t>
            </a:r>
            <a:r>
              <a:rPr lang="en-US" sz="2800" b="1" dirty="0" err="1">
                <a:latin typeface="+mj-lt"/>
                <a:cs typeface="Arial" charset="0"/>
              </a:rPr>
              <a:t>Trong</a:t>
            </a:r>
            <a:r>
              <a:rPr lang="en-US" sz="2800" b="1" dirty="0">
                <a:latin typeface="+mj-lt"/>
                <a:cs typeface="Arial" charset="0"/>
              </a:rPr>
              <a:t> USB, </a:t>
            </a:r>
            <a:r>
              <a:rPr lang="en-US" sz="2800" b="1" dirty="0" err="1">
                <a:latin typeface="+mj-lt"/>
                <a:cs typeface="Arial" charset="0"/>
              </a:rPr>
              <a:t>hãy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tạo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thư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mục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có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tên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em</a:t>
            </a:r>
            <a:r>
              <a:rPr lang="en-US" sz="2800" b="1" dirty="0">
                <a:latin typeface="+mj-lt"/>
                <a:cs typeface="Arial" charset="0"/>
              </a:rPr>
              <a:t>. </a:t>
            </a:r>
            <a:r>
              <a:rPr lang="en-US" sz="2800" b="1" dirty="0" err="1">
                <a:latin typeface="+mj-lt"/>
                <a:cs typeface="Arial" charset="0"/>
              </a:rPr>
              <a:t>Trong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thư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mục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tên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em</a:t>
            </a:r>
            <a:r>
              <a:rPr lang="en-US" sz="2800" b="1" dirty="0">
                <a:latin typeface="+mj-lt"/>
                <a:cs typeface="Arial" charset="0"/>
              </a:rPr>
              <a:t>, </a:t>
            </a:r>
            <a:r>
              <a:rPr lang="en-US" sz="2800" b="1" dirty="0" err="1">
                <a:latin typeface="+mj-lt"/>
                <a:cs typeface="Arial" charset="0"/>
              </a:rPr>
              <a:t>tạo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các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thư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muc</a:t>
            </a:r>
            <a:r>
              <a:rPr lang="en-US" sz="2800" b="1" dirty="0">
                <a:latin typeface="+mj-lt"/>
                <a:cs typeface="Arial" charset="0"/>
              </a:rPr>
              <a:t> con </a:t>
            </a:r>
            <a:r>
              <a:rPr lang="en-US" sz="2800" b="1" dirty="0" err="1">
                <a:latin typeface="+mj-lt"/>
                <a:cs typeface="Arial" charset="0"/>
              </a:rPr>
              <a:t>có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tên</a:t>
            </a:r>
            <a:r>
              <a:rPr lang="en-US" sz="2800" b="1" dirty="0">
                <a:latin typeface="+mj-lt"/>
                <a:cs typeface="Arial" charset="0"/>
              </a:rPr>
              <a:t>  </a:t>
            </a:r>
            <a:r>
              <a:rPr lang="en-US" sz="2800" b="1" dirty="0" err="1">
                <a:latin typeface="+mj-lt"/>
                <a:cs typeface="Arial" charset="0"/>
              </a:rPr>
              <a:t>là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VẼ, SOẠN THẢO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charset="0"/>
              </a:rPr>
              <a:t> TRÌNH CHIẾU.</a:t>
            </a:r>
          </a:p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2.Copy </a:t>
            </a:r>
            <a:r>
              <a:rPr lang="en-US" sz="2800" b="1" dirty="0" err="1">
                <a:latin typeface="+mj-lt"/>
                <a:cs typeface="Arial" charset="0"/>
              </a:rPr>
              <a:t>các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tệp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mà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em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đã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tạo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được</a:t>
            </a:r>
            <a:r>
              <a:rPr lang="en-US" sz="2800" b="1" dirty="0">
                <a:latin typeface="+mj-lt"/>
                <a:cs typeface="Arial" charset="0"/>
              </a:rPr>
              <a:t> ở </a:t>
            </a:r>
            <a:r>
              <a:rPr lang="en-US" sz="2800" b="1" dirty="0" err="1">
                <a:latin typeface="+mj-lt"/>
                <a:cs typeface="Arial" charset="0"/>
              </a:rPr>
              <a:t>bài</a:t>
            </a:r>
            <a:r>
              <a:rPr lang="en-US" sz="2800" b="1" dirty="0">
                <a:latin typeface="+mj-lt"/>
                <a:cs typeface="Arial" charset="0"/>
              </a:rPr>
              <a:t> 3 </a:t>
            </a:r>
            <a:r>
              <a:rPr lang="en-US" sz="2800" b="1" dirty="0" err="1">
                <a:latin typeface="+mj-lt"/>
                <a:cs typeface="Arial" charset="0"/>
              </a:rPr>
              <a:t>vào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các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thư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mục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trong</a:t>
            </a:r>
            <a:r>
              <a:rPr lang="en-US" sz="2800" b="1" dirty="0">
                <a:latin typeface="+mj-lt"/>
                <a:cs typeface="Arial" charset="0"/>
              </a:rPr>
              <a:t> USB </a:t>
            </a:r>
            <a:r>
              <a:rPr lang="en-US" sz="2800" b="1" dirty="0" err="1">
                <a:latin typeface="+mj-lt"/>
                <a:cs typeface="Arial" charset="0"/>
              </a:rPr>
              <a:t>sao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cho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dễ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tìm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kiếm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nhất</a:t>
            </a:r>
            <a:r>
              <a:rPr lang="en-US" sz="2800" b="1" dirty="0">
                <a:latin typeface="+mj-lt"/>
                <a:cs typeface="Arial" charset="0"/>
              </a:rPr>
              <a:t>.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66800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B. HOẠT ĐỘNG THỰC HÀNH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7620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C. HOẠT ĐỘNG ỨNG DỤNG MỞ RỘNG.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4227513"/>
            <a:ext cx="88392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Em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hãy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chuẩn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một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chiế</a:t>
            </a:r>
            <a:r>
              <a:rPr lang="en-US" sz="2800" b="1" dirty="0">
                <a:latin typeface="+mj-lt"/>
                <a:cs typeface="Arial" charset="0"/>
              </a:rPr>
              <a:t> USB </a:t>
            </a:r>
            <a:r>
              <a:rPr lang="en-US" sz="2800" b="1" dirty="0" err="1">
                <a:latin typeface="+mj-lt"/>
                <a:cs typeface="Arial" charset="0"/>
              </a:rPr>
              <a:t>rồi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sao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chép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các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sản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phẩm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đã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tạo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ra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khi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học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tập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trên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máy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tính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vào</a:t>
            </a:r>
            <a:r>
              <a:rPr lang="en-US" sz="2800" b="1" dirty="0">
                <a:latin typeface="+mj-lt"/>
                <a:cs typeface="Arial" charset="0"/>
              </a:rPr>
              <a:t> USB</a:t>
            </a:r>
            <a:endParaRPr lang="en-US" sz="2800" dirty="0">
              <a:latin typeface="+mj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219200" y="1524000"/>
            <a:ext cx="6934200" cy="41148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000099"/>
                </a:solidFill>
              </a:rPr>
              <a:t>* </a:t>
            </a:r>
            <a:r>
              <a:rPr lang="en-US" sz="3200" dirty="0" err="1">
                <a:solidFill>
                  <a:srgbClr val="000099"/>
                </a:solidFill>
              </a:rPr>
              <a:t>Một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số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thiết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bị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lưu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trữ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thông</a:t>
            </a:r>
            <a:r>
              <a:rPr lang="en-US" sz="3200" dirty="0">
                <a:solidFill>
                  <a:srgbClr val="000099"/>
                </a:solidFill>
              </a:rPr>
              <a:t> tin </a:t>
            </a:r>
            <a:r>
              <a:rPr lang="en-US" sz="3200" dirty="0" err="1">
                <a:solidFill>
                  <a:srgbClr val="000099"/>
                </a:solidFill>
              </a:rPr>
              <a:t>phổ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biến</a:t>
            </a:r>
            <a:r>
              <a:rPr lang="en-US" sz="3200" dirty="0">
                <a:solidFill>
                  <a:srgbClr val="000099"/>
                </a:solidFill>
              </a:rPr>
              <a:t> : USB, </a:t>
            </a:r>
            <a:r>
              <a:rPr lang="en-US" sz="3200" dirty="0" err="1">
                <a:solidFill>
                  <a:srgbClr val="000099"/>
                </a:solidFill>
              </a:rPr>
              <a:t>đĩa</a:t>
            </a:r>
            <a:r>
              <a:rPr lang="en-US" sz="3200" dirty="0">
                <a:solidFill>
                  <a:srgbClr val="000099"/>
                </a:solidFill>
              </a:rPr>
              <a:t> CD/DVD, ổ </a:t>
            </a:r>
            <a:r>
              <a:rPr lang="en-US" sz="3200" dirty="0" err="1">
                <a:solidFill>
                  <a:srgbClr val="000099"/>
                </a:solidFill>
              </a:rPr>
              <a:t>đĩa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ngoài</a:t>
            </a:r>
            <a:r>
              <a:rPr lang="en-US" sz="3200" dirty="0">
                <a:solidFill>
                  <a:srgbClr val="000099"/>
                </a:solidFill>
              </a:rPr>
              <a:t>…</a:t>
            </a:r>
          </a:p>
          <a:p>
            <a:pPr algn="just">
              <a:defRPr/>
            </a:pPr>
            <a:r>
              <a:rPr lang="en-US" sz="3200" dirty="0">
                <a:solidFill>
                  <a:srgbClr val="000099"/>
                </a:solidFill>
              </a:rPr>
              <a:t>* USB </a:t>
            </a:r>
            <a:r>
              <a:rPr lang="en-US" sz="3200" dirty="0" err="1">
                <a:solidFill>
                  <a:srgbClr val="000099"/>
                </a:solidFill>
              </a:rPr>
              <a:t>là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thiết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bị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lưu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trữ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ngoài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gọn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nhẹ</a:t>
            </a:r>
            <a:r>
              <a:rPr lang="en-US" sz="3200" dirty="0">
                <a:solidFill>
                  <a:srgbClr val="000099"/>
                </a:solidFill>
              </a:rPr>
              <a:t>, </a:t>
            </a:r>
            <a:r>
              <a:rPr lang="en-US" sz="3200" dirty="0" err="1">
                <a:solidFill>
                  <a:srgbClr val="000099"/>
                </a:solidFill>
              </a:rPr>
              <a:t>thuận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tiện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khi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sử</a:t>
            </a:r>
            <a:r>
              <a:rPr lang="en-US" sz="3200" dirty="0">
                <a:solidFill>
                  <a:srgbClr val="000099"/>
                </a:solidFill>
              </a:rPr>
              <a:t> </a:t>
            </a:r>
            <a:r>
              <a:rPr lang="en-US" sz="3200" dirty="0" err="1">
                <a:solidFill>
                  <a:srgbClr val="000099"/>
                </a:solidFill>
              </a:rPr>
              <a:t>dụng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1447800"/>
            <a:ext cx="3352800" cy="584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nhớ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1" y="2048470"/>
            <a:ext cx="441959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801070"/>
            <a:ext cx="8915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Đi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tìm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lập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trình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viên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om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901700"/>
            <a:ext cx="104394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7825" y="4132263"/>
            <a:ext cx="8494713" cy="642937"/>
            <a:chOff x="144" y="1892"/>
            <a:chExt cx="4751" cy="447"/>
          </a:xfrm>
        </p:grpSpPr>
        <p:sp>
          <p:nvSpPr>
            <p:cNvPr id="20510" name="Rectangle 4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90" cy="233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11" name="AutoShape 5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1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</a:rPr>
                <a:t>C. Soạn thảo văn bản</a:t>
              </a:r>
            </a:p>
          </p:txBody>
        </p:sp>
      </p:grpSp>
      <p:sp>
        <p:nvSpPr>
          <p:cNvPr id="20484" name="Text Box 12"/>
          <p:cNvSpPr txBox="1">
            <a:spLocks noChangeArrowheads="1"/>
          </p:cNvSpPr>
          <p:nvPr/>
        </p:nvSpPr>
        <p:spPr bwMode="auto">
          <a:xfrm>
            <a:off x="1104900" y="1212850"/>
            <a:ext cx="631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pic>
        <p:nvPicPr>
          <p:cNvPr id="20485" name="Picture 13" descr="bel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233363" y="-23813"/>
            <a:ext cx="1371600" cy="108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848100" y="6265863"/>
            <a:ext cx="2668588" cy="48418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42875" y="263525"/>
            <a:ext cx="9001125" cy="1463675"/>
            <a:chOff x="352" y="723"/>
            <a:chExt cx="4707" cy="1766"/>
          </a:xfrm>
        </p:grpSpPr>
        <p:sp>
          <p:nvSpPr>
            <p:cNvPr id="20508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85" cy="404"/>
            </a:xfrm>
            <a:prstGeom prst="rect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09" name="AutoShape 19" descr="Parchment"/>
            <p:cNvSpPr>
              <a:spLocks noChangeArrowheads="1"/>
            </p:cNvSpPr>
            <p:nvPr/>
          </p:nvSpPr>
          <p:spPr bwMode="auto">
            <a:xfrm>
              <a:off x="352" y="723"/>
              <a:ext cx="4707" cy="176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1. USB có chức năng gì?</a:t>
              </a:r>
              <a:endParaRPr lang="en-US" sz="4000" b="1">
                <a:solidFill>
                  <a:srgbClr val="0000FF"/>
                </a:solidFill>
              </a:endParaRPr>
            </a:p>
            <a:p>
              <a:endParaRPr lang="en-US" sz="4000" b="1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5763" y="1795463"/>
            <a:ext cx="8658225" cy="1477962"/>
            <a:chOff x="140" y="1199"/>
            <a:chExt cx="4753" cy="1027"/>
          </a:xfrm>
        </p:grpSpPr>
        <p:sp>
          <p:nvSpPr>
            <p:cNvPr id="20506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89" cy="233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07" name="AutoShape 22" descr="Water droplets"/>
            <p:cNvSpPr>
              <a:spLocks noChangeArrowheads="1"/>
            </p:cNvSpPr>
            <p:nvPr/>
          </p:nvSpPr>
          <p:spPr bwMode="auto">
            <a:xfrm>
              <a:off x="140" y="1199"/>
              <a:ext cx="4753" cy="7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200" b="1">
                  <a:solidFill>
                    <a:srgbClr val="FF0000"/>
                  </a:solidFill>
                </a:rPr>
                <a:t>A.</a:t>
              </a:r>
              <a:r>
                <a:rPr lang="en-US" sz="3200" b="1">
                  <a:solidFill>
                    <a:srgbClr val="FF0000"/>
                  </a:solidFill>
                </a:rPr>
                <a:t> Lưu trữ các sản phẩm khi làm việc với máy tính 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85763" y="3155950"/>
            <a:ext cx="8464550" cy="642938"/>
            <a:chOff x="148" y="1938"/>
            <a:chExt cx="4742" cy="353"/>
          </a:xfrm>
        </p:grpSpPr>
        <p:sp>
          <p:nvSpPr>
            <p:cNvPr id="20504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91" cy="18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05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>
                  <a:solidFill>
                    <a:srgbClr val="FF0000"/>
                  </a:solidFill>
                </a:rPr>
                <a:t>B. Diệt virus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82600" y="5273675"/>
            <a:ext cx="8486775" cy="704850"/>
            <a:chOff x="142" y="1871"/>
            <a:chExt cx="4757" cy="490"/>
          </a:xfrm>
        </p:grpSpPr>
        <p:sp>
          <p:nvSpPr>
            <p:cNvPr id="20502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9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03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A </a:t>
              </a:r>
            </a:p>
          </p:txBody>
        </p:sp>
      </p:grpSp>
      <p:sp>
        <p:nvSpPr>
          <p:cNvPr id="20491" name="Rectangle 29" descr="Bouquet"/>
          <p:cNvSpPr>
            <a:spLocks noChangeArrowheads="1"/>
          </p:cNvSpPr>
          <p:nvPr/>
        </p:nvSpPr>
        <p:spPr bwMode="auto">
          <a:xfrm>
            <a:off x="10655300" y="3644900"/>
            <a:ext cx="673100" cy="368300"/>
          </a:xfrm>
          <a:prstGeom prst="rect">
            <a:avLst/>
          </a:prstGeom>
          <a:blipFill dpi="0" rotWithShape="1">
            <a:blip r:embed="rId11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559300" y="6153150"/>
            <a:ext cx="1244600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457700" y="6153150"/>
            <a:ext cx="1335088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559300" y="6153150"/>
            <a:ext cx="1244600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4559300" y="6153150"/>
            <a:ext cx="1335088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4660900" y="6145213"/>
            <a:ext cx="1244600" cy="484187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4559300" y="6153150"/>
            <a:ext cx="1335088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4559300" y="6153150"/>
            <a:ext cx="1244600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31" name="Oval 16"/>
          <p:cNvSpPr>
            <a:spLocks noChangeArrowheads="1"/>
          </p:cNvSpPr>
          <p:nvPr/>
        </p:nvSpPr>
        <p:spPr bwMode="auto">
          <a:xfrm>
            <a:off x="4559300" y="6153150"/>
            <a:ext cx="1244600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559300" y="6170613"/>
            <a:ext cx="1244600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33" name="Oval 35"/>
          <p:cNvSpPr>
            <a:spLocks noChangeArrowheads="1"/>
          </p:cNvSpPr>
          <p:nvPr/>
        </p:nvSpPr>
        <p:spPr bwMode="auto">
          <a:xfrm>
            <a:off x="4627563" y="6197600"/>
            <a:ext cx="1244600" cy="5524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m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9438" y="533400"/>
            <a:ext cx="99837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589088" y="1419225"/>
            <a:ext cx="45386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3200" b="1">
              <a:solidFill>
                <a:srgbClr val="FF0000"/>
              </a:solidFill>
              <a:latin typeface=".VnTimeH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168650" y="6470650"/>
            <a:ext cx="1917700" cy="441325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012825" y="1003300"/>
            <a:ext cx="6756400" cy="1778000"/>
            <a:chOff x="66" y="190"/>
            <a:chExt cx="4918" cy="2346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85" cy="4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190"/>
              <a:ext cx="4918" cy="234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</a:rPr>
                <a:t>2. Thiết bị nào sau đây không phải là thiết bị lưu trữ ngoài?</a:t>
              </a:r>
              <a:endParaRPr lang="en-US" sz="3200" b="1">
                <a:solidFill>
                  <a:srgbClr val="0000FF"/>
                </a:solidFill>
              </a:endParaRPr>
            </a:p>
            <a:p>
              <a:endParaRPr lang="en-US" sz="3200" b="1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25600" y="3024188"/>
            <a:ext cx="6219825" cy="587375"/>
            <a:chOff x="144" y="1892"/>
            <a:chExt cx="4753" cy="447"/>
          </a:xfrm>
        </p:grpSpPr>
        <p:sp>
          <p:nvSpPr>
            <p:cNvPr id="21528" name="Rectangle 21" descr="Water droplets"/>
            <p:cNvSpPr>
              <a:spLocks noChangeArrowheads="1"/>
            </p:cNvSpPr>
            <p:nvPr/>
          </p:nvSpPr>
          <p:spPr bwMode="auto">
            <a:xfrm>
              <a:off x="4513" y="1993"/>
              <a:ext cx="89" cy="233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9" name="AutoShape 22" descr="Water droplets"/>
            <p:cNvSpPr>
              <a:spLocks noChangeArrowheads="1"/>
            </p:cNvSpPr>
            <p:nvPr/>
          </p:nvSpPr>
          <p:spPr bwMode="auto">
            <a:xfrm>
              <a:off x="144" y="1892"/>
              <a:ext cx="4753" cy="447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vi-VN" sz="3600" b="1">
                  <a:solidFill>
                    <a:srgbClr val="FF0000"/>
                  </a:solidFill>
                </a:rPr>
                <a:t>A.</a:t>
              </a:r>
              <a:r>
                <a:rPr lang="en-US" sz="3600" b="1">
                  <a:solidFill>
                    <a:srgbClr val="FF0000"/>
                  </a:solidFill>
                </a:rPr>
                <a:t> USB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563688" y="3862388"/>
            <a:ext cx="6081712" cy="587375"/>
            <a:chOff x="148" y="1938"/>
            <a:chExt cx="4742" cy="353"/>
          </a:xfrm>
        </p:grpSpPr>
        <p:sp>
          <p:nvSpPr>
            <p:cNvPr id="21526" name="Rectangle 24" descr="Water droplets"/>
            <p:cNvSpPr>
              <a:spLocks noChangeArrowheads="1"/>
            </p:cNvSpPr>
            <p:nvPr/>
          </p:nvSpPr>
          <p:spPr bwMode="auto">
            <a:xfrm>
              <a:off x="4513" y="2018"/>
              <a:ext cx="91" cy="184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7" name="AutoShape 25" descr="Water droplets"/>
            <p:cNvSpPr>
              <a:spLocks noChangeArrowheads="1"/>
            </p:cNvSpPr>
            <p:nvPr/>
          </p:nvSpPr>
          <p:spPr bwMode="auto">
            <a:xfrm>
              <a:off x="148" y="1938"/>
              <a:ext cx="4742" cy="353"/>
            </a:xfrm>
            <a:prstGeom prst="roundRect">
              <a:avLst>
                <a:gd name="adj" fmla="val 16667"/>
              </a:avLst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342900" indent="-342900"/>
              <a:r>
                <a:rPr lang="en-US" sz="3600" b="1">
                  <a:solidFill>
                    <a:srgbClr val="FF0000"/>
                  </a:solidFill>
                </a:rPr>
                <a:t>B. Đĩa CD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660525" y="5570538"/>
            <a:ext cx="6096000" cy="644525"/>
            <a:chOff x="142" y="1871"/>
            <a:chExt cx="4757" cy="490"/>
          </a:xfrm>
        </p:grpSpPr>
        <p:sp>
          <p:nvSpPr>
            <p:cNvPr id="21524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9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525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</a:rPr>
                <a:t>Đáp án: C</a:t>
              </a:r>
            </a:p>
          </p:txBody>
        </p:sp>
      </p:grp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3425825" y="6361113"/>
            <a:ext cx="8953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3352800" y="6361113"/>
            <a:ext cx="9588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3425825" y="6361113"/>
            <a:ext cx="8953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3454400" y="6361113"/>
            <a:ext cx="9588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3527425" y="6350000"/>
            <a:ext cx="895350" cy="4413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3454400" y="6361113"/>
            <a:ext cx="9588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3425825" y="6361113"/>
            <a:ext cx="8953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3425825" y="6361113"/>
            <a:ext cx="8953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3425825" y="6378575"/>
            <a:ext cx="8953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30" name="Oval 35"/>
          <p:cNvSpPr>
            <a:spLocks noChangeArrowheads="1"/>
          </p:cNvSpPr>
          <p:nvPr/>
        </p:nvSpPr>
        <p:spPr bwMode="auto">
          <a:xfrm>
            <a:off x="3494088" y="6405563"/>
            <a:ext cx="895350" cy="504825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1" name="AutoShape 25" descr="Water droplets"/>
          <p:cNvSpPr>
            <a:spLocks noChangeArrowheads="1"/>
          </p:cNvSpPr>
          <p:nvPr/>
        </p:nvSpPr>
        <p:spPr bwMode="auto">
          <a:xfrm>
            <a:off x="1563688" y="4706938"/>
            <a:ext cx="6081712" cy="715962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en-US" sz="3600" b="1">
                <a:solidFill>
                  <a:srgbClr val="FF0000"/>
                </a:solidFill>
              </a:rPr>
              <a:t>C. Ổ đĩa cứng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14663" y="2944813"/>
            <a:ext cx="6640513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41950" y="3167063"/>
            <a:ext cx="6640513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6725" y="-1588"/>
            <a:ext cx="915987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flower[1][1][1]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2588"/>
            <a:ext cx="91598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1609725" y="1139825"/>
            <a:ext cx="6348413" cy="152717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SỨC KHỎE QUÝ THẦY CÔ  </a:t>
            </a:r>
          </a:p>
        </p:txBody>
      </p:sp>
      <p:pic>
        <p:nvPicPr>
          <p:cNvPr id="22535" name="Picture 148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77119" y="-613569"/>
            <a:ext cx="16795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9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5726113" y="3806825"/>
            <a:ext cx="167798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50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3504406" y="3620295"/>
            <a:ext cx="16795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51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914231" y="3386932"/>
            <a:ext cx="20605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52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838994" y="3328194"/>
            <a:ext cx="16795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53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6945313" y="-1452563"/>
            <a:ext cx="1677988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4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1076325" y="985838"/>
            <a:ext cx="1677988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55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561931" y="681832"/>
            <a:ext cx="1679575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6" descr="phao hoa 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3973513" y="-307975"/>
            <a:ext cx="167798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4019" y="2837231"/>
            <a:ext cx="8268911" cy="70788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640080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0"/>
            <a:ext cx="67818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2057400"/>
            <a:ext cx="6781800" cy="152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533400" y="1600200"/>
            <a:ext cx="8991600" cy="1493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>
                <a:latin typeface="+mn-lt"/>
                <a:cs typeface="+mn-cs"/>
              </a:rPr>
              <a:t>Em hãy chỉ ra đâu là thư mục đâu là </a:t>
            </a:r>
            <a:r>
              <a:rPr lang="en-US" sz="3200" b="1" smtClean="0">
                <a:latin typeface="+mn-lt"/>
                <a:cs typeface="+mn-cs"/>
              </a:rPr>
              <a:t>tệp?</a:t>
            </a:r>
            <a:endParaRPr lang="en-US" sz="3200" b="1"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685800"/>
            <a:ext cx="449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</a:rPr>
              <a:t>KHỞI ĐỘNG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0"/>
          <a:stretch>
            <a:fillRect/>
          </a:stretch>
        </p:blipFill>
        <p:spPr bwMode="auto">
          <a:xfrm>
            <a:off x="1524000" y="2133600"/>
            <a:ext cx="6477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6477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-76200" y="2819400"/>
            <a:ext cx="1524000" cy="762000"/>
          </a:xfrm>
          <a:prstGeom prst="wedgeRectCallout">
            <a:avLst>
              <a:gd name="adj1" fmla="val 58485"/>
              <a:gd name="adj2" fmla="val -9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mục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-76200" y="4572000"/>
            <a:ext cx="1524000" cy="762000"/>
          </a:xfrm>
          <a:prstGeom prst="wedgeRectCallout">
            <a:avLst>
              <a:gd name="adj1" fmla="val 58485"/>
              <a:gd name="adj2" fmla="val -9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err="1">
                <a:solidFill>
                  <a:srgbClr val="FF0000"/>
                </a:solidFill>
              </a:rPr>
              <a:t>Các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>tệp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000"/>
            <a:ext cx="16081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533400" y="1371600"/>
            <a:ext cx="7924800" cy="470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Tx/>
              <a:buNone/>
            </a:pPr>
            <a:r>
              <a:rPr lang="en-US" sz="4000" i="1" u="sng" smtClean="0">
                <a:solidFill>
                  <a:srgbClr val="009900"/>
                </a:solidFill>
              </a:rPr>
              <a:t>Mục tiêu:</a:t>
            </a:r>
          </a:p>
          <a:p>
            <a:pPr marL="0" indent="0" algn="just">
              <a:buFontTx/>
              <a:buChar char="-"/>
            </a:pPr>
            <a:r>
              <a:rPr lang="en-US" smtClean="0">
                <a:solidFill>
                  <a:srgbClr val="009900"/>
                </a:solidFill>
              </a:rPr>
              <a:t>Biết một số thiết bị lưu trữ thông tin phổ biến như USB, đĩa CD/DVD, ổ đĩa ngoài;</a:t>
            </a:r>
          </a:p>
          <a:p>
            <a:pPr marL="0" indent="0" algn="just">
              <a:buFontTx/>
              <a:buNone/>
            </a:pPr>
            <a:r>
              <a:rPr lang="en-US" smtClean="0">
                <a:solidFill>
                  <a:srgbClr val="009900"/>
                </a:solidFill>
              </a:rPr>
              <a:t>- Sử dụng được USB, đĩa CD/DVD, ổ đĩa ngoài để lưu trữ, trao đổi thông tin</a:t>
            </a:r>
            <a:endParaRPr lang="en-US" sz="28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5450" y="1752600"/>
            <a:ext cx="3929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1. </a:t>
            </a:r>
            <a:r>
              <a:rPr lang="en-US" sz="2800" b="1" dirty="0" err="1">
                <a:latin typeface="+mj-lt"/>
                <a:cs typeface="Arial" charset="0"/>
              </a:rPr>
              <a:t>Khám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phá</a:t>
            </a:r>
            <a:r>
              <a:rPr lang="en-US" sz="2800" b="1" dirty="0">
                <a:latin typeface="+mj-lt"/>
                <a:cs typeface="Arial" charset="0"/>
              </a:rPr>
              <a:t> Computer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1143000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838200" y="23622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Nháy đúp chuột vào biểu tượng                 trên màn hình nền. Trao đổi với bạn những gì em nhìn thấy</a:t>
            </a: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905000"/>
            <a:ext cx="10477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" y="609600"/>
            <a:ext cx="77724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116262" y="384175"/>
            <a:ext cx="2574925" cy="9271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</a:rPr>
              <a:t>Cửa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sổ</a:t>
            </a:r>
            <a:r>
              <a:rPr lang="en-US" sz="3600" dirty="0">
                <a:solidFill>
                  <a:schemeClr val="tx1"/>
                </a:solidFill>
              </a:rPr>
              <a:t> Computer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01862" y="917575"/>
            <a:ext cx="1035050" cy="1492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201862" y="1679575"/>
            <a:ext cx="3843338" cy="1150938"/>
            <a:chOff x="1322388" y="2014538"/>
            <a:chExt cx="3843337" cy="115093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22388" y="2014538"/>
              <a:ext cx="3843337" cy="12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322388" y="3165475"/>
              <a:ext cx="384333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322388" y="2014538"/>
              <a:ext cx="0" cy="11509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165725" y="2014538"/>
              <a:ext cx="0" cy="11509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>
          <a:xfrm>
            <a:off x="6727825" y="1679575"/>
            <a:ext cx="2484437" cy="1397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ổ </a:t>
            </a:r>
            <a:r>
              <a:rPr lang="en-US" sz="3200" dirty="0" err="1">
                <a:solidFill>
                  <a:schemeClr val="tx1"/>
                </a:solidFill>
              </a:rPr>
              <a:t>đĩa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cứng</a:t>
            </a:r>
            <a:r>
              <a:rPr lang="en-US" sz="3200" dirty="0">
                <a:solidFill>
                  <a:schemeClr val="tx1"/>
                </a:solidFill>
              </a:rPr>
              <a:t> C, D, 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011862" y="2212975"/>
            <a:ext cx="6858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4183062" y="3127375"/>
            <a:ext cx="1158875" cy="692150"/>
            <a:chOff x="3027363" y="3275013"/>
            <a:chExt cx="1158875" cy="69215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3027363" y="3298826"/>
              <a:ext cx="11588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027363" y="3275013"/>
              <a:ext cx="0" cy="6921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27363" y="3967163"/>
              <a:ext cx="11588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4186238" y="3298826"/>
              <a:ext cx="0" cy="6683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27"/>
          <p:cNvSpPr/>
          <p:nvPr/>
        </p:nvSpPr>
        <p:spPr>
          <a:xfrm>
            <a:off x="5173662" y="4422775"/>
            <a:ext cx="2243138" cy="7096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chemeClr val="tx1"/>
                </a:solidFill>
              </a:rPr>
              <a:t>Ổ </a:t>
            </a:r>
            <a:r>
              <a:rPr lang="en-US" sz="3600" dirty="0" err="1">
                <a:solidFill>
                  <a:schemeClr val="tx1"/>
                </a:solidFill>
              </a:rPr>
              <a:t>đĩa</a:t>
            </a:r>
            <a:r>
              <a:rPr lang="en-US" sz="3600" dirty="0">
                <a:solidFill>
                  <a:schemeClr val="tx1"/>
                </a:solidFill>
              </a:rPr>
              <a:t> CD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5326062" y="3584575"/>
            <a:ext cx="938213" cy="815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906462" y="3584575"/>
            <a:ext cx="1046163" cy="1219200"/>
            <a:chOff x="401637" y="3898900"/>
            <a:chExt cx="1046163" cy="977900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401637" y="3911633"/>
              <a:ext cx="1588" cy="965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447800" y="3911633"/>
              <a:ext cx="0" cy="965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1637" y="3898900"/>
              <a:ext cx="1046163" cy="1273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03225" y="4876800"/>
              <a:ext cx="10445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ounded Rectangle 43"/>
          <p:cNvSpPr/>
          <p:nvPr/>
        </p:nvSpPr>
        <p:spPr>
          <a:xfrm>
            <a:off x="1973262" y="4803775"/>
            <a:ext cx="2287588" cy="9302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</a:rPr>
              <a:t>Ổ </a:t>
            </a:r>
            <a:r>
              <a:rPr lang="en-US" sz="3200" dirty="0" err="1">
                <a:solidFill>
                  <a:schemeClr val="tx1"/>
                </a:solidFill>
              </a:rPr>
              <a:t>đĩa</a:t>
            </a:r>
            <a:r>
              <a:rPr lang="en-US" sz="3200" dirty="0">
                <a:solidFill>
                  <a:schemeClr val="tx1"/>
                </a:solidFill>
              </a:rPr>
              <a:t> C, D, E, F, H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1973262" y="4194175"/>
            <a:ext cx="715963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6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5103359"/>
            <a:ext cx="16081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8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62000" y="1606096"/>
            <a:ext cx="39290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1. </a:t>
            </a:r>
            <a:r>
              <a:rPr lang="en-US" sz="2800" b="1" dirty="0" err="1">
                <a:latin typeface="+mj-lt"/>
                <a:cs typeface="Arial" charset="0"/>
              </a:rPr>
              <a:t>Khám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phá</a:t>
            </a:r>
            <a:r>
              <a:rPr lang="en-US" sz="2800" b="1" dirty="0">
                <a:latin typeface="+mj-lt"/>
                <a:cs typeface="Arial" charset="0"/>
              </a:rPr>
              <a:t> Computer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1148896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3400" y="2148453"/>
            <a:ext cx="8915400" cy="3846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latin typeface="time new roman"/>
                <a:cs typeface="Arial" charset="0"/>
              </a:rPr>
              <a:t>Kết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Luận</a:t>
            </a:r>
            <a:r>
              <a:rPr lang="en-US" sz="2800" dirty="0">
                <a:latin typeface="time new roman"/>
                <a:cs typeface="Arial" charset="0"/>
              </a:rPr>
              <a:t>:</a:t>
            </a: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2800" dirty="0" err="1">
                <a:latin typeface="time new roman"/>
                <a:cs typeface="Arial" charset="0"/>
              </a:rPr>
              <a:t>Cửa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sổ</a:t>
            </a:r>
            <a:r>
              <a:rPr lang="en-US" sz="2800" dirty="0">
                <a:latin typeface="time new roman"/>
                <a:cs typeface="Arial" charset="0"/>
              </a:rPr>
              <a:t> Computer </a:t>
            </a:r>
            <a:r>
              <a:rPr lang="en-US" sz="2800" dirty="0" err="1">
                <a:latin typeface="time new roman"/>
                <a:cs typeface="Arial" charset="0"/>
              </a:rPr>
              <a:t>cũng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giống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như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cửa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sổ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thư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mục</a:t>
            </a:r>
            <a:endParaRPr lang="en-US" sz="2800" dirty="0">
              <a:latin typeface="time new roman"/>
              <a:cs typeface="Arial" charset="0"/>
            </a:endParaRPr>
          </a:p>
          <a:p>
            <a:pPr marL="571500" indent="-571500">
              <a:buFont typeface="Wingdings" pitchFamily="2" charset="2"/>
              <a:buChar char="Ø"/>
              <a:defRPr/>
            </a:pPr>
            <a:r>
              <a:rPr lang="en-US" sz="2800" dirty="0" err="1">
                <a:latin typeface="time new roman"/>
                <a:cs typeface="Arial" charset="0"/>
              </a:rPr>
              <a:t>Nhìn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vào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cửa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sổ</a:t>
            </a:r>
            <a:r>
              <a:rPr lang="en-US" sz="2800" dirty="0">
                <a:latin typeface="time new roman"/>
                <a:cs typeface="Arial" charset="0"/>
              </a:rPr>
              <a:t> computer </a:t>
            </a:r>
            <a:r>
              <a:rPr lang="en-US" sz="2800" dirty="0" err="1">
                <a:latin typeface="time new roman"/>
                <a:cs typeface="Arial" charset="0"/>
              </a:rPr>
              <a:t>em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biết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máy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tính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này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có</a:t>
            </a:r>
            <a:r>
              <a:rPr lang="en-US" sz="2800" dirty="0">
                <a:latin typeface="time new roman"/>
                <a:cs typeface="Arial" charset="0"/>
              </a:rPr>
              <a:t>:</a:t>
            </a:r>
          </a:p>
          <a:p>
            <a:pPr marL="571500" indent="-571500">
              <a:defRPr/>
            </a:pPr>
            <a:r>
              <a:rPr lang="en-US" sz="2800" dirty="0">
                <a:latin typeface="time new roman"/>
                <a:cs typeface="Arial" charset="0"/>
              </a:rPr>
              <a:t>- </a:t>
            </a:r>
            <a:r>
              <a:rPr lang="en-US" sz="2800" dirty="0" err="1">
                <a:latin typeface="time new roman"/>
                <a:cs typeface="Arial" charset="0"/>
              </a:rPr>
              <a:t>Ba</a:t>
            </a:r>
            <a:r>
              <a:rPr lang="en-US" sz="2800" dirty="0">
                <a:latin typeface="time new roman"/>
                <a:cs typeface="Arial" charset="0"/>
              </a:rPr>
              <a:t> ổ </a:t>
            </a:r>
            <a:r>
              <a:rPr lang="en-US" sz="2800" dirty="0" err="1">
                <a:latin typeface="time new roman"/>
                <a:cs typeface="Arial" charset="0"/>
              </a:rPr>
              <a:t>đĩa</a:t>
            </a:r>
            <a:r>
              <a:rPr lang="en-US" sz="2800" dirty="0">
                <a:latin typeface="time new roman"/>
                <a:cs typeface="Arial" charset="0"/>
              </a:rPr>
              <a:t> </a:t>
            </a:r>
            <a:r>
              <a:rPr lang="en-US" sz="2800" dirty="0" err="1">
                <a:latin typeface="time new roman"/>
                <a:cs typeface="Arial" charset="0"/>
              </a:rPr>
              <a:t>cứng</a:t>
            </a:r>
            <a:r>
              <a:rPr lang="en-US" sz="2800" dirty="0">
                <a:latin typeface="time new roman"/>
                <a:cs typeface="Arial" charset="0"/>
              </a:rPr>
              <a:t> :C,D,E</a:t>
            </a:r>
          </a:p>
          <a:p>
            <a:pPr marL="571500" indent="-571500">
              <a:defRPr/>
            </a:pPr>
            <a:r>
              <a:rPr lang="en-US" sz="2800" dirty="0">
                <a:latin typeface="time new roman"/>
                <a:cs typeface="Arial" charset="0"/>
              </a:rPr>
              <a:t>- </a:t>
            </a:r>
            <a:r>
              <a:rPr lang="en-US" sz="2800" dirty="0" err="1">
                <a:latin typeface="time new roman"/>
                <a:cs typeface="Arial" charset="0"/>
              </a:rPr>
              <a:t>Hai</a:t>
            </a:r>
            <a:r>
              <a:rPr lang="en-US" sz="2800" dirty="0">
                <a:latin typeface="time new roman"/>
                <a:cs typeface="Arial" charset="0"/>
              </a:rPr>
              <a:t>  ổ </a:t>
            </a:r>
            <a:r>
              <a:rPr lang="en-US" sz="2800" dirty="0" err="1">
                <a:latin typeface="time new roman"/>
                <a:cs typeface="Arial" charset="0"/>
              </a:rPr>
              <a:t>đĩa</a:t>
            </a:r>
            <a:r>
              <a:rPr lang="en-US" sz="2800" dirty="0">
                <a:latin typeface="time new roman"/>
                <a:cs typeface="Arial" charset="0"/>
              </a:rPr>
              <a:t> CD</a:t>
            </a:r>
          </a:p>
          <a:p>
            <a:pPr marL="571500" indent="-571500">
              <a:buFontTx/>
              <a:buChar char="-"/>
              <a:defRPr/>
            </a:pPr>
            <a:endParaRPr lang="en-US" sz="2800" dirty="0">
              <a:latin typeface="time new roman"/>
              <a:cs typeface="Arial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time new roman"/>
                <a:cs typeface="Arial" charset="0"/>
              </a:rPr>
              <a:t> </a:t>
            </a:r>
          </a:p>
          <a:p>
            <a:pPr>
              <a:defRPr/>
            </a:pPr>
            <a:endParaRPr lang="en-US" sz="2400" b="1" dirty="0">
              <a:solidFill>
                <a:srgbClr val="FF0000"/>
              </a:solidFill>
              <a:latin typeface="time new roman"/>
              <a:cs typeface="Arial" charset="0"/>
            </a:endParaRPr>
          </a:p>
        </p:txBody>
      </p:sp>
      <p:pic>
        <p:nvPicPr>
          <p:cNvPr id="922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000"/>
            <a:ext cx="16081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000"/>
            <a:ext cx="16081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46314" y="1317398"/>
            <a:ext cx="311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2. </a:t>
            </a:r>
            <a:r>
              <a:rPr lang="en-US" sz="2800" b="1" dirty="0" err="1">
                <a:latin typeface="+mj-lt"/>
                <a:cs typeface="Arial" charset="0"/>
              </a:rPr>
              <a:t>Thiết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lưu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trữ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619125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163763"/>
            <a:ext cx="49911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33600"/>
            <a:ext cx="35734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81138" y="5719763"/>
            <a:ext cx="6748462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3600" b="1">
                <a:latin typeface="time new roman"/>
              </a:rPr>
              <a:t> </a:t>
            </a:r>
            <a:r>
              <a:rPr lang="en-US" sz="3600" b="1" i="1">
                <a:latin typeface="time new roman"/>
              </a:rPr>
              <a:t>Universal Serial Bus (USB)</a:t>
            </a:r>
            <a:endParaRPr lang="en-US" sz="3600" b="1">
              <a:latin typeface="time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000"/>
            <a:ext cx="16081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063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3462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037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363913"/>
            <a:ext cx="6889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363913"/>
            <a:ext cx="90646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701925"/>
            <a:ext cx="78581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714625"/>
            <a:ext cx="7889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587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Box 9"/>
          <p:cNvSpPr txBox="1">
            <a:spLocks noChangeArrowheads="1"/>
          </p:cNvSpPr>
          <p:nvPr/>
        </p:nvSpPr>
        <p:spPr bwMode="auto">
          <a:xfrm>
            <a:off x="2009775" y="306388"/>
            <a:ext cx="1071563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time new roman"/>
              </a:rPr>
              <a:t>Nhà A</a:t>
            </a:r>
          </a:p>
        </p:txBody>
      </p:sp>
      <p:sp>
        <p:nvSpPr>
          <p:cNvPr id="11276" name="TextBox 10"/>
          <p:cNvSpPr txBox="1">
            <a:spLocks noChangeArrowheads="1"/>
          </p:cNvSpPr>
          <p:nvPr/>
        </p:nvSpPr>
        <p:spPr bwMode="auto">
          <a:xfrm>
            <a:off x="2371725" y="6180138"/>
            <a:ext cx="1071563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time new roman"/>
              </a:rPr>
              <a:t>Nhà B</a:t>
            </a:r>
          </a:p>
        </p:txBody>
      </p:sp>
      <p:sp>
        <p:nvSpPr>
          <p:cNvPr id="11277" name="TextBox 11"/>
          <p:cNvSpPr txBox="1">
            <a:spLocks noChangeArrowheads="1"/>
          </p:cNvSpPr>
          <p:nvPr/>
        </p:nvSpPr>
        <p:spPr bwMode="auto">
          <a:xfrm>
            <a:off x="7277100" y="5803900"/>
            <a:ext cx="1071563" cy="4603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  <a:latin typeface="time new roman"/>
              </a:rPr>
              <a:t>Nhà C</a:t>
            </a:r>
          </a:p>
        </p:txBody>
      </p:sp>
      <p:cxnSp>
        <p:nvCxnSpPr>
          <p:cNvPr id="39" name="Curved Connector 38"/>
          <p:cNvCxnSpPr/>
          <p:nvPr/>
        </p:nvCxnSpPr>
        <p:spPr>
          <a:xfrm rot="5400000" flipH="1" flipV="1">
            <a:off x="1262857" y="2591594"/>
            <a:ext cx="2279650" cy="1544637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0800000">
            <a:off x="4102100" y="1744663"/>
            <a:ext cx="2670175" cy="1717675"/>
          </a:xfrm>
          <a:prstGeom prst="curved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0" name="TextBox 18"/>
          <p:cNvSpPr txBox="1">
            <a:spLocks noChangeArrowheads="1"/>
          </p:cNvSpPr>
          <p:nvPr/>
        </p:nvSpPr>
        <p:spPr bwMode="auto">
          <a:xfrm>
            <a:off x="2155825" y="3632200"/>
            <a:ext cx="1050925" cy="4619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time new roman"/>
              </a:rPr>
              <a:t>3 KM</a:t>
            </a:r>
          </a:p>
        </p:txBody>
      </p:sp>
      <p:sp>
        <p:nvSpPr>
          <p:cNvPr id="11281" name="TextBox 19"/>
          <p:cNvSpPr txBox="1">
            <a:spLocks noChangeArrowheads="1"/>
          </p:cNvSpPr>
          <p:nvPr/>
        </p:nvSpPr>
        <p:spPr bwMode="auto">
          <a:xfrm>
            <a:off x="4362450" y="2471738"/>
            <a:ext cx="1050925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  <a:latin typeface="time new roman"/>
              </a:rPr>
              <a:t>3 KM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5231 L 0.08525 -0.04467 C 0.10373 -0.04166 0.12664 -0.053 0.14773 -0.07361 C 0.17102 -0.09768 0.18703 -0.12638 0.1951 -0.15486 L 0.23636 -0.29166 " pathEditMode="relative" rAng="-1773404" ptsTypes="FffFF">
                                      <p:cBhvr>
                                        <p:cTn id="1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6" y="-71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4514 L 0.06768 -0.08703 C 0.08174 -0.09514 0.09996 -0.11435 0.11753 -0.13819 C 0.13706 -0.16574 0.15098 -0.19143 0.15918 -0.21412 L 0.19797 -0.31898 " pathEditMode="relative" rAng="-2276492" ptsTypes="FffFF">
                                      <p:cBhvr>
                                        <p:cTn id="1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77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0713 L -0.0669 -0.15255 C -0.07797 -0.16968 -0.09658 -0.18797 -0.11714 -0.20232 C -0.14031 -0.21899 -0.15984 -0.22709 -0.17467 -0.22778 L -0.24548 -0.23426 " pathEditMode="relative" rAng="12093745" ptsTypes="FffFF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6" y="-10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2.22222E-6 L -0.05362 -0.08426 C -0.06443 -0.10185 -0.08265 -0.12107 -0.10295 -0.13658 C -0.12586 -0.15394 -0.14525 -0.16343 -0.16022 -0.16505 L -0.23051 -0.1757 " pathEditMode="relative" rAng="12194023" ptsTypes="FffFF">
                                      <p:cBhvr>
                                        <p:cTn id="3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4" y="-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000"/>
            <a:ext cx="16081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4800" y="1524000"/>
            <a:ext cx="3111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latin typeface="+mj-lt"/>
                <a:cs typeface="Arial" charset="0"/>
              </a:rPr>
              <a:t> 2. </a:t>
            </a:r>
            <a:r>
              <a:rPr lang="en-US" sz="2800" b="1" dirty="0" err="1">
                <a:latin typeface="+mj-lt"/>
                <a:cs typeface="Arial" charset="0"/>
              </a:rPr>
              <a:t>Thiết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bị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lưu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r>
              <a:rPr lang="en-US" sz="2800" b="1" dirty="0" err="1">
                <a:latin typeface="+mj-lt"/>
                <a:cs typeface="Arial" charset="0"/>
              </a:rPr>
              <a:t>trữ</a:t>
            </a:r>
            <a:r>
              <a:rPr lang="en-US" sz="2800" b="1" dirty="0">
                <a:latin typeface="+mj-lt"/>
                <a:cs typeface="Arial" charset="0"/>
              </a:rPr>
              <a:t> </a:t>
            </a:r>
            <a:endParaRPr lang="en-US" sz="2800" dirty="0">
              <a:latin typeface="+mj-lt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066800"/>
            <a:ext cx="6705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99"/>
                </a:solidFill>
                <a:latin typeface="+mj-lt"/>
                <a:cs typeface="Arial" charset="0"/>
              </a:rPr>
              <a:t>A. HOẠT ĐỘNG CƠ BẢN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09600" y="21336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USB có chức năng gì?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09600" y="2667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USB dùng để lưu trữ các sản phẩm khi làm việc với máy tính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9788" y="3429000"/>
            <a:ext cx="5815012" cy="4619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time new roman"/>
                <a:cs typeface="Arial" charset="0"/>
              </a:rPr>
              <a:t>Chú</a:t>
            </a:r>
            <a:r>
              <a:rPr lang="en-US" sz="2400" b="1" dirty="0">
                <a:latin typeface="time new roman"/>
                <a:cs typeface="Arial" charset="0"/>
              </a:rPr>
              <a:t> ý: USB </a:t>
            </a:r>
            <a:r>
              <a:rPr lang="en-US" sz="2400" b="1" dirty="0" err="1">
                <a:latin typeface="time new roman"/>
                <a:cs typeface="Arial" charset="0"/>
              </a:rPr>
              <a:t>rất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tiện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khi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sử</a:t>
            </a:r>
            <a:r>
              <a:rPr lang="en-US" sz="2400" b="1" dirty="0">
                <a:latin typeface="time new roman"/>
                <a:cs typeface="Arial" charset="0"/>
              </a:rPr>
              <a:t> </a:t>
            </a:r>
            <a:r>
              <a:rPr lang="en-US" sz="2400" b="1" dirty="0" err="1">
                <a:latin typeface="time new roman"/>
                <a:cs typeface="Arial" charset="0"/>
              </a:rPr>
              <a:t>dụng</a:t>
            </a:r>
            <a:endParaRPr lang="en-US" sz="2400" b="1" dirty="0">
              <a:latin typeface="time new roman"/>
              <a:cs typeface="Arial" charset="0"/>
            </a:endParaRPr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1600"/>
            <a:ext cx="17494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81600"/>
            <a:ext cx="17494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49425" cy="11636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3962400"/>
            <a:ext cx="8104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>
                <a:latin typeface="time new roman"/>
              </a:rPr>
              <a:t>a, Mở cửa sổ Computer, gắn USB vào máy tính theo sự hướng dẫn của thầy cô/giáo, quan sát sự thay đổi trong cửa sổ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OLETID" val="12685983"/>
  <p:tag name="VIOLETTITLE" val="CĐ1. Bài 5. Sử dụng thiết bị lưu trữ ngoài"/>
  <p:tag name="VIOLETLESSON" val="5"/>
  <p:tag name="VIOLETCATID" val="8322019"/>
  <p:tag name="VIOLETSUBJECT" val="HD học Tin học 4"/>
  <p:tag name="VIOLETAUTHORID" val="688503"/>
  <p:tag name="VIOLETAUTHORNAME" val="Bùi Thanh Thảo"/>
  <p:tag name="VIOLETAUTHORAVATAR" val="no_avatar.jpg"/>
  <p:tag name="VIOLETAUTHORADDRESS" val="Công Ty Cổ Phần Giáo Dục Việt Nam - Hà Nội"/>
  <p:tag name="VIOLETDATE" val="2019-10-08 09:53:54"/>
  <p:tag name="VIOLETHIT" val="539"/>
  <p:tag name="VIOLETLIKE" val="0"/>
  <p:tag name="MMPROD_UIDATA" val="&lt;database version=&quot;7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4&quot;/&gt;&lt;property id=&quot;20307&quot; value=&quot;340&quot;/&gt;&lt;/object&gt;&lt;object type=&quot;3&quot; unique_id=&quot;10005&quot;&gt;&lt;property id=&quot;20148&quot; value=&quot;5&quot;/&gt;&lt;property id=&quot;20300&quot; value=&quot;Slide 5&quot;/&gt;&lt;property id=&quot;20307&quot; value=&quot;339&quot;/&gt;&lt;/object&gt;&lt;object type=&quot;3&quot; unique_id=&quot;10006&quot;&gt;&lt;property id=&quot;20148&quot; value=&quot;5&quot;/&gt;&lt;property id=&quot;20300&quot; value=&quot;Slide 6&quot;/&gt;&lt;property id=&quot;20307&quot; value=&quot;347&quot;/&gt;&lt;/object&gt;&lt;object type=&quot;3&quot; unique_id=&quot;10007&quot;&gt;&lt;property id=&quot;20148&quot; value=&quot;5&quot;/&gt;&lt;property id=&quot;20300&quot; value=&quot;Slide 7&quot;/&gt;&lt;property id=&quot;20307&quot; value=&quot;348&quot;/&gt;&lt;/object&gt;&lt;object type=&quot;3&quot; unique_id=&quot;10009&quot;&gt;&lt;property id=&quot;20148&quot; value=&quot;5&quot;/&gt;&lt;property id=&quot;20300&quot; value=&quot;Slide 8&quot;/&gt;&lt;property id=&quot;20307&quot; value=&quot;354&quot;/&gt;&lt;/object&gt;&lt;object type=&quot;3&quot; unique_id=&quot;10010&quot;&gt;&lt;property id=&quot;20148&quot; value=&quot;5&quot;/&gt;&lt;property id=&quot;20300&quot; value=&quot;Slide 9&quot;/&gt;&lt;property id=&quot;20307&quot; value=&quot;349&quot;/&gt;&lt;/object&gt;&lt;object type=&quot;3&quot; unique_id=&quot;10011&quot;&gt;&lt;property id=&quot;20148&quot; value=&quot;5&quot;/&gt;&lt;property id=&quot;20300&quot; value=&quot;Slide 10&quot;/&gt;&lt;property id=&quot;20307&quot; value=&quot;350&quot;/&gt;&lt;/object&gt;&lt;object type=&quot;3&quot; unique_id=&quot;10012&quot;&gt;&lt;property id=&quot;20148&quot; value=&quot;5&quot;/&gt;&lt;property id=&quot;20300&quot; value=&quot;Slide 11&quot;/&gt;&lt;property id=&quot;20307&quot; value=&quot;355&quot;/&gt;&lt;/object&gt;&lt;object type=&quot;3&quot; unique_id=&quot;10013&quot;&gt;&lt;property id=&quot;20148&quot; value=&quot;5&quot;/&gt;&lt;property id=&quot;20300&quot; value=&quot;Slide 12&quot;/&gt;&lt;property id=&quot;20307&quot; value=&quot;356&quot;/&gt;&lt;/object&gt;&lt;object type=&quot;3&quot; unique_id=&quot;10014&quot;&gt;&lt;property id=&quot;20148&quot; value=&quot;5&quot;/&gt;&lt;property id=&quot;20300&quot; value=&quot;Slide 13&quot;/&gt;&lt;property id=&quot;20307&quot; value=&quot;357&quot;/&gt;&lt;/object&gt;&lt;object type=&quot;3&quot; unique_id=&quot;10015&quot;&gt;&lt;property id=&quot;20148&quot; value=&quot;5&quot;/&gt;&lt;property id=&quot;20300&quot; value=&quot;Slide 15&quot;/&gt;&lt;property id=&quot;20307&quot; value=&quot;358&quot;/&gt;&lt;/object&gt;&lt;object type=&quot;3&quot; unique_id=&quot;67007&quot;&gt;&lt;property id=&quot;20148&quot; value=&quot;5&quot;/&gt;&lt;property id=&quot;20300&quot; value=&quot;Slide 1&quot;/&gt;&lt;property id=&quot;20307&quot; value=&quot;362&quot;/&gt;&lt;/object&gt;&lt;object type=&quot;3&quot; unique_id=&quot;67008&quot;&gt;&lt;property id=&quot;20148&quot; value=&quot;5&quot;/&gt;&lt;property id=&quot;20300&quot; value=&quot;Slide 3&quot;/&gt;&lt;property id=&quot;20307&quot; value=&quot;363&quot;/&gt;&lt;/object&gt;&lt;object type=&quot;3&quot; unique_id=&quot;67010&quot;&gt;&lt;property id=&quot;20148&quot; value=&quot;5&quot;/&gt;&lt;property id=&quot;20300&quot; value=&quot;Slide 2&quot;/&gt;&lt;property id=&quot;20307&quot; value=&quot;371&quot;/&gt;&lt;/object&gt;&lt;object type=&quot;3&quot; unique_id=&quot;67011&quot;&gt;&lt;property id=&quot;20148&quot; value=&quot;5&quot;/&gt;&lt;property id=&quot;20300&quot; value=&quot;Slide 14&quot;/&gt;&lt;property id=&quot;20307&quot; value=&quot;365&quot;/&gt;&lt;/object&gt;&lt;object type=&quot;3&quot; unique_id=&quot;67012&quot;&gt;&lt;property id=&quot;20148&quot; value=&quot;5&quot;/&gt;&lt;property id=&quot;20300&quot; value=&quot;Slide 16&quot;/&gt;&lt;property id=&quot;20307&quot; value=&quot;367&quot;/&gt;&lt;/object&gt;&lt;object type=&quot;3&quot; unique_id=&quot;67013&quot;&gt;&lt;property id=&quot;20148&quot; value=&quot;5&quot;/&gt;&lt;property id=&quot;20300&quot; value=&quot;Slide 17&quot;/&gt;&lt;property id=&quot;20307&quot; value=&quot;368&quot;/&gt;&lt;/object&gt;&lt;object type=&quot;3&quot; unique_id=&quot;67014&quot;&gt;&lt;property id=&quot;20148&quot; value=&quot;5&quot;/&gt;&lt;property id=&quot;20300&quot; value=&quot;Slide 18&quot;/&gt;&lt;property id=&quot;20307&quot; value=&quot;369&quot;/&gt;&lt;/object&gt;&lt;object type=&quot;3&quot; unique_id=&quot;67015&quot;&gt;&lt;property id=&quot;20148&quot; value=&quot;5&quot;/&gt;&lt;property id=&quot;20300&quot; value=&quot;Slide 19&quot;/&gt;&lt;property id=&quot;20307&quot; value=&quot;370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740</Words>
  <Application>Microsoft Office PowerPoint</Application>
  <PresentationFormat>On-screen Show (4:3)</PresentationFormat>
  <Paragraphs>111</Paragraphs>
  <Slides>19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TS001090307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MTC</cp:lastModifiedBy>
  <cp:revision>199</cp:revision>
  <dcterms:created xsi:type="dcterms:W3CDTF">2009-02-23T22:49:59Z</dcterms:created>
  <dcterms:modified xsi:type="dcterms:W3CDTF">2020-10-07T03:07:53Z</dcterms:modified>
</cp:coreProperties>
</file>