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2"/>
  </p:notesMasterIdLst>
  <p:sldIdLst>
    <p:sldId id="256" r:id="rId5"/>
    <p:sldId id="258" r:id="rId6"/>
    <p:sldId id="275" r:id="rId7"/>
    <p:sldId id="289" r:id="rId8"/>
    <p:sldId id="266" r:id="rId9"/>
    <p:sldId id="276" r:id="rId10"/>
    <p:sldId id="277" r:id="rId11"/>
    <p:sldId id="288" r:id="rId12"/>
    <p:sldId id="290" r:id="rId13"/>
    <p:sldId id="278" r:id="rId14"/>
    <p:sldId id="267" r:id="rId15"/>
    <p:sldId id="279" r:id="rId16"/>
    <p:sldId id="268" r:id="rId17"/>
    <p:sldId id="281" r:id="rId18"/>
    <p:sldId id="269" r:id="rId19"/>
    <p:sldId id="282" r:id="rId20"/>
    <p:sldId id="270" r:id="rId21"/>
    <p:sldId id="283" r:id="rId22"/>
    <p:sldId id="271" r:id="rId23"/>
    <p:sldId id="284" r:id="rId24"/>
    <p:sldId id="285" r:id="rId25"/>
    <p:sldId id="272" r:id="rId26"/>
    <p:sldId id="286" r:id="rId27"/>
    <p:sldId id="273" r:id="rId28"/>
    <p:sldId id="287" r:id="rId29"/>
    <p:sldId id="292" r:id="rId30"/>
    <p:sldId id="274" r:id="rId31"/>
  </p:sldIdLst>
  <p:sldSz cx="9144000" cy="5143500" type="screen16x9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宋体" pitchFamily="2" charset="-122"/>
      <p:regular r:id="rId37"/>
    </p:embeddedFont>
    <p:embeddedFont>
      <p:font typeface="DFPOP1-W9" charset="-128"/>
      <p:regular r:id="rId38"/>
    </p:embeddedFont>
    <p:embeddedFont>
      <p:font typeface="Arial-Rounded" charset="-93"/>
      <p:regular r:id="rId39"/>
    </p:embeddedFont>
    <p:embeddedFont>
      <p:font typeface="微软雅黑" pitchFamily="34" charset="-122"/>
      <p:regular r:id="rId40"/>
      <p:bold r:id="rId41"/>
    </p:embeddedFont>
    <p:embeddedFont>
      <p:font typeface="HL Hoctro" pitchFamily="2" charset="0"/>
      <p:regular r:id="rId42"/>
    </p:embeddedFont>
  </p:embeddedFontLst>
  <p:custDataLst>
    <p:tags r:id="rId4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89"/>
            <p14:sldId id="266"/>
            <p14:sldId id="276"/>
            <p14:sldId id="277"/>
            <p14:sldId id="288"/>
            <p14:sldId id="290"/>
            <p14:sldId id="278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81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292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F14420"/>
    <a:srgbClr val="679C31"/>
    <a:srgbClr val="920000"/>
    <a:srgbClr val="F56636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64" autoAdjust="0"/>
  </p:normalViewPr>
  <p:slideViewPr>
    <p:cSldViewPr snapToGrid="0">
      <p:cViewPr varScale="1">
        <p:scale>
          <a:sx n="93" d="100"/>
          <a:sy n="93" d="100"/>
        </p:scale>
        <p:origin x="-70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tags" Target="tags/tag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2182907" y="2876475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CẬU BÉ THÔNG MINH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9810" y="1610151"/>
            <a:ext cx="1507885" cy="955919"/>
            <a:chOff x="3282361" y="1815065"/>
            <a:chExt cx="1507885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7030A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7030A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75226" y="4073598"/>
            <a:ext cx="2648482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 viên</a:t>
            </a:r>
            <a:r>
              <a:rPr lang="en-US" altLang="zh-CN" sz="14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zh-CN" sz="1100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042"/>
    </mc:Choice>
    <mc:Fallback xmlns="">
      <p:transition advTm="16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5" grpId="0"/>
      <p:bldP spid="92" grpId="0" animBg="1"/>
      <p:bldP spid="111" grpId="0" animBg="1"/>
      <p:bldP spid="112" grpId="0" animBg="1"/>
    </p:bldLst>
  </p:timing>
  <p:extLst mod="1">
    <p:ext uri="{E180D4A7-C9FB-4DFB-919C-405C955672EB}">
      <p14:showEvtLst xmlns:p14="http://schemas.microsoft.com/office/powerpoint/2010/main">
        <p14:playEvt time="1" objId="3"/>
        <p14:stopEvt time="16042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145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Cậu bé thông minh</a:t>
            </a:r>
          </a:p>
          <a:p>
            <a:pPr algn="just"/>
            <a:r>
              <a:rPr lang="en-US" altLang="zh-CN" sz="24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Một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hôm, cậu bé Vinh đem một quả bưởi ra bãi cỏ làm bóng để cùng vui chơi với các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bạn. Đang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chơi, bỗng quả bóng lăn xuống một cái hố gần đó.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Cái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hố hẹp và rất sâu nên không thể với tay lấy quả bóng lên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được. Bọn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trẻ nhìn xuống cái hố đầy nuối tiếc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  <a:p>
            <a:pPr algn="just"/>
            <a:r>
              <a:rPr lang="en-US" altLang="zh-CN" sz="24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Suy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nghĩ một lát, cậu bé Vinh rủ bạn đi mượn mấy chiếc nón, rồi múc nước đổ đầy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hố. Các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 không hiểu Vinh làm thế để làm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gì. Lát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sau, thấy Vinh cuối xuống cầm quả bóng lên.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 nhìn Vinh trầm trồ thán phục.</a:t>
            </a:r>
          </a:p>
          <a:p>
            <a:pPr algn="just"/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</a:t>
            </a:r>
            <a:r>
              <a:rPr lang="en-US" altLang="zh-CN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Cậu 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bé Vinh ngày ấy chính là Lương Thế Vinh. </a:t>
            </a:r>
            <a:r>
              <a:rPr lang="en-US" altLang="zh-CN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Về 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sau ông trở thành nhà toán học xuất sắc của nước ta</a:t>
            </a:r>
            <a:r>
              <a:rPr lang="en-US" altLang="zh-CN" sz="24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  <a:p>
            <a:pPr algn="just"/>
            <a:endParaRPr lang="en-US" altLang="zh-CN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just"/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1520" y="1043478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2367" y="249865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70016" y="394399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ậu bé thông m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80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Cậu bé Vinh và các bạn chơi trò chơi gì?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=""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790754" y="339655"/>
            <a:ext cx="7291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b. </a:t>
            </a:r>
            <a:r>
              <a:rPr lang="en-US" altLang="zh-CN" sz="3200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Vinh làm thế nào để lấy được quả bóng ở dưới hồ lên?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66486" y="41123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c. Vì sao các bạn nhìn Vinh trầm trồ thán phục?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9" y="1488450"/>
            <a:ext cx="6184490" cy="3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16076" y="454978"/>
            <a:ext cx="7865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 vở câu 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cho câu hỏi a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 c </a:t>
            </a:r>
          </a:p>
          <a:p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 3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383461" y="1327813"/>
            <a:ext cx="6990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Cậu bé Vinh và các bạn chơi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=""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6212632" y="1380669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4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6230376" y="1335203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á bóng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=""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419835" y="2183221"/>
            <a:ext cx="8367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bạn nhìn Vinh trầm trồ thán phục vì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=""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619057" y="2862472"/>
            <a:ext cx="3226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36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=""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405744" y="2766323"/>
            <a:ext cx="5316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ậu ấy rất thông minh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8" grpId="0"/>
      <p:bldP spid="12" grpId="0"/>
      <p:bldP spid="12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311614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=""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22787" y="983890"/>
            <a:ext cx="854423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thông minh      xuất sắc       thán phục      nuối tiếc          vui mừng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419835" y="1736408"/>
            <a:ext cx="8367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Chúng tôi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rất               vì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đội bóng yêu thích đã bị thua.</a:t>
            </a:r>
          </a:p>
        </p:txBody>
      </p:sp>
      <p:sp>
        <p:nvSpPr>
          <p:cNvPr id="10" name="矩形 8">
            <a:extLst>
              <a:ext uri="{FF2B5EF4-FFF2-40B4-BE49-F238E27FC236}">
                <a16:creationId xmlns=""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3133661" y="1761027"/>
            <a:ext cx="3226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32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2868390" y="1733003"/>
            <a:ext cx="5316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uối tiếc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=""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419835" y="2557297"/>
            <a:ext cx="8367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b. Hoa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vẽ rất đẹp. Cả lớp ai cũng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        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 ấy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=""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5232620" y="2549683"/>
            <a:ext cx="3226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(…).</a:t>
            </a:r>
            <a:endParaRPr lang="zh-CN" altLang="en-US" sz="36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=""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5118319" y="2560072"/>
            <a:ext cx="1729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hán phục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0" grpId="1"/>
      <p:bldP spid="11" grpId="0"/>
      <p:bldP spid="15" grpId="0"/>
      <p:bldP spid="16" grpId="0"/>
      <p:bldP spid="16" grpId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55626" y="257397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 sát tranh và 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nói về các trò chơi trong tranh </a:t>
            </a:r>
            <a:endParaRPr lang="zh-CN" altLang="en-US" sz="3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2" y="842172"/>
            <a:ext cx="7408718" cy="415585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423424" y="1103971"/>
            <a:ext cx="1694986" cy="2564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724507" y="1103971"/>
            <a:ext cx="1115122" cy="4795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52"/>
    </mc:Choice>
    <mc:Fallback xmlns="">
      <p:transition advTm="3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2" y="41559"/>
            <a:ext cx="8745170" cy="3354325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2896637" y="2524503"/>
            <a:ext cx="1322072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=""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3249328" y="1330035"/>
            <a:ext cx="1135635" cy="38868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" y="348773"/>
            <a:ext cx="8638284" cy="274943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370144" y="1462552"/>
            <a:ext cx="1893235" cy="60957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Thông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inh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="" xmlns:a16="http://schemas.microsoft.com/office/drawing/2014/main" id="{E70D5203-C913-4D7A-BAE1-08A9F14E5A39}"/>
              </a:ext>
            </a:extLst>
          </p:cNvPr>
          <p:cNvSpPr/>
          <p:nvPr/>
        </p:nvSpPr>
        <p:spPr>
          <a:xfrm>
            <a:off x="5247412" y="1457843"/>
            <a:ext cx="1990226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uỳnh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huỵch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7168732" y="1462552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ình 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ĩnh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1">
            <a:extLst>
              <a:ext uri="{FF2B5EF4-FFF2-40B4-BE49-F238E27FC236}">
                <a16:creationId xmlns=""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401317" y="2217377"/>
            <a:ext cx="1893235" cy="60957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băn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oăn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4">
            <a:extLst>
              <a:ext uri="{FF2B5EF4-FFF2-40B4-BE49-F238E27FC236}">
                <a16:creationId xmlns="" xmlns:a16="http://schemas.microsoft.com/office/drawing/2014/main" id="{E70D5203-C913-4D7A-BAE1-08A9F14E5A39}"/>
              </a:ext>
            </a:extLst>
          </p:cNvPr>
          <p:cNvSpPr/>
          <p:nvPr/>
        </p:nvSpPr>
        <p:spPr>
          <a:xfrm>
            <a:off x="5178768" y="2191886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hân 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oan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5">
            <a:extLst>
              <a:ext uri="{FF2B5EF4-FFF2-40B4-BE49-F238E27FC236}">
                <a16:creationId xmlns=""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6986051" y="2196595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oàn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thành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45775" y="2113456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 ô chữ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77778E-6 -3.82716E-6 L -2.77778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05"/>
            <a:ext cx="9144000" cy="41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3" name="Rectangle 71"/>
          <p:cNvSpPr>
            <a:spLocks noChangeArrowheads="1"/>
          </p:cNvSpPr>
          <p:nvPr/>
        </p:nvSpPr>
        <p:spPr bwMode="auto">
          <a:xfrm>
            <a:off x="4195763" y="1478756"/>
            <a:ext cx="559594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È</a:t>
            </a:r>
          </a:p>
        </p:txBody>
      </p:sp>
      <p:sp>
        <p:nvSpPr>
          <p:cNvPr id="23624" name="Rectangle 72"/>
          <p:cNvSpPr>
            <a:spLocks noChangeArrowheads="1"/>
          </p:cNvSpPr>
          <p:nvPr/>
        </p:nvSpPr>
        <p:spPr bwMode="auto">
          <a:xfrm>
            <a:off x="4735116" y="1478756"/>
            <a:ext cx="548878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3625" name="Rectangle 73"/>
          <p:cNvSpPr>
            <a:spLocks noChangeArrowheads="1"/>
          </p:cNvSpPr>
          <p:nvPr/>
        </p:nvSpPr>
        <p:spPr bwMode="auto">
          <a:xfrm>
            <a:off x="3624262" y="1478756"/>
            <a:ext cx="54768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32" name="Rectangle 80"/>
          <p:cNvSpPr>
            <a:spLocks noChangeArrowheads="1"/>
          </p:cNvSpPr>
          <p:nvPr/>
        </p:nvSpPr>
        <p:spPr bwMode="auto">
          <a:xfrm>
            <a:off x="4186237" y="1878806"/>
            <a:ext cx="548879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3633" name="Rectangle 81"/>
          <p:cNvSpPr>
            <a:spLocks noChangeArrowheads="1"/>
          </p:cNvSpPr>
          <p:nvPr/>
        </p:nvSpPr>
        <p:spPr bwMode="auto">
          <a:xfrm>
            <a:off x="4735116" y="1878806"/>
            <a:ext cx="548878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Á</a:t>
            </a:r>
          </a:p>
        </p:txBody>
      </p:sp>
      <p:sp>
        <p:nvSpPr>
          <p:cNvPr id="23634" name="Rectangle 82"/>
          <p:cNvSpPr>
            <a:spLocks noChangeArrowheads="1"/>
          </p:cNvSpPr>
          <p:nvPr/>
        </p:nvSpPr>
        <p:spPr bwMode="auto">
          <a:xfrm>
            <a:off x="5283994" y="1878806"/>
            <a:ext cx="54768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3635" name="Rectangle 83"/>
          <p:cNvSpPr>
            <a:spLocks noChangeArrowheads="1"/>
          </p:cNvSpPr>
          <p:nvPr/>
        </p:nvSpPr>
        <p:spPr bwMode="auto">
          <a:xfrm>
            <a:off x="5831681" y="1878806"/>
            <a:ext cx="548879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Ố</a:t>
            </a:r>
          </a:p>
        </p:txBody>
      </p:sp>
      <p:sp>
        <p:nvSpPr>
          <p:cNvPr id="23636" name="Rectangle 84"/>
          <p:cNvSpPr>
            <a:spLocks noChangeArrowheads="1"/>
          </p:cNvSpPr>
          <p:nvPr/>
        </p:nvSpPr>
        <p:spPr bwMode="auto">
          <a:xfrm>
            <a:off x="6343650" y="1874910"/>
            <a:ext cx="573341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3643" name="Rectangle 91"/>
          <p:cNvSpPr>
            <a:spLocks noChangeArrowheads="1"/>
          </p:cNvSpPr>
          <p:nvPr/>
        </p:nvSpPr>
        <p:spPr bwMode="auto">
          <a:xfrm>
            <a:off x="4735116" y="2678906"/>
            <a:ext cx="548878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3644" name="Rectangle 92"/>
          <p:cNvSpPr>
            <a:spLocks noChangeArrowheads="1"/>
          </p:cNvSpPr>
          <p:nvPr/>
        </p:nvSpPr>
        <p:spPr bwMode="auto">
          <a:xfrm>
            <a:off x="5283994" y="2678906"/>
            <a:ext cx="54768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Ó</a:t>
            </a:r>
          </a:p>
        </p:txBody>
      </p:sp>
      <p:sp>
        <p:nvSpPr>
          <p:cNvPr id="23648" name="Rectangle 96"/>
          <p:cNvSpPr>
            <a:spLocks noChangeArrowheads="1"/>
          </p:cNvSpPr>
          <p:nvPr/>
        </p:nvSpPr>
        <p:spPr bwMode="auto">
          <a:xfrm>
            <a:off x="4183856" y="2664619"/>
            <a:ext cx="548879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3649" name="Rectangle 97"/>
          <p:cNvSpPr>
            <a:spLocks noChangeArrowheads="1"/>
          </p:cNvSpPr>
          <p:nvPr/>
        </p:nvSpPr>
        <p:spPr bwMode="auto">
          <a:xfrm>
            <a:off x="4183857" y="3071813"/>
            <a:ext cx="564356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3650" name="Rectangle 98"/>
          <p:cNvSpPr>
            <a:spLocks noChangeArrowheads="1"/>
          </p:cNvSpPr>
          <p:nvPr/>
        </p:nvSpPr>
        <p:spPr bwMode="auto">
          <a:xfrm>
            <a:off x="4735116" y="3071813"/>
            <a:ext cx="548878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Ọ</a:t>
            </a:r>
          </a:p>
        </p:txBody>
      </p:sp>
      <p:sp>
        <p:nvSpPr>
          <p:cNvPr id="23651" name="Rectangle 99"/>
          <p:cNvSpPr>
            <a:spLocks noChangeArrowheads="1"/>
          </p:cNvSpPr>
          <p:nvPr/>
        </p:nvSpPr>
        <p:spPr bwMode="auto">
          <a:xfrm>
            <a:off x="5283994" y="3071813"/>
            <a:ext cx="54768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3658" name="Rectangle 106"/>
          <p:cNvSpPr>
            <a:spLocks noChangeArrowheads="1"/>
          </p:cNvSpPr>
          <p:nvPr/>
        </p:nvSpPr>
        <p:spPr bwMode="auto">
          <a:xfrm>
            <a:off x="4743450" y="3468291"/>
            <a:ext cx="548879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3659" name="Rectangle 107"/>
          <p:cNvSpPr>
            <a:spLocks noChangeArrowheads="1"/>
          </p:cNvSpPr>
          <p:nvPr/>
        </p:nvSpPr>
        <p:spPr bwMode="auto">
          <a:xfrm>
            <a:off x="5292329" y="3468291"/>
            <a:ext cx="54887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À</a:t>
            </a:r>
          </a:p>
        </p:txBody>
      </p:sp>
      <p:sp>
        <p:nvSpPr>
          <p:cNvPr id="23660" name="Rectangle 108"/>
          <p:cNvSpPr>
            <a:spLocks noChangeArrowheads="1"/>
          </p:cNvSpPr>
          <p:nvPr/>
        </p:nvSpPr>
        <p:spPr bwMode="auto">
          <a:xfrm>
            <a:off x="5840016" y="3471863"/>
            <a:ext cx="54768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23664" name="AutoShape 112"/>
          <p:cNvSpPr>
            <a:spLocks noChangeArrowheads="1"/>
          </p:cNvSpPr>
          <p:nvPr/>
        </p:nvSpPr>
        <p:spPr bwMode="auto">
          <a:xfrm>
            <a:off x="620316" y="1478756"/>
            <a:ext cx="595313" cy="35718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500" b="1" dirty="0">
                <a:solidFill>
                  <a:srgbClr val="FF3300"/>
                </a:solidFill>
                <a:latin typeface="Times New Roman"/>
              </a:rPr>
              <a:t>2</a:t>
            </a:r>
          </a:p>
        </p:txBody>
      </p:sp>
      <p:sp>
        <p:nvSpPr>
          <p:cNvPr id="23665" name="AutoShape 113"/>
          <p:cNvSpPr>
            <a:spLocks noChangeArrowheads="1"/>
          </p:cNvSpPr>
          <p:nvPr/>
        </p:nvSpPr>
        <p:spPr bwMode="auto">
          <a:xfrm>
            <a:off x="620316" y="1021556"/>
            <a:ext cx="595313" cy="35718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500" b="1">
                <a:solidFill>
                  <a:srgbClr val="FF3300"/>
                </a:solidFill>
                <a:latin typeface="Times New Roman"/>
              </a:rPr>
              <a:t>1</a:t>
            </a:r>
          </a:p>
        </p:txBody>
      </p:sp>
      <p:sp>
        <p:nvSpPr>
          <p:cNvPr id="23666" name="AutoShape 114"/>
          <p:cNvSpPr>
            <a:spLocks noChangeArrowheads="1"/>
          </p:cNvSpPr>
          <p:nvPr/>
        </p:nvSpPr>
        <p:spPr bwMode="auto">
          <a:xfrm>
            <a:off x="620316" y="2314575"/>
            <a:ext cx="595313" cy="35718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500" b="1">
                <a:solidFill>
                  <a:srgbClr val="FF3300"/>
                </a:solidFill>
                <a:latin typeface="Times New Roman"/>
              </a:rPr>
              <a:t>4</a:t>
            </a:r>
          </a:p>
        </p:txBody>
      </p:sp>
      <p:sp>
        <p:nvSpPr>
          <p:cNvPr id="23667" name="AutoShape 115"/>
          <p:cNvSpPr>
            <a:spLocks noChangeArrowheads="1"/>
          </p:cNvSpPr>
          <p:nvPr/>
        </p:nvSpPr>
        <p:spPr bwMode="auto">
          <a:xfrm>
            <a:off x="620316" y="1878806"/>
            <a:ext cx="595313" cy="35718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500" b="1">
                <a:solidFill>
                  <a:srgbClr val="FF3300"/>
                </a:solidFill>
                <a:latin typeface="Times New Roman"/>
              </a:rPr>
              <a:t>3</a:t>
            </a:r>
          </a:p>
        </p:txBody>
      </p:sp>
      <p:sp>
        <p:nvSpPr>
          <p:cNvPr id="23668" name="AutoShape 116"/>
          <p:cNvSpPr>
            <a:spLocks noChangeArrowheads="1"/>
          </p:cNvSpPr>
          <p:nvPr/>
        </p:nvSpPr>
        <p:spPr bwMode="auto">
          <a:xfrm>
            <a:off x="620316" y="2696766"/>
            <a:ext cx="595313" cy="35718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500" b="1">
                <a:solidFill>
                  <a:srgbClr val="FF3300"/>
                </a:solidFill>
                <a:latin typeface="Times New Roman"/>
              </a:rPr>
              <a:t>5</a:t>
            </a:r>
          </a:p>
        </p:txBody>
      </p:sp>
      <p:sp>
        <p:nvSpPr>
          <p:cNvPr id="23669" name="AutoShape 117"/>
          <p:cNvSpPr>
            <a:spLocks noChangeArrowheads="1"/>
          </p:cNvSpPr>
          <p:nvPr/>
        </p:nvSpPr>
        <p:spPr bwMode="auto">
          <a:xfrm>
            <a:off x="620316" y="3136106"/>
            <a:ext cx="595313" cy="35718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500" b="1">
                <a:solidFill>
                  <a:srgbClr val="FF3300"/>
                </a:solidFill>
                <a:latin typeface="Times New Roman"/>
              </a:rPr>
              <a:t>6</a:t>
            </a:r>
          </a:p>
        </p:txBody>
      </p:sp>
      <p:sp>
        <p:nvSpPr>
          <p:cNvPr id="23670" name="AutoShape 118"/>
          <p:cNvSpPr>
            <a:spLocks noChangeArrowheads="1"/>
          </p:cNvSpPr>
          <p:nvPr/>
        </p:nvSpPr>
        <p:spPr bwMode="auto">
          <a:xfrm>
            <a:off x="620316" y="3650456"/>
            <a:ext cx="595313" cy="35718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500" b="1">
                <a:solidFill>
                  <a:srgbClr val="FF3300"/>
                </a:solidFill>
                <a:latin typeface="Times New Roman"/>
              </a:rPr>
              <a:t>7</a:t>
            </a:r>
          </a:p>
        </p:txBody>
      </p:sp>
      <p:sp>
        <p:nvSpPr>
          <p:cNvPr id="23682" name="Text Box 130"/>
          <p:cNvSpPr txBox="1">
            <a:spLocks noChangeArrowheads="1"/>
          </p:cNvSpPr>
          <p:nvPr/>
        </p:nvSpPr>
        <p:spPr bwMode="auto">
          <a:xfrm>
            <a:off x="1673762" y="4034225"/>
            <a:ext cx="64460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gì đuôi ngắn tai dài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Mắt hồng lông mượt, có tài chạy nhanh?</a:t>
            </a: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1810683" y="4034225"/>
            <a:ext cx="6172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Con gì tai thính mắt tinh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Nấp trong bóng tối ngồi rình chuột con?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1911291" y="4099190"/>
            <a:ext cx="59709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Con gì cô Tấm quý yêu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Cơm vàng cơm bạc sớm chiều cho ăn?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1754928" y="4099190"/>
            <a:ext cx="63091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Quả gì không phải để ăn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Mà dùng để đá, để lăn, để chuyền?</a:t>
            </a: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2165694" y="4092743"/>
            <a:ext cx="5898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Con gì giữ cửa giữ nhà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Người lạ nó sủa, chủ ra nó mừng?</a:t>
            </a: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2680097" y="4218890"/>
            <a:ext cx="4731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Con hổ còn được gọi là con gì?</a:t>
            </a:r>
          </a:p>
        </p:txBody>
      </p:sp>
      <p:sp>
        <p:nvSpPr>
          <p:cNvPr id="23689" name="Text Box 137"/>
          <p:cNvSpPr txBox="1">
            <a:spLocks noChangeArrowheads="1"/>
          </p:cNvSpPr>
          <p:nvPr/>
        </p:nvSpPr>
        <p:spPr bwMode="auto">
          <a:xfrm>
            <a:off x="2680097" y="4369742"/>
            <a:ext cx="3898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Củ gì đo đỏ, con thỏ thích ăn?</a:t>
            </a:r>
          </a:p>
        </p:txBody>
      </p:sp>
      <p:pic>
        <p:nvPicPr>
          <p:cNvPr id="3122" name="Picture 139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" y="4057650"/>
            <a:ext cx="685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5292328" y="1078706"/>
            <a:ext cx="54768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3612" name="Rectangle 60"/>
          <p:cNvSpPr>
            <a:spLocks noChangeArrowheads="1"/>
          </p:cNvSpPr>
          <p:nvPr/>
        </p:nvSpPr>
        <p:spPr bwMode="auto">
          <a:xfrm>
            <a:off x="5840016" y="1078706"/>
            <a:ext cx="54887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Ỏ</a:t>
            </a:r>
          </a:p>
        </p:txBody>
      </p:sp>
      <p:sp>
        <p:nvSpPr>
          <p:cNvPr id="23610" name="Rectangle 58"/>
          <p:cNvSpPr>
            <a:spLocks noChangeArrowheads="1"/>
          </p:cNvSpPr>
          <p:nvPr/>
        </p:nvSpPr>
        <p:spPr bwMode="auto">
          <a:xfrm>
            <a:off x="4743450" y="1078706"/>
            <a:ext cx="548879" cy="4000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3637" name="Rectangle 85"/>
          <p:cNvSpPr>
            <a:spLocks noChangeArrowheads="1"/>
          </p:cNvSpPr>
          <p:nvPr/>
        </p:nvSpPr>
        <p:spPr bwMode="auto">
          <a:xfrm>
            <a:off x="4731544" y="2276475"/>
            <a:ext cx="548879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3639" name="Rectangle 87"/>
          <p:cNvSpPr>
            <a:spLocks noChangeArrowheads="1"/>
          </p:cNvSpPr>
          <p:nvPr/>
        </p:nvSpPr>
        <p:spPr bwMode="auto">
          <a:xfrm>
            <a:off x="5280423" y="2276475"/>
            <a:ext cx="54887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23638" name="Rectangle 86"/>
          <p:cNvSpPr>
            <a:spLocks noChangeArrowheads="1"/>
          </p:cNvSpPr>
          <p:nvPr/>
        </p:nvSpPr>
        <p:spPr bwMode="auto">
          <a:xfrm>
            <a:off x="2000250" y="2286000"/>
            <a:ext cx="548879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23640" name="Rectangle 88"/>
          <p:cNvSpPr>
            <a:spLocks noChangeArrowheads="1"/>
          </p:cNvSpPr>
          <p:nvPr/>
        </p:nvSpPr>
        <p:spPr bwMode="auto">
          <a:xfrm>
            <a:off x="4183856" y="2276475"/>
            <a:ext cx="54768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Ó</a:t>
            </a:r>
          </a:p>
        </p:txBody>
      </p:sp>
      <p:sp>
        <p:nvSpPr>
          <p:cNvPr id="23641" name="Rectangle 89"/>
          <p:cNvSpPr>
            <a:spLocks noChangeArrowheads="1"/>
          </p:cNvSpPr>
          <p:nvPr/>
        </p:nvSpPr>
        <p:spPr bwMode="auto">
          <a:xfrm>
            <a:off x="3623073" y="2286000"/>
            <a:ext cx="54887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3642" name="Rectangle 90"/>
          <p:cNvSpPr>
            <a:spLocks noChangeArrowheads="1"/>
          </p:cNvSpPr>
          <p:nvPr/>
        </p:nvSpPr>
        <p:spPr bwMode="auto">
          <a:xfrm>
            <a:off x="2549129" y="2286000"/>
            <a:ext cx="54887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23698" name="Rectangle 146"/>
          <p:cNvSpPr>
            <a:spLocks noChangeArrowheads="1"/>
          </p:cNvSpPr>
          <p:nvPr/>
        </p:nvSpPr>
        <p:spPr bwMode="auto">
          <a:xfrm>
            <a:off x="3098006" y="2286000"/>
            <a:ext cx="54768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Ả</a:t>
            </a:r>
          </a:p>
        </p:txBody>
      </p:sp>
      <p:sp>
        <p:nvSpPr>
          <p:cNvPr id="4186" name="WordArt 138"/>
          <p:cNvSpPr>
            <a:spLocks noChangeArrowheads="1" noChangeShapeType="1" noTextEdit="1"/>
          </p:cNvSpPr>
          <p:nvPr/>
        </p:nvSpPr>
        <p:spPr bwMode="auto">
          <a:xfrm>
            <a:off x="2837260" y="742950"/>
            <a:ext cx="4705350" cy="12001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  <p:sp>
        <p:nvSpPr>
          <p:cNvPr id="3141" name="Rectangle 36"/>
          <p:cNvSpPr>
            <a:spLocks noChangeArrowheads="1"/>
          </p:cNvSpPr>
          <p:nvPr/>
        </p:nvSpPr>
        <p:spPr bwMode="auto">
          <a:xfrm>
            <a:off x="514350" y="-57150"/>
            <a:ext cx="82296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350">
              <a:latin typeface="Times New Roman" panose="02020603050405020304" pitchFamily="18" charset="0"/>
            </a:endParaRPr>
          </a:p>
        </p:txBody>
      </p:sp>
      <p:sp>
        <p:nvSpPr>
          <p:cNvPr id="154" name="Rectangle 60"/>
          <p:cNvSpPr>
            <a:spLocks noChangeArrowheads="1"/>
          </p:cNvSpPr>
          <p:nvPr/>
        </p:nvSpPr>
        <p:spPr bwMode="auto">
          <a:xfrm>
            <a:off x="6914884" y="1874910"/>
            <a:ext cx="574587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155" name="Rectangle 108"/>
          <p:cNvSpPr>
            <a:spLocks noChangeArrowheads="1"/>
          </p:cNvSpPr>
          <p:nvPr/>
        </p:nvSpPr>
        <p:spPr bwMode="auto">
          <a:xfrm>
            <a:off x="6390085" y="3471863"/>
            <a:ext cx="579834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Ố</a:t>
            </a:r>
          </a:p>
        </p:txBody>
      </p:sp>
      <p:sp>
        <p:nvSpPr>
          <p:cNvPr id="156" name="Rectangle 108"/>
          <p:cNvSpPr>
            <a:spLocks noChangeArrowheads="1"/>
          </p:cNvSpPr>
          <p:nvPr/>
        </p:nvSpPr>
        <p:spPr bwMode="auto">
          <a:xfrm>
            <a:off x="6979444" y="3471863"/>
            <a:ext cx="54768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51506854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3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2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2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2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3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2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2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23" grpId="0" animBg="1"/>
      <p:bldP spid="23624" grpId="0" animBg="1"/>
      <p:bldP spid="23625" grpId="0" animBg="1"/>
      <p:bldP spid="23632" grpId="0" animBg="1"/>
      <p:bldP spid="23633" grpId="0" animBg="1"/>
      <p:bldP spid="23634" grpId="0" animBg="1"/>
      <p:bldP spid="23635" grpId="0" animBg="1"/>
      <p:bldP spid="23636" grpId="0" animBg="1"/>
      <p:bldP spid="23643" grpId="0" animBg="1"/>
      <p:bldP spid="23644" grpId="0" animBg="1"/>
      <p:bldP spid="23648" grpId="0" animBg="1"/>
      <p:bldP spid="23649" grpId="0" animBg="1"/>
      <p:bldP spid="23650" grpId="0" animBg="1"/>
      <p:bldP spid="23651" grpId="0" animBg="1"/>
      <p:bldP spid="23658" grpId="0" animBg="1"/>
      <p:bldP spid="23659" grpId="0" animBg="1"/>
      <p:bldP spid="23660" grpId="0" animBg="1"/>
      <p:bldP spid="23664" grpId="0" animBg="1"/>
      <p:bldP spid="23665" grpId="0" animBg="1"/>
      <p:bldP spid="23666" grpId="0" animBg="1"/>
      <p:bldP spid="23667" grpId="0" animBg="1"/>
      <p:bldP spid="23668" grpId="0" animBg="1"/>
      <p:bldP spid="23669" grpId="0" animBg="1"/>
      <p:bldP spid="23670" grpId="0" animBg="1"/>
      <p:bldP spid="23682" grpId="0"/>
      <p:bldP spid="23682" grpId="1"/>
      <p:bldP spid="23684" grpId="0"/>
      <p:bldP spid="23684" grpId="1"/>
      <p:bldP spid="23685" grpId="0"/>
      <p:bldP spid="23685" grpId="1"/>
      <p:bldP spid="23686" grpId="0"/>
      <p:bldP spid="23686" grpId="1"/>
      <p:bldP spid="23687" grpId="0"/>
      <p:bldP spid="23687" grpId="1"/>
      <p:bldP spid="23688" grpId="0"/>
      <p:bldP spid="23688" grpId="1"/>
      <p:bldP spid="23689" grpId="0"/>
      <p:bldP spid="23689" grpId="1"/>
      <p:bldP spid="23611" grpId="0" animBg="1"/>
      <p:bldP spid="23612" grpId="0" animBg="1"/>
      <p:bldP spid="23610" grpId="0" animBg="1"/>
      <p:bldP spid="23637" grpId="0" animBg="1"/>
      <p:bldP spid="23639" grpId="0" animBg="1"/>
      <p:bldP spid="23638" grpId="0" animBg="1"/>
      <p:bldP spid="23640" grpId="0" animBg="1"/>
      <p:bldP spid="23641" grpId="0" animBg="1"/>
      <p:bldP spid="23642" grpId="0" animBg="1"/>
      <p:bldP spid="23698" grpId="0" animBg="1"/>
      <p:bldP spid="4186" grpId="0"/>
      <p:bldP spid="154" grpId="0" animBg="1"/>
      <p:bldP spid="155" grpId="0" animBg="1"/>
      <p:bldP spid="1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86"/>
            <a:ext cx="8695996" cy="5185186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810814" y="-28046"/>
            <a:ext cx="4734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dưới đây 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20"/>
    </mc:Choice>
    <mc:Fallback xmlns="">
      <p:transition advTm="2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" y="0"/>
            <a:ext cx="7960660" cy="3468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5812" y="3493626"/>
            <a:ext cx="571695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/>
            <a:r>
              <a:rPr lang="en-US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F2A19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CẬU BÉ THÔNG MINH</a:t>
            </a:r>
            <a:endParaRPr lang="zh-CN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EF2A19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8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979"/>
    </mc:Choice>
    <mc:Fallback xmlns="">
      <p:transition advTm="7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60"/>
    </mc:Choice>
    <mc:Fallback xmlns="">
      <p:transition advTm="2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ậu bé thông m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800" y="-6096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5" y="2216078"/>
            <a:ext cx="7928386" cy="293415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2" y="0"/>
            <a:ext cx="8122024" cy="223759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cậu bé thông mi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645" y="404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95"/>
    </mc:Choice>
    <mc:Fallback xmlns="">
      <p:transition advTm="2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5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334082"/>
            <a:ext cx="9143999" cy="500562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Cậu bé thông minh</a:t>
            </a:r>
            <a:endParaRPr lang="en-US" altLang="zh-CN" sz="4000" b="1" dirty="0">
              <a:solidFill>
                <a:srgbClr val="F14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3200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36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Một hôm, cậu bé Vinh đem một quả bưởi ra bãi cỏ làm bóng để cùng vui chơi với các bạn.    </a:t>
            </a: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Đang chơi, bỗng quả bóng lăn xuống một cái hố gần đó.   </a:t>
            </a:r>
            <a:r>
              <a:rPr lang="en-US" altLang="zh-CN" sz="36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Cái hố hẹp và rất sâu nên không thể với tay lấy quả bóng lên được.   </a:t>
            </a: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Bọn trẻ nhìn xuống cái hố đầy nuối tiếc.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22298" y="127945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1425680" y="2437132"/>
            <a:ext cx="366419" cy="345393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700794" y="3024961"/>
            <a:ext cx="366419" cy="345393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39088" y="4069990"/>
            <a:ext cx="366419" cy="345393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0272" y="393290"/>
            <a:ext cx="82590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Suy nghĩ một lát, cậu bé Vinh rủ bạn đi mượn mấy chiếc nón, rồi múc nước đổ đầy hố.  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bạn không hiểu Vinh làm thế để làm gì.   </a:t>
            </a:r>
            <a:r>
              <a:rPr lang="en-US" altLang="zh-CN" sz="32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Lát sau, thấy Vinh cuối xuống cầm quả bóng lên.  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bạn nhìn Vinh trầm trồ thán phục.</a:t>
            </a:r>
          </a:p>
          <a:p>
            <a:pPr algn="just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Cậu bé Vinh ngày ấy chính là Lương Thế Vinh.      </a:t>
            </a: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Về sau ông trở thành nhà toán học xuất sắc của nước ta</a:t>
            </a:r>
            <a:r>
              <a:rPr lang="en-US" altLang="zh-CN" sz="32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771836" y="58585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7674076" y="945637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7063779" y="1456710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7627025" y="1935681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722939" y="2904510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480453" y="3405252"/>
            <a:ext cx="827314" cy="480947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6" y="2131116"/>
            <a:ext cx="88320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Cái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hố hẹp và rất sâu nên không thể với tay lấy quả bóng lên được.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035" y="800100"/>
            <a:ext cx="87075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Một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hôm, cậu bé Vinh đem một quả bưởi ra bãi cỏ làm bóng để cùng vui chơi với các bạn.</a:t>
            </a:r>
            <a:endParaRPr lang="vi-VN" sz="3200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75609" y="891422"/>
            <a:ext cx="171450" cy="4801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689273" y="848312"/>
            <a:ext cx="187037" cy="5663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275609" y="1457821"/>
            <a:ext cx="171450" cy="481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219950" y="1369487"/>
            <a:ext cx="159328" cy="569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38555" y="1369487"/>
            <a:ext cx="162791" cy="569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430538" y="2291424"/>
            <a:ext cx="128155" cy="481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321041" y="2813551"/>
            <a:ext cx="171450" cy="481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235316" y="2813551"/>
            <a:ext cx="171450" cy="481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233500" y="2266710"/>
            <a:ext cx="171450" cy="481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7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8&quot;&gt;&lt;property id=&quot;20148&quot; value=&quot;5&quot;/&gt;&lt;property id=&quot;20300&quot; value=&quot;Slide 17&quot;/&gt;&lt;property id=&quot;20307&quot; value=&quot;270&quot;/&gt;&lt;/object&gt;&lt;object type=&quot;3&quot; unique_id=&quot;10011&quot;&gt;&lt;property id=&quot;20148&quot; value=&quot;5&quot;/&gt;&lt;property id=&quot;20300&quot; value=&quot;Slide 19&quot;/&gt;&lt;property id=&quot;20307&quot; value=&quot;271&quot;/&gt;&lt;/object&gt;&lt;object type=&quot;3&quot; unique_id=&quot;10013&quot;&gt;&lt;property id=&quot;20148&quot; value=&quot;5&quot;/&gt;&lt;property id=&quot;20300&quot; value=&quot;Slide 5&quot;/&gt;&lt;property id=&quot;20307&quot; value=&quot;266&quot;/&gt;&lt;/object&gt;&lt;object type=&quot;3&quot; unique_id=&quot;10014&quot;&gt;&lt;property id=&quot;20148&quot; value=&quot;5&quot;/&gt;&lt;property id=&quot;20300&quot; value=&quot;Slide 2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5&quot;/&gt;&lt;property id=&quot;20307&quot; value=&quot;269&quot;/&gt;&lt;/object&gt;&lt;object type=&quot;3&quot; unique_id=&quot;10017&quot;&gt;&lt;property id=&quot;20148&quot; value=&quot;5&quot;/&gt;&lt;property id=&quot;20300&quot; value=&quot;Slide 24&quot;/&gt;&lt;property id=&quot;20307&quot; value=&quot;273&quot;/&gt;&lt;/object&gt;&lt;object type=&quot;3&quot; unique_id=&quot;10035&quot;&gt;&lt;property id=&quot;20148&quot; value=&quot;5&quot;/&gt;&lt;property id=&quot;20300&quot; value=&quot;Slide 3&quot;/&gt;&lt;property id=&quot;20307&quot; value=&quot;275&quot;/&gt;&lt;/object&gt;&lt;object type=&quot;3&quot; unique_id=&quot;10036&quot;&gt;&lt;property id=&quot;20148&quot; value=&quot;5&quot;/&gt;&lt;property id=&quot;20300&quot; value=&quot;Slide 4&quot;/&gt;&lt;property id=&quot;20307&quot; value=&quot;289&quot;/&gt;&lt;/object&gt;&lt;object type=&quot;3&quot; unique_id=&quot;10037&quot;&gt;&lt;property id=&quot;20148&quot; value=&quot;5&quot;/&gt;&lt;property id=&quot;20300&quot; value=&quot;Slide 6&quot;/&gt;&lt;property id=&quot;20307&quot; value=&quot;276&quot;/&gt;&lt;/object&gt;&lt;object type=&quot;3&quot; unique_id=&quot;10038&quot;&gt;&lt;property id=&quot;20148&quot; value=&quot;5&quot;/&gt;&lt;property id=&quot;20300&quot; value=&quot;Slide 7&quot;/&gt;&lt;property id=&quot;20307&quot; value=&quot;277&quot;/&gt;&lt;/object&gt;&lt;object type=&quot;3&quot; unique_id=&quot;10039&quot;&gt;&lt;property id=&quot;20148&quot; value=&quot;5&quot;/&gt;&lt;property id=&quot;20300&quot; value=&quot;Slide 8&quot;/&gt;&lt;property id=&quot;20307&quot; value=&quot;288&quot;/&gt;&lt;/object&gt;&lt;object type=&quot;3&quot; unique_id=&quot;10040&quot;&gt;&lt;property id=&quot;20148&quot; value=&quot;5&quot;/&gt;&lt;property id=&quot;20300&quot; value=&quot;Slide 9&quot;/&gt;&lt;property id=&quot;20307&quot; value=&quot;290&quot;/&gt;&lt;/object&gt;&lt;object type=&quot;3&quot; unique_id=&quot;10041&quot;&gt;&lt;property id=&quot;20148&quot; value=&quot;5&quot;/&gt;&lt;property id=&quot;20300&quot; value=&quot;Slide 10&quot;/&gt;&lt;property id=&quot;20307&quot; value=&quot;278&quot;/&gt;&lt;/object&gt;&lt;object type=&quot;3&quot; unique_id=&quot;10042&quot;&gt;&lt;property id=&quot;20148&quot; value=&quot;5&quot;/&gt;&lt;property id=&quot;20300&quot; value=&quot;Slide 11&quot;/&gt;&lt;property id=&quot;20307&quot; value=&quot;267&quot;/&gt;&lt;/object&gt;&lt;object type=&quot;3&quot; unique_id=&quot;10043&quot;&gt;&lt;property id=&quot;20148&quot; value=&quot;5&quot;/&gt;&lt;property id=&quot;20300&quot; value=&quot;Slide 12&quot;/&gt;&lt;property id=&quot;20307&quot; value=&quot;279&quot;/&gt;&lt;/object&gt;&lt;object type=&quot;3&quot; unique_id=&quot;10044&quot;&gt;&lt;property id=&quot;20148&quot; value=&quot;5&quot;/&gt;&lt;property id=&quot;20300&quot; value=&quot;Slide 14&quot;/&gt;&lt;property id=&quot;20307&quot; value=&quot;281&quot;/&gt;&lt;/object&gt;&lt;object type=&quot;3&quot; unique_id=&quot;10045&quot;&gt;&lt;property id=&quot;20148&quot; value=&quot;5&quot;/&gt;&lt;property id=&quot;20300&quot; value=&quot;Slide 16&quot;/&gt;&lt;property id=&quot;20307&quot; value=&quot;282&quot;/&gt;&lt;/object&gt;&lt;object type=&quot;3&quot; unique_id=&quot;10046&quot;&gt;&lt;property id=&quot;20148&quot; value=&quot;5&quot;/&gt;&lt;property id=&quot;20300&quot; value=&quot;Slide 18&quot;/&gt;&lt;property id=&quot;20307&quot; value=&quot;283&quot;/&gt;&lt;/object&gt;&lt;object type=&quot;3&quot; unique_id=&quot;10047&quot;&gt;&lt;property id=&quot;20148&quot; value=&quot;5&quot;/&gt;&lt;property id=&quot;20300&quot; value=&quot;Slide 20&quot;/&gt;&lt;property id=&quot;20307&quot; value=&quot;284&quot;/&gt;&lt;/object&gt;&lt;object type=&quot;3&quot; unique_id=&quot;10048&quot;&gt;&lt;property id=&quot;20148&quot; value=&quot;5&quot;/&gt;&lt;property id=&quot;20300&quot; value=&quot;Slide 21&quot;/&gt;&lt;property id=&quot;20307&quot; value=&quot;285&quot;/&gt;&lt;/object&gt;&lt;object type=&quot;3&quot; unique_id=&quot;10049&quot;&gt;&lt;property id=&quot;20148&quot; value=&quot;5&quot;/&gt;&lt;property id=&quot;20300&quot; value=&quot;Slide 23&quot;/&gt;&lt;property id=&quot;20307&quot; value=&quot;286&quot;/&gt;&lt;/object&gt;&lt;object type=&quot;3&quot; unique_id=&quot;10050&quot;&gt;&lt;property id=&quot;20148&quot; value=&quot;5&quot;/&gt;&lt;property id=&quot;20300&quot; value=&quot;Slide 25&quot;/&gt;&lt;property id=&quot;20307&quot; value=&quot;287&quot;/&gt;&lt;/object&gt;&lt;object type=&quot;3&quot; unique_id=&quot;10051&quot;&gt;&lt;property id=&quot;20148&quot; value=&quot;5&quot;/&gt;&lt;property id=&quot;20300&quot; value=&quot;Slide 26&quot;/&gt;&lt;property id=&quot;20307&quot; value=&quot;292&quot;/&gt;&lt;/object&gt;&lt;object type=&quot;3&quot; unique_id=&quot;10052&quot;&gt;&lt;property id=&quot;20148&quot; value=&quot;5&quot;/&gt;&lt;property id=&quot;20300&quot; value=&quot;Slide 27&quot;/&gt;&lt;property id=&quot;20307&quot; value=&quot;274&quot;/&gt;&lt;/object&gt;&lt;/object&gt;&lt;object type=&quot;8&quot; unique_id=&quot;1003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677</Words>
  <Application>Microsoft Office PowerPoint</Application>
  <PresentationFormat>On-screen Show (16:9)</PresentationFormat>
  <Paragraphs>140</Paragraphs>
  <Slides>27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华康少女文字W5</vt:lpstr>
      <vt:lpstr>Calibri</vt:lpstr>
      <vt:lpstr>宋体</vt:lpstr>
      <vt:lpstr>DFPOP1-W9</vt:lpstr>
      <vt:lpstr>Arial-Rounded</vt:lpstr>
      <vt:lpstr>Times New Roman</vt:lpstr>
      <vt:lpstr>微软雅黑</vt:lpstr>
      <vt:lpstr>HL Hoctro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</cp:lastModifiedBy>
  <cp:revision>68</cp:revision>
  <dcterms:created xsi:type="dcterms:W3CDTF">2020-08-13T09:19:08Z</dcterms:created>
  <dcterms:modified xsi:type="dcterms:W3CDTF">2021-01-11T13:59:48Z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