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0"/>
  </p:notesMasterIdLst>
  <p:sldIdLst>
    <p:sldId id="314" r:id="rId2"/>
    <p:sldId id="277" r:id="rId3"/>
    <p:sldId id="319" r:id="rId4"/>
    <p:sldId id="321" r:id="rId5"/>
    <p:sldId id="305" r:id="rId6"/>
    <p:sldId id="306" r:id="rId7"/>
    <p:sldId id="285" r:id="rId8"/>
    <p:sldId id="310" r:id="rId9"/>
    <p:sldId id="309" r:id="rId10"/>
    <p:sldId id="311" r:id="rId11"/>
    <p:sldId id="325" r:id="rId12"/>
    <p:sldId id="315" r:id="rId13"/>
    <p:sldId id="302" r:id="rId14"/>
    <p:sldId id="326" r:id="rId15"/>
    <p:sldId id="328" r:id="rId16"/>
    <p:sldId id="327" r:id="rId17"/>
    <p:sldId id="303" r:id="rId18"/>
    <p:sldId id="30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EDA"/>
    <a:srgbClr val="C4F8C5"/>
    <a:srgbClr val="D2FAD3"/>
    <a:srgbClr val="C0F8C1"/>
    <a:srgbClr val="310ABE"/>
    <a:srgbClr val="92D5EA"/>
    <a:srgbClr val="5ABFE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3" autoAdjust="0"/>
    <p:restoredTop sz="95663" autoAdjust="0"/>
  </p:normalViewPr>
  <p:slideViewPr>
    <p:cSldViewPr>
      <p:cViewPr>
        <p:scale>
          <a:sx n="50" d="100"/>
          <a:sy n="50" d="100"/>
        </p:scale>
        <p:origin x="-19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C8ACF8-304B-4980-BFFD-3B2083126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6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6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9B61481-8D14-4067-9D8E-D9814D18E0B7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229C3A7-EF82-4F1E-8527-66F03E6F2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7DB5-A4AE-4CAF-AF4E-7EC63CE290C0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FB91-CE78-4085-A0CF-345E757E8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4606-6C18-42E1-A477-23CAB571ED4D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1091-E94C-4B68-9D3C-120381E9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456C-B530-4484-A668-E3BE01520FEC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AC0A-227F-4348-9C16-9292CA459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756F-9575-493C-9D61-F9A3BC308DD5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08B2-AA22-4272-8C6E-F47EACB7D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5BCC-13AE-4737-A913-169DA472C49B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96BA-269B-40ED-B745-3B7CAA2EE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5DCC-B987-4043-AA27-73936E828E35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AD7A-158B-4C3B-99F0-3884979F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BC047-6AE5-4265-AC68-90D4CDBDA566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04AF-C3BB-4956-BA49-291A17A27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5CC4-BA56-48E2-B4CF-AE3D72C1F12A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4B7E-BF49-4473-9945-740CBDA6D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CD75-5DE5-42CA-8524-939C5B8CA498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0E5D-FA96-4EA3-AD5F-4FB30339C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D4FC8-5CAC-4BF8-8A20-318DC2232A2E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109B-C472-4D49-A778-F7FCA4BF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3F70-7519-40E4-B960-E4F06B1EB269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99AD-F66E-4739-8A78-E5D7322AC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EA4C7A22-2899-4E45-8C5E-BAF4E7886FC5}" type="datetime1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155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43694EC-D742-4A26-A294-0C0100371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08%20Track%208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36513" y="-100013"/>
            <a:ext cx="9467851" cy="7146926"/>
          </a:xfrm>
          <a:prstGeom prst="rect">
            <a:avLst/>
          </a:prstGeom>
          <a:solidFill>
            <a:srgbClr val="C4F8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2400">
              <a:latin typeface="Arial" charset="0"/>
            </a:endParaRPr>
          </a:p>
        </p:txBody>
      </p:sp>
      <p:pic>
        <p:nvPicPr>
          <p:cNvPr id="1024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242888"/>
            <a:ext cx="6121400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ABFEC"/>
              </a:gs>
              <a:gs pos="50000">
                <a:schemeClr val="bg1"/>
              </a:gs>
              <a:gs pos="100000">
                <a:srgbClr val="5ABFE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459" name="Picture 4" descr="060110-anh-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1359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276600" y="5661025"/>
            <a:ext cx="25193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Đập Hàn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03575" y="142875"/>
            <a:ext cx="288925" cy="333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396413" cy="7100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08363"/>
            <a:ext cx="5588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619250" y="1890713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Tập viết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59113" y="1819275"/>
            <a:ext cx="2519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719138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WordArt 13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3074" name="Object 34"/>
          <p:cNvGraphicFramePr>
            <a:graphicFrameLocks noChangeAspect="1"/>
          </p:cNvGraphicFramePr>
          <p:nvPr>
            <p:ph idx="1"/>
          </p:nvPr>
        </p:nvGraphicFramePr>
        <p:xfrm>
          <a:off x="3995738" y="5589588"/>
          <a:ext cx="10080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3" imgW="790476" imgH="1305107" progId="MSPhotoEd.3">
                  <p:embed/>
                </p:oleObj>
              </mc:Choice>
              <mc:Fallback>
                <p:oleObj r:id="rId3" imgW="790476" imgH="1305107" progId="MSPhotoEd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589588"/>
                        <a:ext cx="100806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0" y="0"/>
            <a:ext cx="9396413" cy="7100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8" name="Rectangle 29"/>
          <p:cNvSpPr>
            <a:spLocks noChangeArrowheads="1"/>
          </p:cNvSpPr>
          <p:nvPr/>
        </p:nvSpPr>
        <p:spPr bwMode="auto">
          <a:xfrm>
            <a:off x="1028700" y="1654175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Tập viết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3079" name="Rectangle 30"/>
          <p:cNvSpPr>
            <a:spLocks noChangeArrowheads="1"/>
          </p:cNvSpPr>
          <p:nvPr/>
        </p:nvSpPr>
        <p:spPr bwMode="auto">
          <a:xfrm>
            <a:off x="2116138" y="1600200"/>
            <a:ext cx="2519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sp>
        <p:nvSpPr>
          <p:cNvPr id="3080" name="Rectangle 33"/>
          <p:cNvSpPr>
            <a:spLocks noChangeArrowheads="1"/>
          </p:cNvSpPr>
          <p:nvPr/>
        </p:nvSpPr>
        <p:spPr bwMode="auto">
          <a:xfrm>
            <a:off x="1346200" y="2565400"/>
            <a:ext cx="576263" cy="720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pic>
        <p:nvPicPr>
          <p:cNvPr id="3081" name="Picture 35" descr="a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268413"/>
            <a:ext cx="4643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Oval 43"/>
          <p:cNvSpPr>
            <a:spLocks noChangeArrowheads="1"/>
          </p:cNvSpPr>
          <p:nvPr/>
        </p:nvSpPr>
        <p:spPr bwMode="auto">
          <a:xfrm>
            <a:off x="1476375" y="2709863"/>
            <a:ext cx="304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83" name="Line 45"/>
          <p:cNvSpPr>
            <a:spLocks noChangeShapeType="1"/>
          </p:cNvSpPr>
          <p:nvPr/>
        </p:nvSpPr>
        <p:spPr bwMode="auto">
          <a:xfrm>
            <a:off x="1403350" y="2921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3084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52538"/>
            <a:ext cx="781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49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-71438" y="-26988"/>
            <a:ext cx="9396413" cy="7173913"/>
          </a:xfr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smtClean="0">
              <a:solidFill>
                <a:srgbClr val="6600FF"/>
              </a:solidFill>
              <a:latin typeface="VNI-Times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3300"/>
                </a:solidFill>
                <a:latin typeface="VNI-Ariston" pitchFamily="2" charset="0"/>
              </a:rPr>
              <a:t>	                                             </a:t>
            </a:r>
            <a:r>
              <a:rPr lang="en-US" sz="3600" smtClean="0">
                <a:solidFill>
                  <a:srgbClr val="6600FF"/>
                </a:solidFill>
                <a:latin typeface="Arial" charset="0"/>
              </a:rPr>
              <a:t>		</a:t>
            </a:r>
            <a:r>
              <a:rPr lang="en-US" sz="3600" smtClean="0">
                <a:solidFill>
                  <a:schemeClr val="hlink"/>
                </a:solidFill>
                <a:latin typeface="Arial" charset="0"/>
              </a:rPr>
              <a:t>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6600FF"/>
                </a:solidFill>
                <a:latin typeface="Arial" charset="0"/>
              </a:rPr>
              <a:t>	       </a:t>
            </a:r>
            <a:r>
              <a:rPr lang="en-US" sz="2800" smtClean="0">
                <a:solidFill>
                  <a:srgbClr val="0033CC"/>
                </a:solidFill>
                <a:latin typeface="Arial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sz="2800" u="sng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chemeClr val="folHlink"/>
                </a:solidFill>
                <a:latin typeface="Arial" charset="0"/>
              </a:rPr>
              <a:t>      				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8336" name="Picture 32" descr="Hinh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2925"/>
            <a:ext cx="28321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37" name="Text Box 33"/>
          <p:cNvSpPr txBox="1">
            <a:spLocks noChangeArrowheads="1"/>
          </p:cNvSpPr>
          <p:nvPr/>
        </p:nvSpPr>
        <p:spPr bwMode="auto">
          <a:xfrm>
            <a:off x="539750" y="1052513"/>
            <a:ext cx="43926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10" tIns="40755" rIns="81510" bIns="40755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8432C8"/>
                </a:solidFill>
                <a:latin typeface="VNI-Times" pitchFamily="2" charset="0"/>
              </a:rPr>
              <a:t>-</a:t>
            </a: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Löng thaúng, khoâng tì ngöïc vaøo baøn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-Ñaàu hôi cuùi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-Maét caùch vôû khoaûng 25 – 30cm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-Tay phaûi caàm buùt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-Tay traùi tì nheï leân meùp vôû ñeå giöõ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-Hai chaân ñeå song song thoaûi maùi</a:t>
            </a:r>
          </a:p>
        </p:txBody>
      </p:sp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517525" y="333375"/>
            <a:ext cx="395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510" tIns="40755" rIns="81510" bIns="40755">
            <a:spAutoFit/>
          </a:bodyPr>
          <a:lstStyle/>
          <a:p>
            <a:pPr defTabSz="814388">
              <a:spcBef>
                <a:spcPct val="50000"/>
              </a:spcBef>
              <a:defRPr/>
            </a:pPr>
            <a:r>
              <a:rPr lang="en-US" sz="29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 thế ngồi viết</a:t>
            </a:r>
          </a:p>
        </p:txBody>
      </p:sp>
      <p:pic>
        <p:nvPicPr>
          <p:cNvPr id="98339" name="Picture 35" descr="cây viế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941888"/>
            <a:ext cx="1511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187450" y="4221163"/>
            <a:ext cx="2952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Cách cầm bút</a:t>
            </a: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4643438" y="3573463"/>
            <a:ext cx="4500562" cy="3284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Caàm buùt baèng ba ngoùn tay : </a:t>
            </a:r>
          </a:p>
          <a:p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 ngoùn caùi, ngoùn troû, ngoùn giöõa.</a:t>
            </a:r>
          </a:p>
          <a:p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- Khi vieát duøng ba ngoùn tay di</a:t>
            </a:r>
          </a:p>
          <a:p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chuyeån buùt töø traùi sang phaûi,</a:t>
            </a:r>
          </a:p>
          <a:p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caùn buùt hôi nghieâng veà beân phaûi;</a:t>
            </a:r>
          </a:p>
          <a:p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coå tay, khuyûu tay vaø caùnh tay cöû ñoäng</a:t>
            </a:r>
          </a:p>
          <a:p>
            <a:r>
              <a:rPr lang="en-US" sz="2100" b="1" i="1">
                <a:solidFill>
                  <a:srgbClr val="310ABE"/>
                </a:solidFill>
                <a:latin typeface="VNI-Times" pitchFamily="2" charset="0"/>
              </a:rPr>
              <a:t> meàm maïi,thoaûi maùi.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8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7" grpId="0"/>
      <p:bldP spid="98340" grpId="0"/>
      <p:bldP spid="98341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-36513" y="-100013"/>
            <a:ext cx="9467851" cy="714692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2400">
              <a:latin typeface="Arial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95300" y="1654175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Tập viết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639888" y="1600200"/>
            <a:ext cx="2519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pic>
        <p:nvPicPr>
          <p:cNvPr id="22535" name="Picture 8" descr="a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33363"/>
            <a:ext cx="525621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 descr="Hinh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23288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1" name="Picture 11" descr="cây viế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65400"/>
            <a:ext cx="1295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781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-36513" y="44450"/>
            <a:ext cx="9467851" cy="7146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2400">
              <a:latin typeface="Arial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824038" y="1798638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Tập viết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33713" y="1744663"/>
            <a:ext cx="2519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6050"/>
            <a:ext cx="781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6165850"/>
            <a:ext cx="574675" cy="40481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3561" name="WordArt 1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ChangeArrowheads="1"/>
          </p:cNvSpPr>
          <p:nvPr/>
        </p:nvSpPr>
        <p:spPr bwMode="auto">
          <a:xfrm>
            <a:off x="1536700" y="3073400"/>
            <a:ext cx="3295650" cy="29019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39267" name="AutoShape 3"/>
          <p:cNvSpPr>
            <a:spLocks noChangeArrowheads="1"/>
          </p:cNvSpPr>
          <p:nvPr/>
        </p:nvSpPr>
        <p:spPr bwMode="auto">
          <a:xfrm>
            <a:off x="1554163" y="3052763"/>
            <a:ext cx="3273425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549400" y="3068638"/>
            <a:ext cx="3273425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1512888" y="3032125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1520825" y="3060700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>
            <a:off x="1530350" y="3048000"/>
            <a:ext cx="3271838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536700" y="3057525"/>
            <a:ext cx="3275013" cy="29194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1524000" y="3063875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1531938" y="3051175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1517650" y="3059113"/>
            <a:ext cx="3275013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1527175" y="3067050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39278" name="AutoShape 14"/>
          <p:cNvSpPr>
            <a:spLocks noChangeArrowheads="1"/>
          </p:cNvSpPr>
          <p:nvPr/>
        </p:nvSpPr>
        <p:spPr bwMode="auto">
          <a:xfrm>
            <a:off x="1514475" y="3054350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39279" name="AutoShape 15"/>
          <p:cNvSpPr>
            <a:spLocks noChangeArrowheads="1"/>
          </p:cNvSpPr>
          <p:nvPr/>
        </p:nvSpPr>
        <p:spPr bwMode="auto">
          <a:xfrm>
            <a:off x="1543050" y="3062288"/>
            <a:ext cx="3273425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139280" name="AutoShape 16"/>
          <p:cNvSpPr>
            <a:spLocks noChangeArrowheads="1"/>
          </p:cNvSpPr>
          <p:nvPr/>
        </p:nvSpPr>
        <p:spPr bwMode="auto">
          <a:xfrm>
            <a:off x="1530350" y="3049588"/>
            <a:ext cx="3273425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139281" name="AutoShape 17"/>
          <p:cNvSpPr>
            <a:spLocks noChangeArrowheads="1"/>
          </p:cNvSpPr>
          <p:nvPr/>
        </p:nvSpPr>
        <p:spPr bwMode="auto">
          <a:xfrm>
            <a:off x="1538288" y="3057525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139282" name="AutoShape 18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3300"/>
                </a:solidFill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139283" name="AutoShape 19"/>
          <p:cNvSpPr>
            <a:spLocks noChangeArrowheads="1"/>
          </p:cNvSpPr>
          <p:nvPr/>
        </p:nvSpPr>
        <p:spPr bwMode="auto">
          <a:xfrm>
            <a:off x="1524000" y="3067050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139284" name="AutoShape 20"/>
          <p:cNvSpPr>
            <a:spLocks noChangeArrowheads="1"/>
          </p:cNvSpPr>
          <p:nvPr/>
        </p:nvSpPr>
        <p:spPr bwMode="auto">
          <a:xfrm>
            <a:off x="1524000" y="3046413"/>
            <a:ext cx="3273425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139285" name="AutoShape 21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139286" name="AutoShape 22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139287" name="AutoShape 23"/>
          <p:cNvSpPr>
            <a:spLocks noChangeArrowheads="1"/>
          </p:cNvSpPr>
          <p:nvPr/>
        </p:nvSpPr>
        <p:spPr bwMode="auto">
          <a:xfrm>
            <a:off x="1525588" y="3067050"/>
            <a:ext cx="3275012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139288" name="AutoShape 24"/>
          <p:cNvSpPr>
            <a:spLocks noChangeArrowheads="1"/>
          </p:cNvSpPr>
          <p:nvPr/>
        </p:nvSpPr>
        <p:spPr bwMode="auto">
          <a:xfrm>
            <a:off x="1525588" y="3044825"/>
            <a:ext cx="3275012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139289" name="AutoShape 25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139290" name="AutoShape 26"/>
          <p:cNvSpPr>
            <a:spLocks noChangeArrowheads="1"/>
          </p:cNvSpPr>
          <p:nvPr/>
        </p:nvSpPr>
        <p:spPr bwMode="auto">
          <a:xfrm>
            <a:off x="1525588" y="3044825"/>
            <a:ext cx="3275012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139291" name="AutoShape 27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139292" name="AutoShape 28"/>
          <p:cNvSpPr>
            <a:spLocks noChangeArrowheads="1"/>
          </p:cNvSpPr>
          <p:nvPr/>
        </p:nvSpPr>
        <p:spPr bwMode="auto">
          <a:xfrm>
            <a:off x="1525588" y="3044825"/>
            <a:ext cx="3275012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139293" name="AutoShape 29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139294" name="AutoShape 30"/>
          <p:cNvSpPr>
            <a:spLocks noChangeArrowheads="1"/>
          </p:cNvSpPr>
          <p:nvPr/>
        </p:nvSpPr>
        <p:spPr bwMode="auto">
          <a:xfrm>
            <a:off x="1525588" y="3044825"/>
            <a:ext cx="3275012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139295" name="AutoShape 31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139296" name="AutoShape 32"/>
          <p:cNvSpPr>
            <a:spLocks noChangeArrowheads="1"/>
          </p:cNvSpPr>
          <p:nvPr/>
        </p:nvSpPr>
        <p:spPr bwMode="auto">
          <a:xfrm>
            <a:off x="1525588" y="3065463"/>
            <a:ext cx="3275012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139297" name="AutoShape 33"/>
          <p:cNvSpPr>
            <a:spLocks noChangeArrowheads="1"/>
          </p:cNvSpPr>
          <p:nvPr/>
        </p:nvSpPr>
        <p:spPr bwMode="auto">
          <a:xfrm>
            <a:off x="1546225" y="3046413"/>
            <a:ext cx="3273425" cy="29225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15000" b="1">
                <a:solidFill>
                  <a:srgbClr val="FF0000"/>
                </a:solidFill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139298" name="AutoShape 34"/>
          <p:cNvSpPr>
            <a:spLocks noChangeArrowheads="1"/>
          </p:cNvSpPr>
          <p:nvPr/>
        </p:nvSpPr>
        <p:spPr bwMode="auto">
          <a:xfrm>
            <a:off x="1546225" y="3038475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r>
              <a:rPr lang="en-US" sz="4500" b="1">
                <a:solidFill>
                  <a:srgbClr val="0000FF"/>
                </a:solidFill>
                <a:latin typeface="Arial" charset="0"/>
                <a:cs typeface="Arial" charset="0"/>
              </a:rPr>
              <a:t>B</a:t>
            </a:r>
            <a:r>
              <a:rPr lang="en-US" sz="4500" b="1">
                <a:solidFill>
                  <a:srgbClr val="0000FF"/>
                </a:solidFill>
                <a:latin typeface="Arial" charset="0"/>
              </a:rPr>
              <a:t>ắt đầu</a:t>
            </a:r>
          </a:p>
        </p:txBody>
      </p:sp>
      <p:sp>
        <p:nvSpPr>
          <p:cNvPr id="139299" name="AutoShape 35"/>
          <p:cNvSpPr>
            <a:spLocks noChangeArrowheads="1"/>
          </p:cNvSpPr>
          <p:nvPr/>
        </p:nvSpPr>
        <p:spPr bwMode="auto">
          <a:xfrm>
            <a:off x="1547813" y="2997200"/>
            <a:ext cx="3273425" cy="29225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912813" eaLnBrk="1" hangingPunct="1"/>
            <a:endParaRPr lang="vi-VN" sz="150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611" name="WordArt 36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4752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Đối mặt</a:t>
            </a: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9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3000" tmFilter="0, 0; .2, .5; .8, .5; 1, 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1500" autoRev="1" fill="hold"/>
                                        <p:tgtEl>
                                          <p:spTgt spid="139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67" grpId="0" animBg="1"/>
      <p:bldP spid="139269" grpId="0" animBg="1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 animBg="1"/>
      <p:bldP spid="139277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5" grpId="0" animBg="1"/>
      <p:bldP spid="139286" grpId="0" animBg="1"/>
      <p:bldP spid="139287" grpId="0" animBg="1"/>
      <p:bldP spid="139288" grpId="0" animBg="1"/>
      <p:bldP spid="139289" grpId="0" animBg="1"/>
      <p:bldP spid="139290" grpId="0" animBg="1"/>
      <p:bldP spid="139291" grpId="0" animBg="1"/>
      <p:bldP spid="139292" grpId="0" animBg="1"/>
      <p:bldP spid="139293" grpId="0" animBg="1"/>
      <p:bldP spid="139294" grpId="0" animBg="1"/>
      <p:bldP spid="139295" grpId="0" animBg="1"/>
      <p:bldP spid="139296" grpId="0" animBg="1"/>
      <p:bldP spid="139297" grpId="0" animBg="1"/>
      <p:bldP spid="139298" grpId="0" animBg="1"/>
      <p:bldP spid="139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-215900"/>
            <a:ext cx="9396413" cy="7173913"/>
          </a:xfr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6600FF"/>
              </a:solidFill>
              <a:latin typeface="VNI-Times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3300"/>
                </a:solidFill>
                <a:latin typeface="VNI-Ariston" pitchFamily="2" charset="0"/>
              </a:rPr>
              <a:t>	     </a:t>
            </a:r>
            <a:r>
              <a:rPr lang="en-US" smtClean="0">
                <a:solidFill>
                  <a:srgbClr val="800080"/>
                </a:solidFill>
                <a:latin typeface="Arial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800080"/>
                </a:solidFill>
                <a:latin typeface="Arial" charset="0"/>
              </a:rPr>
              <a:t>	 	       	</a:t>
            </a:r>
          </a:p>
          <a:p>
            <a:pPr eaLnBrk="1" hangingPunct="1">
              <a:buFont typeface="Wingdings" pitchFamily="2" charset="2"/>
              <a:buNone/>
            </a:pPr>
            <a:endParaRPr lang="en-US" u="sng" smtClean="0">
              <a:solidFill>
                <a:srgbClr val="80008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  <a:latin typeface="Arial" charset="0"/>
              </a:rPr>
              <a:t>      				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1116013" y="0"/>
            <a:ext cx="7343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000" u="sng">
                <a:latin typeface="Arial" charset="0"/>
              </a:rPr>
              <a:t>HƯỚNG DẪN TỰ HỌC Ở NHÀ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757238" y="1052513"/>
            <a:ext cx="8135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sz="2800">
                <a:solidFill>
                  <a:srgbClr val="310ABE"/>
                </a:solidFill>
                <a:latin typeface="Arial" charset="0"/>
              </a:rPr>
              <a:t> Về nhà hoàn thành phần luyện viết thêm </a:t>
            </a:r>
          </a:p>
          <a:p>
            <a:r>
              <a:rPr lang="en-US" sz="2800">
                <a:solidFill>
                  <a:srgbClr val="310ABE"/>
                </a:solidFill>
                <a:latin typeface="Arial" charset="0"/>
              </a:rPr>
              <a:t>  trang 4 vở Tập viết lớp 2, tập 2 và tập viết</a:t>
            </a:r>
          </a:p>
          <a:p>
            <a:r>
              <a:rPr lang="en-US" sz="2800">
                <a:solidFill>
                  <a:srgbClr val="310ABE"/>
                </a:solidFill>
                <a:latin typeface="Arial" charset="0"/>
              </a:rPr>
              <a:t>  chữ nghiêng (tự chọn).</a:t>
            </a:r>
          </a:p>
          <a:p>
            <a:endParaRPr lang="en-US" sz="2800">
              <a:solidFill>
                <a:srgbClr val="310ABE"/>
              </a:solidFill>
              <a:latin typeface="Arial" charset="0"/>
            </a:endParaRPr>
          </a:p>
        </p:txBody>
      </p:sp>
      <p:sp>
        <p:nvSpPr>
          <p:cNvPr id="410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754063" y="3357563"/>
            <a:ext cx="5689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310ABE"/>
                </a:solidFill>
                <a:latin typeface="Arial" charset="0"/>
              </a:rPr>
              <a:t>- Chuẩn bị tiết sau : Chữ hoa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4106" name="Rectangle 18"/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5967413" y="2833688"/>
          <a:ext cx="9810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3" imgW="980952" imgH="1305107" progId="MSPhotoEd.3">
                  <p:embed/>
                </p:oleObj>
              </mc:Choice>
              <mc:Fallback>
                <p:oleObj r:id="rId3" imgW="980952" imgH="1305107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833688"/>
                        <a:ext cx="981075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/>
      <p:bldP spid="1013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2268538" y="1989138"/>
            <a:ext cx="5472112" cy="173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hôm nay đến đây kết thúc .</a:t>
            </a:r>
          </a:p>
          <a:p>
            <a:pPr algn="ctr"/>
            <a:r>
              <a:rPr lang="vi-VN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 quý thầy cô mạnh khỏe .</a:t>
            </a:r>
          </a:p>
        </p:txBody>
      </p:sp>
      <p:pic>
        <p:nvPicPr>
          <p:cNvPr id="108549" name="08 Track 8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85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866" fill="hold"/>
                                        <p:tgtEl>
                                          <p:spTgt spid="1085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49"/>
                </p:tgtEl>
              </p:cMediaNode>
            </p:audio>
          </p:childTnLst>
        </p:cTn>
      </p:par>
    </p:tnLst>
    <p:bldLst>
      <p:bldP spid="1085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-252413" y="0"/>
            <a:ext cx="9396413" cy="7461250"/>
          </a:xfrm>
          <a:solidFill>
            <a:schemeClr val="bg1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smtClean="0">
              <a:solidFill>
                <a:srgbClr val="6600FF"/>
              </a:solidFill>
              <a:latin typeface="VNI-Times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3300"/>
                </a:solidFill>
                <a:latin typeface="VNI-Ariston" pitchFamily="2" charset="0"/>
              </a:rPr>
              <a:t>	</a:t>
            </a:r>
            <a:endParaRPr lang="en-US" sz="28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69" name="Picture 6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88913"/>
            <a:ext cx="5329238" cy="6808787"/>
          </a:xfrm>
          <a:prstGeom prst="rect">
            <a:avLst/>
          </a:prstGeom>
          <a:solidFill>
            <a:srgbClr val="C4F8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04813"/>
            <a:ext cx="50038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7463" y="-100013"/>
            <a:ext cx="9467851" cy="7146926"/>
          </a:xfrm>
          <a:prstGeom prst="rect">
            <a:avLst/>
          </a:prstGeom>
          <a:solidFill>
            <a:srgbClr val="C4F8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2400">
              <a:latin typeface="Arial" charset="0"/>
            </a:endParaRPr>
          </a:p>
        </p:txBody>
      </p:sp>
      <p:pic>
        <p:nvPicPr>
          <p:cNvPr id="1229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-1582738"/>
            <a:ext cx="7469188" cy="9691688"/>
          </a:xfrm>
          <a:prstGeom prst="rect">
            <a:avLst/>
          </a:prstGeom>
          <a:solidFill>
            <a:srgbClr val="D2F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5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-2054225"/>
            <a:ext cx="1333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622925" y="788988"/>
            <a:ext cx="6365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238625" y="1781175"/>
            <a:ext cx="636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125960" name="Picture 8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-990600"/>
            <a:ext cx="1333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987425" y="476250"/>
            <a:ext cx="576263" cy="720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1079500" y="525463"/>
            <a:ext cx="379413" cy="593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b/c</a:t>
            </a: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1042988" y="487363"/>
            <a:ext cx="431800" cy="638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5971" name="Oval 19"/>
          <p:cNvSpPr>
            <a:spLocks noChangeArrowheads="1"/>
          </p:cNvSpPr>
          <p:nvPr/>
        </p:nvSpPr>
        <p:spPr bwMode="auto">
          <a:xfrm>
            <a:off x="1098550" y="620713"/>
            <a:ext cx="304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>
            <a:off x="1041400" y="8366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17616 C -0.03525 0.19444 -0.06181 0.21273 -0.07743 0.24838 C -0.09306 0.28403 -0.09966 0.33218 -0.10243 0.39005 C -0.10521 0.44792 -0.09167 0.53403 -0.0941 0.5956 C -0.09653 0.65718 -0.10313 0.71597 -0.11702 0.75949 C -0.13091 0.80301 -0.14861 0.83449 -0.17743 0.85671 C -0.20625 0.87894 -0.25799 0.90069 -0.28993 0.89282 C -0.32188 0.88495 -0.35452 0.84144 -0.3691 0.80949 C -0.38368 0.77755 -0.38646 0.7331 -0.37743 0.70116 C -0.36841 0.66921 -0.33611 0.63032 -0.31493 0.61782 C -0.29375 0.60532 -0.26771 0.61366 -0.25035 0.62616 C -0.23299 0.63866 -0.21841 0.67107 -0.21077 0.69282 C -0.20313 0.71458 -0.20591 0.74653 -0.20452 0.75671 " pathEditMode="relative" ptsTypes="aaaaaaaaaaaaA">
                                      <p:cBhvr>
                                        <p:cTn id="14" dur="20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1794 C 0.00417 0.21644 0.00243 0.25348 -0.00868 0.28774 C -0.01979 0.32199 -0.04062 0.36551 -0.06076 0.38496 C -0.0809 0.4044 -0.10555 0.40811 -0.12951 0.4044 C -0.15347 0.4007 -0.18854 0.38681 -0.20451 0.36274 C -0.22049 0.33866 -0.22639 0.29375 -0.22535 0.25996 C -0.2243 0.22616 -0.21076 0.18588 -0.19826 0.15996 C -0.18576 0.13403 -0.16944 0.12107 -0.15035 0.1044 C -0.13125 0.08774 -0.10625 0.07153 -0.08368 0.05996 C -0.06111 0.04838 -0.0375 0.0382 -0.01493 0.03496 C 0.00764 0.03172 0.03264 0.03912 0.05174 0.04051 C 0.07083 0.0419 0.08229 0.03774 0.09965 0.04329 C 0.11701 0.04885 0.13854 0.05949 0.1559 0.07385 C 0.17326 0.0882 0.19236 0.10625 0.20382 0.1294 C 0.21528 0.15255 0.22292 0.18172 0.22465 0.21274 C 0.22639 0.24375 0.22083 0.28959 0.21424 0.31551 C 0.20764 0.34144 0.19931 0.35857 0.18507 0.36829 C 0.17083 0.37801 0.1434 0.37848 0.12882 0.37385 C 0.11424 0.36922 0.10347 0.35487 0.09757 0.34051 C 0.09167 0.32616 0.08993 0.3044 0.0934 0.28774 C 0.09688 0.27107 0.10695 0.25116 0.1184 0.24051 C 0.12986 0.22987 0.1559 0.22662 0.16215 0.22385 " pathEditMode="relative" ptsTypes="aaaaaaaaaaaaaaaaaaaaaA">
                                      <p:cBhvr>
                                        <p:cTn id="31" dur="20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0" grpId="0" animBg="1"/>
      <p:bldP spid="125971" grpId="0" animBg="1"/>
      <p:bldP spid="1259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-19050"/>
            <a:ext cx="9396413" cy="7100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38413"/>
            <a:ext cx="2311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619250" y="1700213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Tập viết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3059113" y="1628775"/>
            <a:ext cx="2519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63950"/>
            <a:ext cx="228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71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WordArt 1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0" y="0"/>
            <a:ext cx="9396413" cy="7100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434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0325"/>
            <a:ext cx="4546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1"/>
          <p:cNvSpPr>
            <a:spLocks noChangeArrowheads="1"/>
          </p:cNvSpPr>
          <p:nvPr/>
        </p:nvSpPr>
        <p:spPr bwMode="auto">
          <a:xfrm>
            <a:off x="1619250" y="1700213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Tập viết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4343" name="Rectangle 32"/>
          <p:cNvSpPr>
            <a:spLocks noChangeArrowheads="1"/>
          </p:cNvSpPr>
          <p:nvPr/>
        </p:nvSpPr>
        <p:spPr bwMode="auto">
          <a:xfrm>
            <a:off x="3059113" y="1628775"/>
            <a:ext cx="2519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pic>
        <p:nvPicPr>
          <p:cNvPr id="1434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71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37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3203575" y="142875"/>
            <a:ext cx="288925" cy="333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0" y="0"/>
            <a:ext cx="9396413" cy="7100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53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08363"/>
            <a:ext cx="5588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1619250" y="1890713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Tập viết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3059113" y="1819275"/>
            <a:ext cx="25193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pic>
        <p:nvPicPr>
          <p:cNvPr id="1536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76388"/>
            <a:ext cx="71913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WordArt 31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4F8C5"/>
              </a:gs>
              <a:gs pos="50000">
                <a:schemeClr val="bg1"/>
              </a:gs>
              <a:gs pos="100000">
                <a:srgbClr val="C4F8C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2916238" y="5876925"/>
            <a:ext cx="3455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Vũng Tàu</a:t>
            </a:r>
          </a:p>
        </p:txBody>
      </p:sp>
      <p:pic>
        <p:nvPicPr>
          <p:cNvPr id="16388" name="Picture 12" descr="vungtau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534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ABFEC"/>
              </a:gs>
              <a:gs pos="50000">
                <a:schemeClr val="bg1"/>
              </a:gs>
              <a:gs pos="100000">
                <a:srgbClr val="5ABFE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411" name="Picture 3" descr="BEACH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80645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76600" y="5589588"/>
            <a:ext cx="2663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Nha Trang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ABFEC"/>
              </a:gs>
              <a:gs pos="50000">
                <a:schemeClr val="bg1"/>
              </a:gs>
              <a:gs pos="100000">
                <a:srgbClr val="5ABFE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 descr="2049353610102056638S500x500Q8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064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843213" y="5589588"/>
            <a:ext cx="33845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Gành Đá Đĩa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831745"/>
  <p:tag name="VIOLETTITLE" val="Tập viết chữ hoa P"/>
  <p:tag name="VIOLETLESSON" val="19"/>
  <p:tag name="VIOLETCATID" val="7840636"/>
  <p:tag name="VIOLETSUBJECT" val="Tập viết 2"/>
  <p:tag name="VIOLETAUTHORID" val="6951050"/>
  <p:tag name="VIOLETAUTHORNAME" val="Trần Thiện Hải"/>
  <p:tag name="VIOLETAUTHORAVATAR" val="no_avatar.jpg"/>
  <p:tag name="VIOLETAUTHORADDRESS" val="Trường TH Vạn Thạnh 2 - Khánh Hòa"/>
  <p:tag name="VIOLETDATE" val="2016-11-11 10:08:18"/>
  <p:tag name="VIOLETHIT" val="276"/>
  <p:tag name="VIOLETLIKE" val="0"/>
  <p:tag name="ISPRING_RESOURCE_PATHS_HASH_PRESENTER" val="ba4497e9ee37c292569eb129b8a68ba50e3c1b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2919</TotalTime>
  <Words>264</Words>
  <Application>Microsoft Office PowerPoint</Application>
  <PresentationFormat>On-screen Show (4:3)</PresentationFormat>
  <Paragraphs>89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Tahoma</vt:lpstr>
      <vt:lpstr>Arial</vt:lpstr>
      <vt:lpstr>Wingdings</vt:lpstr>
      <vt:lpstr>Arial Black</vt:lpstr>
      <vt:lpstr>VNI-Times</vt:lpstr>
      <vt:lpstr>VNI-Ariston</vt:lpstr>
      <vt:lpstr>Blends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Thanh Nhan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TU-PC</cp:lastModifiedBy>
  <cp:revision>226</cp:revision>
  <dcterms:created xsi:type="dcterms:W3CDTF">2002-01-04T11:40:24Z</dcterms:created>
  <dcterms:modified xsi:type="dcterms:W3CDTF">2018-01-23T04:56:00Z</dcterms:modified>
</cp:coreProperties>
</file>