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8" r:id="rId3"/>
    <p:sldId id="282" r:id="rId4"/>
    <p:sldId id="284" r:id="rId5"/>
    <p:sldId id="285" r:id="rId6"/>
    <p:sldId id="287" r:id="rId7"/>
    <p:sldId id="286" r:id="rId8"/>
    <p:sldId id="263" r:id="rId9"/>
    <p:sldId id="28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3399"/>
    <a:srgbClr val="6600CC"/>
    <a:srgbClr val="FFFF00"/>
    <a:srgbClr val="990000"/>
    <a:srgbClr val="0000CC"/>
    <a:srgbClr val="FF0000"/>
    <a:srgbClr val="FF99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93" autoAdjust="0"/>
  </p:normalViewPr>
  <p:slideViewPr>
    <p:cSldViewPr>
      <p:cViewPr>
        <p:scale>
          <a:sx n="66" d="100"/>
          <a:sy n="66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2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2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9A75-816D-4FFE-90E0-808B96AA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D83D-2BF9-4FD7-AB5C-BBE1F6755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58B0-F4D5-4D87-95D4-130ED744B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041F-5E9C-43BE-8B17-161BED6FE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2F2E-44DB-402D-A182-07AECB6A8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E6F1-A260-4CB9-A140-05AA1E767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A2B6-090A-4F38-B0E1-E69DA21AF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01C67-8F9C-4215-B024-2DFF60A9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3746-4421-46D4-BAF0-A7E3EF692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5B29-678D-4D4B-820C-C59074531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E5C-01A1-48D8-8ACF-E0A09B90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9D64A22-B3B0-478E-93B0-07233C19D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0508Ec0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CÔNG NGHIỆP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28600" y="0"/>
            <a:ext cx="197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Môn : Địa lí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  </a:t>
            </a:r>
            <a:endParaRPr lang="en-US" sz="4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6553200" y="18288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rgbClr val="FFFF00"/>
                </a:solidFill>
                <a:latin typeface="Arial" charset="0"/>
              </a:rPr>
              <a:t>Tiếp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581400" y="1066800"/>
            <a:ext cx="2819400" cy="4000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KIỂM TRA BÀI CŨ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534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1. Nêu đặc điểm và vai trò của ngành công nghiệp nước ta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Tận dụng lao động, nguyên liệu, tạo ra nhiều sản phẩm phục vụ đời sống, sản xuất và xuất khẩu.</a:t>
            </a:r>
          </a:p>
        </p:txBody>
      </p:sp>
      <p:pic>
        <p:nvPicPr>
          <p:cNvPr id="4101" name="Picture 7" descr="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EARTH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219075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dia 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7150"/>
            <a:ext cx="762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8534400" cy="40005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2. Nêu vai trò của nghề thủ công của nước ta.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762000" y="2362200"/>
            <a:ext cx="7696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CC0099"/>
                </a:solidFill>
                <a:latin typeface="Arial" charset="0"/>
              </a:rPr>
              <a:t>Nước ta có nhiều ngành công nghiệp tạo ra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99"/>
                </a:solidFill>
                <a:latin typeface="Arial" charset="0"/>
              </a:rPr>
              <a:t> nhiều sản phẩm.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381000" y="36576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Cung cấp máy móc cho sản xuất, các đồ dùng cho 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đời sống và xuất khẩu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5" grpId="1" animBg="1"/>
      <p:bldP spid="110598" grpId="0"/>
      <p:bldP spid="110598" grpId="1"/>
      <p:bldP spid="110603" grpId="0" animBg="1"/>
      <p:bldP spid="110603" grpId="1" animBg="1"/>
      <p:bldP spid="110604" grpId="0"/>
      <p:bldP spid="110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990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3) </a:t>
            </a:r>
            <a:r>
              <a:rPr lang="en-US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Phân bố các ngành </a:t>
            </a:r>
          </a:p>
          <a:p>
            <a:pPr algn="ctr" eaLnBrk="1" hangingPunct="1">
              <a:defRPr/>
            </a:pPr>
            <a:r>
              <a:rPr lang="en-US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</a:p>
        </p:txBody>
      </p:sp>
      <p:pic>
        <p:nvPicPr>
          <p:cNvPr id="5123" name="Picture 4" descr="Luoc do khu cong nghi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8006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2895600" y="457200"/>
            <a:ext cx="518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 (</a:t>
            </a:r>
            <a:r>
              <a:rPr lang="en-US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Tiếp</a:t>
            </a: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52400" y="190500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Dựa vào lược đồ sau hãy tìm những nơi có các ngành công nghiệp khai thác: 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0" y="2971800"/>
            <a:ext cx="42672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Arial" charset="0"/>
              </a:rPr>
              <a:t>Than                            A- pa- tit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  <a:latin typeface="Arial" charset="0"/>
              </a:rPr>
              <a:t>                  thu</a:t>
            </a:r>
            <a:r>
              <a:rPr lang="en-US" sz="2200">
                <a:solidFill>
                  <a:schemeClr val="tx1"/>
                </a:solidFill>
              </a:rPr>
              <a:t>ỷ điện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                                    nhiệt điện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                                 dầu mỏ</a:t>
            </a: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838200" y="297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Qu</a:t>
            </a:r>
            <a:r>
              <a:rPr lang="en-US">
                <a:solidFill>
                  <a:srgbClr val="FF0000"/>
                </a:solidFill>
              </a:rPr>
              <a:t>ảng Ninh,</a:t>
            </a:r>
          </a:p>
        </p:txBody>
      </p:sp>
      <p:sp>
        <p:nvSpPr>
          <p:cNvPr id="5128" name="Text Box 28"/>
          <p:cNvSpPr txBox="1">
            <a:spLocks noChangeArrowheads="1"/>
          </p:cNvSpPr>
          <p:nvPr/>
        </p:nvSpPr>
        <p:spPr bwMode="auto">
          <a:xfrm>
            <a:off x="2209800" y="3581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0" y="3505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Lào Cai,</a:t>
            </a:r>
          </a:p>
        </p:txBody>
      </p:sp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2590800" y="3505200"/>
            <a:ext cx="167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Hoà Bình</a:t>
            </a:r>
          </a:p>
        </p:txBody>
      </p:sp>
      <p:sp>
        <p:nvSpPr>
          <p:cNvPr id="115744" name="Text Box 32"/>
          <p:cNvSpPr txBox="1">
            <a:spLocks noChangeArrowheads="1"/>
          </p:cNvSpPr>
          <p:nvPr/>
        </p:nvSpPr>
        <p:spPr bwMode="auto">
          <a:xfrm>
            <a:off x="0" y="5105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th</a:t>
            </a:r>
            <a:r>
              <a:rPr lang="en-US">
                <a:solidFill>
                  <a:srgbClr val="FF0000"/>
                </a:solidFill>
              </a:rPr>
              <a:t>ềm lục địa phía nam nước ta.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0" y="4572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Phả lại, Bà Rịa, </a:t>
            </a:r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0" y="56388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Các ngành công nghiệp phân bố chủ yếu ở đâu? </a:t>
            </a:r>
          </a:p>
        </p:txBody>
      </p: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0" y="1981200"/>
            <a:ext cx="42672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  <a:latin typeface="Arial" charset="0"/>
              </a:rPr>
              <a:t>Tập trung ở đồng bằng và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  <a:latin typeface="Arial" charset="0"/>
              </a:rPr>
              <a:t> ven biển. </a:t>
            </a:r>
          </a:p>
        </p:txBody>
      </p:sp>
      <p:sp>
        <p:nvSpPr>
          <p:cNvPr id="115752" name="Text Box 40"/>
          <p:cNvSpPr txBox="1">
            <a:spLocks noChangeArrowheads="1"/>
          </p:cNvSpPr>
          <p:nvPr/>
        </p:nvSpPr>
        <p:spPr bwMode="auto">
          <a:xfrm>
            <a:off x="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Trị An, Y- a – ly,</a:t>
            </a:r>
          </a:p>
        </p:txBody>
      </p:sp>
      <p:sp>
        <p:nvSpPr>
          <p:cNvPr id="5136" name="Rectangle 41"/>
          <p:cNvSpPr>
            <a:spLocks noChangeArrowheads="1"/>
          </p:cNvSpPr>
          <p:nvPr/>
        </p:nvSpPr>
        <p:spPr bwMode="auto">
          <a:xfrm>
            <a:off x="1676400" y="4572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5137" name="Rectangle 42"/>
          <p:cNvSpPr>
            <a:spLocks noChangeArrowheads="1"/>
          </p:cNvSpPr>
          <p:nvPr/>
        </p:nvSpPr>
        <p:spPr bwMode="auto">
          <a:xfrm>
            <a:off x="1676400" y="4572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5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/>
      <p:bldP spid="115725" grpId="0"/>
      <p:bldP spid="115725" grpId="1"/>
      <p:bldP spid="115735" grpId="0"/>
      <p:bldP spid="115739" grpId="0"/>
      <p:bldP spid="115742" grpId="0"/>
      <p:bldP spid="115744" grpId="0"/>
      <p:bldP spid="115746" grpId="0"/>
      <p:bldP spid="115750" grpId="0"/>
      <p:bldP spid="115750" grpId="1"/>
      <p:bldP spid="115751" grpId="0"/>
      <p:bldP spid="1157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917575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3) </a:t>
            </a:r>
            <a:r>
              <a:rPr lang="en-US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Phân bố các ngành công nghiệp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69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Đọc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SGK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sắp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xếp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ý ở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cột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với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cột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B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sao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đúng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2895600" y="4572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 (</a:t>
            </a:r>
            <a:r>
              <a:rPr lang="en-US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Tiếp</a:t>
            </a: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</a:t>
            </a:r>
          </a:p>
        </p:txBody>
      </p:sp>
      <p:graphicFrame>
        <p:nvGraphicFramePr>
          <p:cNvPr id="121959" name="Group 103"/>
          <p:cNvGraphicFramePr>
            <a:graphicFrameLocks noGrp="1"/>
          </p:cNvGraphicFramePr>
          <p:nvPr/>
        </p:nvGraphicFramePr>
        <p:xfrm>
          <a:off x="0" y="2286000"/>
          <a:ext cx="9144000" cy="2730500"/>
        </p:xfrm>
        <a:graphic>
          <a:graphicData uri="http://schemas.openxmlformats.org/drawingml/2006/table">
            <a:tbl>
              <a:tblPr/>
              <a:tblGrid>
                <a:gridCol w="4267200"/>
                <a:gridCol w="4876800"/>
              </a:tblGrid>
              <a:tr h="518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A.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Ngành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B. Phân bố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2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nhiệt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(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thuỷ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Khai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may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mặc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phẩm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a) Ở nơi có khoáng sản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b) Ở nơi gần có than, dầu khí.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c) ở nơi có nhiều lao động, nguyên liệu, người mua hàng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d) Nơi có nhiều thác ghềnh.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52" name="Line 96"/>
          <p:cNvSpPr>
            <a:spLocks noChangeShapeType="1"/>
          </p:cNvSpPr>
          <p:nvPr/>
        </p:nvSpPr>
        <p:spPr bwMode="auto">
          <a:xfrm>
            <a:off x="2819400" y="3048000"/>
            <a:ext cx="2286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953" name="Line 97"/>
          <p:cNvSpPr>
            <a:spLocks noChangeShapeType="1"/>
          </p:cNvSpPr>
          <p:nvPr/>
        </p:nvSpPr>
        <p:spPr bwMode="auto">
          <a:xfrm>
            <a:off x="2514600" y="3505200"/>
            <a:ext cx="3048000" cy="12192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954" name="Line 98"/>
          <p:cNvSpPr>
            <a:spLocks noChangeShapeType="1"/>
          </p:cNvSpPr>
          <p:nvPr/>
        </p:nvSpPr>
        <p:spPr bwMode="auto">
          <a:xfrm flipV="1">
            <a:off x="3276600" y="2971800"/>
            <a:ext cx="2819400" cy="990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955" name="Line 99"/>
          <p:cNvSpPr>
            <a:spLocks noChangeShapeType="1"/>
          </p:cNvSpPr>
          <p:nvPr/>
        </p:nvSpPr>
        <p:spPr bwMode="auto">
          <a:xfrm flipV="1">
            <a:off x="2743200" y="4038600"/>
            <a:ext cx="32004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4" name="Rectangle 101"/>
          <p:cNvSpPr>
            <a:spLocks noChangeArrowheads="1"/>
          </p:cNvSpPr>
          <p:nvPr/>
        </p:nvSpPr>
        <p:spPr bwMode="auto">
          <a:xfrm>
            <a:off x="1676400" y="4572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2" grpId="0" animBg="1"/>
      <p:bldP spid="121953" grpId="0" animBg="1"/>
      <p:bldP spid="121954" grpId="0" animBg="1"/>
      <p:bldP spid="1219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657600" y="457200"/>
            <a:ext cx="457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 (Tiếp theo)</a:t>
            </a:r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0" y="9144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4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 </a:t>
            </a:r>
            <a:r>
              <a:rPr lang="en-US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trung tâm công nghiệp</a:t>
            </a:r>
          </a:p>
          <a:p>
            <a:pPr algn="ctr" eaLnBrk="1" hangingPunct="1">
              <a:defRPr/>
            </a:pPr>
            <a:r>
              <a:rPr lang="en-US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lớn của nước ta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</a:p>
        </p:txBody>
      </p:sp>
      <p:pic>
        <p:nvPicPr>
          <p:cNvPr id="7172" name="Picture 22" descr="Luoc do khu cong nghi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0" y="1905000"/>
            <a:ext cx="4648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Quan sát lược đồ, hãy cho biết nước ta có những trung tâm công nghiệp lớn nào?</a:t>
            </a:r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0" y="3429000"/>
            <a:ext cx="4648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eaLnBrk="1" hangingPunct="1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Các trung tâm công nghiệp lớn: Thành phố Hồ Chí Minh, Hà Nội, Hải phòng, Việt Trì, Thái Nguyên, Cẩm Phả…</a:t>
            </a: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Bà Rịa - Vũng Tàu, Biên Hoà, Đồng Nai, Thủ Dầu Một (Bình Dương)... </a:t>
            </a:r>
          </a:p>
        </p:txBody>
      </p:sp>
      <p:sp>
        <p:nvSpPr>
          <p:cNvPr id="7175" name="Rectangle 26"/>
          <p:cNvSpPr>
            <a:spLocks noChangeArrowheads="1"/>
          </p:cNvSpPr>
          <p:nvPr/>
        </p:nvSpPr>
        <p:spPr bwMode="auto">
          <a:xfrm>
            <a:off x="2133600" y="3810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1" grpId="0"/>
      <p:bldP spid="1229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590800" y="2819400"/>
            <a:ext cx="3276600" cy="406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1676400" cy="406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943600" y="5638800"/>
            <a:ext cx="2362200" cy="7429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81000" y="5867400"/>
            <a:ext cx="2514600" cy="406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096000" y="3886200"/>
            <a:ext cx="2362200" cy="406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3124200" y="4032250"/>
            <a:ext cx="25146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187700" y="440055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Trung tâm công nghiệp Thành phố Hồ Chí Minh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590800" y="3981450"/>
            <a:ext cx="723900" cy="406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267200" y="3352800"/>
            <a:ext cx="0" cy="704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5410200" y="3981450"/>
            <a:ext cx="6096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971800" y="5480050"/>
            <a:ext cx="6858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5181600" y="5480050"/>
            <a:ext cx="7620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0" y="1600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Dựa vào sơ đồ dưới đây em hãy nêu những điều kiện để Thành phố  Hồ Chí Minh trở thành trung tâm công nghiệp lớn nhất cả nước.</a:t>
            </a:r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4191000" y="609600"/>
            <a:ext cx="4017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 (Tiếp theo)</a:t>
            </a: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1676400" y="6096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0" y="10668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4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 </a:t>
            </a:r>
            <a:r>
              <a:rPr lang="en-US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trung tâm công nghiệp lớn của nước ta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6" grpId="0"/>
      <p:bldP spid="1259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590800" y="2590800"/>
            <a:ext cx="3276600" cy="711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gần vùng có nhiều lương thực, thực phẩm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1676400" cy="711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Giao thông thuận lợi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943600" y="5638800"/>
            <a:ext cx="2362200" cy="10175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Đầu tư nước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ngoài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2514600" cy="101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Dân cư đông đúc, người lao động có trình độ cao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096000" y="3886200"/>
            <a:ext cx="2362200" cy="101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Trung tâm văn hóa, khoa học kỹ thuật</a:t>
            </a:r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3124200" y="4032250"/>
            <a:ext cx="25146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187700" y="440055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Trung tâm công nghiệp Thành phố Hồ Chí Minh</a:t>
            </a:r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2590800" y="3981450"/>
            <a:ext cx="723900" cy="406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4267200" y="3352800"/>
            <a:ext cx="0" cy="704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>
            <a:off x="5410200" y="3981450"/>
            <a:ext cx="6096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V="1">
            <a:off x="2971800" y="5480050"/>
            <a:ext cx="6858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H="1" flipV="1">
            <a:off x="5181600" y="5480050"/>
            <a:ext cx="7620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2590800" y="1600200"/>
            <a:ext cx="65532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Điều</a:t>
            </a:r>
            <a:r>
              <a:rPr lang="en-US" sz="20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kiện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để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Thành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phố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Hồ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Chí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Minh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trở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  <a:p>
            <a:pPr algn="ctr" eaLnBrk="1" hangingPunct="1">
              <a:defRPr/>
            </a:pP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thành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trung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tâm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nghiệp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lớn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nhất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cả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nước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4191000" y="609600"/>
            <a:ext cx="4017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 (Tiếp theo)</a:t>
            </a:r>
          </a:p>
        </p:txBody>
      </p:sp>
      <p:sp>
        <p:nvSpPr>
          <p:cNvPr id="9232" name="Rectangle 23"/>
          <p:cNvSpPr>
            <a:spLocks noChangeArrowheads="1"/>
          </p:cNvSpPr>
          <p:nvPr/>
        </p:nvSpPr>
        <p:spPr bwMode="auto">
          <a:xfrm>
            <a:off x="1676400" y="6096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0" y="10668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4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 </a:t>
            </a:r>
            <a:r>
              <a:rPr lang="en-US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trung tâm công nghiệp lớn của nước ta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nimBg="1"/>
      <p:bldP spid="123908" grpId="0" animBg="1"/>
      <p:bldP spid="123909" grpId="0" animBg="1"/>
      <p:bldP spid="123910" grpId="0" animBg="1"/>
      <p:bldP spid="123911" grpId="0" animBg="1"/>
      <p:bldP spid="123912" grpId="0"/>
      <p:bldP spid="123913" grpId="0" animBg="1"/>
      <p:bldP spid="123914" grpId="0" animBg="1"/>
      <p:bldP spid="123915" grpId="0" animBg="1"/>
      <p:bldP spid="123916" grpId="0" animBg="1"/>
      <p:bldP spid="123917" grpId="0" animBg="1"/>
      <p:bldP spid="123920" grpId="0" animBg="1"/>
      <p:bldP spid="1239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10000" y="1882775"/>
            <a:ext cx="5334000" cy="483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0000"/>
                </a:solidFill>
                <a:latin typeface="Arial" charset="0"/>
              </a:rPr>
              <a:t>         Công nghiệp khai thác khoáng sản phân bố ở những n</a:t>
            </a:r>
            <a:r>
              <a:rPr lang="vi-VN" sz="2800" i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i có các mỏ khoáng sản. Các ngành công nghiệp khác của n</a:t>
            </a:r>
            <a:r>
              <a:rPr lang="vi-VN" sz="2800" i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ớc ta phân bố chủ yếu ở các vùng </a:t>
            </a:r>
            <a:r>
              <a:rPr lang="vi-VN" sz="2800" i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ồng bằng và ven biển. N</a:t>
            </a:r>
            <a:r>
              <a:rPr lang="vi-VN" sz="2800" i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ớc ta có nhiều trung tâm công nghiệp. Thành phố Hồ Chí Minh là trung tâm công nghiệp lớn nhất cả n</a:t>
            </a:r>
            <a:r>
              <a:rPr lang="vi-VN" sz="2800" i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ớc.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1676400" y="6096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Địa lí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657600" y="533400"/>
            <a:ext cx="457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 (Tiếp theo)</a:t>
            </a:r>
          </a:p>
        </p:txBody>
      </p:sp>
      <p:pic>
        <p:nvPicPr>
          <p:cNvPr id="10246" name="Picture 17" descr="KCN_TanT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581400" y="1143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Bài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reworks-10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52800" y="5105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i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268" name="Picture 4" descr="Fireworks-08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ThanhTracNguye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0"/>
            <a:ext cx="3733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CAM 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18288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book0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895600" cy="1295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6858000" y="0"/>
            <a:ext cx="175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0">
                <a:solidFill>
                  <a:srgbClr val="FF0000"/>
                </a:solidFill>
                <a:latin typeface="Arial" charset="0"/>
              </a:rPr>
              <a:t>1 0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969</TotalTime>
  <Words>629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Verdana</vt:lpstr>
      <vt:lpstr>Calibri</vt:lpstr>
      <vt:lpstr>Balloons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53</cp:revision>
  <dcterms:created xsi:type="dcterms:W3CDTF">2008-11-30T13:54:50Z</dcterms:created>
  <dcterms:modified xsi:type="dcterms:W3CDTF">2016-06-30T02:33:11Z</dcterms:modified>
</cp:coreProperties>
</file>