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77" r:id="rId2"/>
  </p:sldMasterIdLst>
  <p:sldIdLst>
    <p:sldId id="264" r:id="rId3"/>
    <p:sldId id="256" r:id="rId4"/>
    <p:sldId id="266" r:id="rId5"/>
    <p:sldId id="258" r:id="rId6"/>
    <p:sldId id="261" r:id="rId7"/>
    <p:sldId id="257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99"/>
    <a:srgbClr val="A725DB"/>
    <a:srgbClr val="00CC00"/>
    <a:srgbClr val="CC0000"/>
    <a:srgbClr val="660033"/>
    <a:srgbClr val="3333FF"/>
    <a:srgbClr val="CC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94" autoAdjust="0"/>
    <p:restoredTop sz="94667" autoAdjust="0"/>
  </p:normalViewPr>
  <p:slideViewPr>
    <p:cSldViewPr>
      <p:cViewPr varScale="1">
        <p:scale>
          <a:sx n="41" d="100"/>
          <a:sy n="41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261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1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6B5F-321A-4FA8-BE0D-42BF1EC33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CB33-CA80-4094-97D7-F17105AC2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27CB-5A00-4589-AA9E-13B55ACB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0B10A-93A5-4CBD-ACEC-9EFD0512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714E-C6B3-4585-B9E8-9C567FC1B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007A-08FA-4092-9E08-A8CDA249E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511A-7EA1-4671-9AA3-9571684A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247B-A3C5-4406-B376-F2B0EBF41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A20C-89DF-43FB-BA76-8CD2DD2B7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112C-4A61-4A33-BF54-B7F39E3E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3C86-65F5-4B25-8908-182C86FA7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7AA89-8487-474D-9EBA-9575B00BE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5FA3-DD67-41FE-9A3B-D19A5FB7C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0975-98EE-43C6-99B9-B5A171C2B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727-D6CB-4472-800A-B7911289D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6BA2-CD89-4B89-B7B1-B732C9F8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5C62-5EEC-4B2A-A305-51D526301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AB076-72EB-4C34-AFAF-F315723B5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D1A78-9018-4D6E-B09F-54A947105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5B0C3-7E29-4F1C-9BA3-3291BC3B1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E2A-2B62-422C-A4BD-6235739B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D3DB-C1B7-49CC-B0C7-297180C20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918E3-23DA-4200-8CBD-F8218D7A0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C6D9-FB8F-433F-BA9E-080F5906E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 Black" pitchFamily="34" charset="0"/>
              </a:defRPr>
            </a:lvl1pPr>
          </a:lstStyle>
          <a:p>
            <a:pPr>
              <a:defRPr/>
            </a:pPr>
            <a:fld id="{3A6A8D23-5F3B-4ED0-8E1C-04096B3DF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0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5A15D1A-E4E3-4F58-90B6-4244DCA7D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"/>
            <a:ext cx="71628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Arial"/>
              </a:rPr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Arial"/>
              </a:rPr>
              <a:t> </a:t>
            </a:r>
            <a:r>
              <a:rPr lang="en-US" sz="3000" u="sng" dirty="0" err="1" smtClean="0">
                <a:latin typeface="Arial"/>
              </a:rPr>
              <a:t>Địa</a:t>
            </a:r>
            <a:r>
              <a:rPr lang="en-US" sz="3000" u="sng" dirty="0" smtClean="0">
                <a:latin typeface="Arial"/>
              </a:rPr>
              <a:t> </a:t>
            </a:r>
            <a:r>
              <a:rPr lang="en-US" sz="3000" u="sng" dirty="0" err="1" smtClean="0">
                <a:latin typeface="Arial"/>
              </a:rPr>
              <a:t>lí</a:t>
            </a:r>
            <a:r>
              <a:rPr lang="en-US" sz="3000" dirty="0" smtClean="0">
                <a:latin typeface="Arial"/>
              </a:rPr>
              <a:t>: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457200" y="1771650"/>
            <a:ext cx="3551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1/ Kiểm tra bài cũ: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914400" y="2457450"/>
            <a:ext cx="8062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1: Nêu một số đặc điểm của rừng rậm </a:t>
            </a:r>
          </a:p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nhiệt đới và rừng ngập mặn?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914400" y="3752850"/>
            <a:ext cx="7189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2: Nêu một số tác dụng của rừng</a:t>
            </a:r>
          </a:p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đối với đời sống của nhân dân?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3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3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3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19400" y="8382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LÝ :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33600" y="12954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ÔN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992188" y="533400"/>
            <a:ext cx="52562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1/  Quan sát bản đồ Thế giới :</a:t>
            </a: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609600" y="12192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Tìm vị trí châu Á, châu Âu.</a:t>
            </a:r>
          </a:p>
          <a:p>
            <a:pPr>
              <a:buFontTx/>
              <a:buChar char="-"/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Chỉ các dãy núi: Hi–ma–lay–a ; </a:t>
            </a:r>
          </a:p>
          <a:p>
            <a:pPr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Trường sơn; U–ran ; An–pơ.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2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2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7" name="Picture 9" descr="DSC0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00"/>
            <a:ext cx="9144000" cy="944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1295400" y="6324600"/>
            <a:ext cx="6705600" cy="533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BẢN ĐỒ TỰ NHIÊN THẾ GiỚI</a:t>
            </a:r>
          </a:p>
        </p:txBody>
      </p:sp>
      <p:cxnSp>
        <p:nvCxnSpPr>
          <p:cNvPr id="8196" name="AutoShape 12"/>
          <p:cNvCxnSpPr>
            <a:cxnSpLocks noChangeShapeType="1"/>
          </p:cNvCxnSpPr>
          <p:nvPr/>
        </p:nvCxnSpPr>
        <p:spPr bwMode="auto">
          <a:xfrm rot="5400000" flipV="1">
            <a:off x="4572000" y="-914400"/>
            <a:ext cx="1587" cy="1588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63187" name="AutoShape 19"/>
          <p:cNvSpPr>
            <a:spLocks noChangeArrowheads="1"/>
          </p:cNvSpPr>
          <p:nvPr/>
        </p:nvSpPr>
        <p:spPr bwMode="auto">
          <a:xfrm>
            <a:off x="5791200" y="609600"/>
            <a:ext cx="762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188" name="AutoShape 20"/>
          <p:cNvSpPr>
            <a:spLocks noChangeArrowheads="1"/>
          </p:cNvSpPr>
          <p:nvPr/>
        </p:nvSpPr>
        <p:spPr bwMode="auto">
          <a:xfrm>
            <a:off x="5715000" y="685800"/>
            <a:ext cx="762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189" name="AutoShape 21"/>
          <p:cNvSpPr>
            <a:spLocks noChangeArrowheads="1"/>
          </p:cNvSpPr>
          <p:nvPr/>
        </p:nvSpPr>
        <p:spPr bwMode="auto">
          <a:xfrm>
            <a:off x="5715000" y="838200"/>
            <a:ext cx="762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190" name="AutoShape 22"/>
          <p:cNvSpPr>
            <a:spLocks noChangeArrowheads="1"/>
          </p:cNvSpPr>
          <p:nvPr/>
        </p:nvSpPr>
        <p:spPr bwMode="auto">
          <a:xfrm>
            <a:off x="5791200" y="1143000"/>
            <a:ext cx="762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191" name="AutoShape 23"/>
          <p:cNvSpPr>
            <a:spLocks noChangeArrowheads="1"/>
          </p:cNvSpPr>
          <p:nvPr/>
        </p:nvSpPr>
        <p:spPr bwMode="auto">
          <a:xfrm>
            <a:off x="5791200" y="990600"/>
            <a:ext cx="762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193" name="AutoShape 25"/>
          <p:cNvSpPr>
            <a:spLocks noChangeArrowheads="1"/>
          </p:cNvSpPr>
          <p:nvPr/>
        </p:nvSpPr>
        <p:spPr bwMode="auto">
          <a:xfrm>
            <a:off x="5867400" y="609600"/>
            <a:ext cx="2971800" cy="533400"/>
          </a:xfrm>
          <a:prstGeom prst="leftArrowCallout">
            <a:avLst>
              <a:gd name="adj1" fmla="val 19046"/>
              <a:gd name="adj2" fmla="val 25000"/>
              <a:gd name="adj3" fmla="val 46429"/>
              <a:gd name="adj4" fmla="val 66667"/>
            </a:avLst>
          </a:prstGeom>
          <a:solidFill>
            <a:srgbClr val="FFCC00">
              <a:alpha val="2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Dãy U - ran</a:t>
            </a:r>
          </a:p>
        </p:txBody>
      </p:sp>
      <p:sp>
        <p:nvSpPr>
          <p:cNvPr id="263197" name="AutoShape 29"/>
          <p:cNvSpPr>
            <a:spLocks noChangeArrowheads="1"/>
          </p:cNvSpPr>
          <p:nvPr/>
        </p:nvSpPr>
        <p:spPr bwMode="auto">
          <a:xfrm>
            <a:off x="7086600" y="2362200"/>
            <a:ext cx="762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198" name="AutoShape 30"/>
          <p:cNvSpPr>
            <a:spLocks noChangeArrowheads="1"/>
          </p:cNvSpPr>
          <p:nvPr/>
        </p:nvSpPr>
        <p:spPr bwMode="auto">
          <a:xfrm>
            <a:off x="4876800" y="12954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199" name="AutoShape 31"/>
          <p:cNvSpPr>
            <a:spLocks noChangeArrowheads="1"/>
          </p:cNvSpPr>
          <p:nvPr/>
        </p:nvSpPr>
        <p:spPr bwMode="auto">
          <a:xfrm>
            <a:off x="7162800" y="2514600"/>
            <a:ext cx="762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207" name="AutoShape 39"/>
          <p:cNvSpPr>
            <a:spLocks noChangeArrowheads="1"/>
          </p:cNvSpPr>
          <p:nvPr/>
        </p:nvSpPr>
        <p:spPr bwMode="auto">
          <a:xfrm>
            <a:off x="4572000" y="14478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208" name="AutoShape 40"/>
          <p:cNvSpPr>
            <a:spLocks noChangeArrowheads="1"/>
          </p:cNvSpPr>
          <p:nvPr/>
        </p:nvSpPr>
        <p:spPr bwMode="auto">
          <a:xfrm>
            <a:off x="4724400" y="13716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216" name="AutoShape 48"/>
          <p:cNvSpPr>
            <a:spLocks noChangeArrowheads="1"/>
          </p:cNvSpPr>
          <p:nvPr/>
        </p:nvSpPr>
        <p:spPr bwMode="auto">
          <a:xfrm>
            <a:off x="6705600" y="20574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221" name="AutoShape 53"/>
          <p:cNvSpPr>
            <a:spLocks noChangeArrowheads="1"/>
          </p:cNvSpPr>
          <p:nvPr/>
        </p:nvSpPr>
        <p:spPr bwMode="auto">
          <a:xfrm>
            <a:off x="7010400" y="2286000"/>
            <a:ext cx="762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225" name="AutoShape 57"/>
          <p:cNvSpPr>
            <a:spLocks noChangeArrowheads="1"/>
          </p:cNvSpPr>
          <p:nvPr/>
        </p:nvSpPr>
        <p:spPr bwMode="auto">
          <a:xfrm>
            <a:off x="7239000" y="1752600"/>
            <a:ext cx="1676400" cy="1371600"/>
          </a:xfrm>
          <a:prstGeom prst="leftArrowCallout">
            <a:avLst>
              <a:gd name="adj1" fmla="val 7407"/>
              <a:gd name="adj2" fmla="val 12037"/>
              <a:gd name="adj3" fmla="val 13773"/>
              <a:gd name="adj4" fmla="val 66667"/>
            </a:avLst>
          </a:prstGeom>
          <a:solidFill>
            <a:srgbClr val="FFCC00">
              <a:alpha val="24001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Dãy</a:t>
            </a:r>
          </a:p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Trường</a:t>
            </a:r>
          </a:p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sơn</a:t>
            </a:r>
          </a:p>
        </p:txBody>
      </p:sp>
      <p:sp>
        <p:nvSpPr>
          <p:cNvPr id="263227" name="AutoShape 59"/>
          <p:cNvSpPr>
            <a:spLocks noChangeArrowheads="1"/>
          </p:cNvSpPr>
          <p:nvPr/>
        </p:nvSpPr>
        <p:spPr bwMode="auto">
          <a:xfrm>
            <a:off x="1676400" y="1143000"/>
            <a:ext cx="2819400" cy="533400"/>
          </a:xfrm>
          <a:prstGeom prst="rightArrowCallout">
            <a:avLst>
              <a:gd name="adj1" fmla="val 20241"/>
              <a:gd name="adj2" fmla="val 25000"/>
              <a:gd name="adj3" fmla="val 56259"/>
              <a:gd name="adj4" fmla="val 66667"/>
            </a:avLst>
          </a:prstGeom>
          <a:solidFill>
            <a:srgbClr val="FFCC00">
              <a:alpha val="21001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Núi An - pơ</a:t>
            </a:r>
          </a:p>
        </p:txBody>
      </p:sp>
      <p:sp>
        <p:nvSpPr>
          <p:cNvPr id="263231" name="AutoShape 63"/>
          <p:cNvSpPr>
            <a:spLocks noChangeArrowheads="1"/>
          </p:cNvSpPr>
          <p:nvPr/>
        </p:nvSpPr>
        <p:spPr bwMode="auto">
          <a:xfrm>
            <a:off x="6858000" y="19812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232" name="AutoShape 64"/>
          <p:cNvSpPr>
            <a:spLocks noChangeArrowheads="1"/>
          </p:cNvSpPr>
          <p:nvPr/>
        </p:nvSpPr>
        <p:spPr bwMode="auto">
          <a:xfrm>
            <a:off x="6324600" y="18288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233" name="AutoShape 65"/>
          <p:cNvSpPr>
            <a:spLocks noChangeArrowheads="1"/>
          </p:cNvSpPr>
          <p:nvPr/>
        </p:nvSpPr>
        <p:spPr bwMode="auto">
          <a:xfrm>
            <a:off x="6096000" y="2133600"/>
            <a:ext cx="685800" cy="2514600"/>
          </a:xfrm>
          <a:prstGeom prst="upArrowCallout">
            <a:avLst>
              <a:gd name="adj1" fmla="val 13426"/>
              <a:gd name="adj2" fmla="val 25000"/>
              <a:gd name="adj3" fmla="val 40503"/>
              <a:gd name="adj4" fmla="val 66667"/>
            </a:avLst>
          </a:prstGeom>
          <a:solidFill>
            <a:srgbClr val="FF9900">
              <a:alpha val="2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Dãy</a:t>
            </a:r>
          </a:p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Hy</a:t>
            </a:r>
          </a:p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</a:t>
            </a:r>
          </a:p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Lay</a:t>
            </a:r>
          </a:p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</a:t>
            </a:r>
          </a:p>
        </p:txBody>
      </p:sp>
      <p:sp>
        <p:nvSpPr>
          <p:cNvPr id="263243" name="AutoShape 75"/>
          <p:cNvSpPr>
            <a:spLocks noChangeArrowheads="1"/>
          </p:cNvSpPr>
          <p:nvPr/>
        </p:nvSpPr>
        <p:spPr bwMode="auto">
          <a:xfrm>
            <a:off x="6477000" y="19812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63247" name="AutoShape 79"/>
          <p:cNvSpPr>
            <a:spLocks noChangeArrowheads="1"/>
          </p:cNvSpPr>
          <p:nvPr/>
        </p:nvSpPr>
        <p:spPr bwMode="auto">
          <a:xfrm>
            <a:off x="6096000" y="1676400"/>
            <a:ext cx="1524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63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63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6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6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6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6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6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6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6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9" grpId="0" animBg="1"/>
      <p:bldP spid="263187" grpId="0" animBg="1"/>
      <p:bldP spid="263188" grpId="0" animBg="1"/>
      <p:bldP spid="263189" grpId="0" animBg="1"/>
      <p:bldP spid="263190" grpId="0" animBg="1"/>
      <p:bldP spid="263191" grpId="0" animBg="1"/>
      <p:bldP spid="263193" grpId="0" animBg="1"/>
      <p:bldP spid="263197" grpId="0" animBg="1"/>
      <p:bldP spid="263198" grpId="0" animBg="1"/>
      <p:bldP spid="263199" grpId="0" animBg="1"/>
      <p:bldP spid="263207" grpId="0" animBg="1"/>
      <p:bldP spid="263208" grpId="0" animBg="1"/>
      <p:bldP spid="263216" grpId="0" animBg="1"/>
      <p:bldP spid="263221" grpId="0" animBg="1"/>
      <p:bldP spid="263225" grpId="0" animBg="1"/>
      <p:bldP spid="263227" grpId="0" animBg="1"/>
      <p:bldP spid="263231" grpId="0" animBg="1"/>
      <p:bldP spid="263232" grpId="0" animBg="1"/>
      <p:bldP spid="263233" grpId="0" animBg="1"/>
      <p:bldP spid="263243" grpId="0" animBg="1"/>
      <p:bldP spid="263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 w="76200" cmpd="tri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2/ Chọn các ý dưới đây và ghi vào ô trống của bảng sao cho phù hợp</a:t>
            </a:r>
          </a:p>
        </p:txBody>
      </p:sp>
      <p:sp>
        <p:nvSpPr>
          <p:cNvPr id="267267" name="Rectangle 3" descr="Narrow vertical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pattFill prst="narVert">
            <a:fgClr>
              <a:srgbClr val="FFFF99"/>
            </a:fgClr>
            <a:bgClr>
              <a:schemeClr val="bg1"/>
            </a:bgClr>
          </a:pattFill>
          <a:ln w="76200" cmpd="tri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marL="1371600" lvl="2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a/ Rộng 10 triệu km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  <a:p>
            <a:pPr marL="1371600" lvl="2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b/ Rộng 44 triệu km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lớn nhất trong các châu lục.</a:t>
            </a:r>
          </a:p>
          <a:p>
            <a:pPr marL="1371600" lvl="2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graphicFrame>
        <p:nvGraphicFramePr>
          <p:cNvPr id="267436" name="Group 172"/>
          <p:cNvGraphicFramePr>
            <a:graphicFrameLocks noGrp="1"/>
          </p:cNvGraphicFramePr>
          <p:nvPr>
            <p:ph sz="half" idx="1"/>
          </p:nvPr>
        </p:nvGraphicFramePr>
        <p:xfrm>
          <a:off x="0" y="2514600"/>
          <a:ext cx="9144000" cy="4724400"/>
        </p:xfrm>
        <a:graphic>
          <a:graphicData uri="http://schemas.openxmlformats.org/drawingml/2006/table">
            <a:tbl>
              <a:tblPr/>
              <a:tblGrid>
                <a:gridCol w="2371725"/>
                <a:gridCol w="3217863"/>
                <a:gridCol w="3554412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Tiêu chí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Châu 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Châu Âu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Diện tích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Khí hậu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Địa hình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Chủng tộc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Hoạt động kinh tế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67306" name="Rectangle 42"/>
          <p:cNvSpPr>
            <a:spLocks noChangeArrowheads="1"/>
          </p:cNvSpPr>
          <p:nvPr/>
        </p:nvSpPr>
        <p:spPr bwMode="auto">
          <a:xfrm>
            <a:off x="0" y="1219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c/ Có đủ các đới khí hậu, từ nhiệt đới, ôn đới đến</a:t>
            </a:r>
          </a:p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hàn đới.</a:t>
            </a:r>
          </a:p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d/ Chủ yếu ở đới khí hậu ôn hòa.</a:t>
            </a:r>
          </a:p>
        </p:txBody>
      </p:sp>
      <p:sp>
        <p:nvSpPr>
          <p:cNvPr id="267310" name="Rectangle 46"/>
          <p:cNvSpPr>
            <a:spLocks noChangeArrowheads="1"/>
          </p:cNvSpPr>
          <p:nvPr/>
        </p:nvSpPr>
        <p:spPr bwMode="auto">
          <a:xfrm>
            <a:off x="0" y="1066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e/ Núi và cao nguyên chiếm 3/4 diện tích; có đỉnh Ê-</a:t>
            </a:r>
          </a:p>
          <a:p>
            <a:pPr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Vơ-rét cao nhất thế giới.</a:t>
            </a:r>
          </a:p>
          <a:p>
            <a:pPr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g/ Đồng bằng chiếm 2/3 DT, kéo dài từ tây sang đông.</a:t>
            </a:r>
          </a:p>
        </p:txBody>
      </p:sp>
      <p:sp>
        <p:nvSpPr>
          <p:cNvPr id="267313" name="Rectangle 49"/>
          <p:cNvSpPr>
            <a:spLocks noChangeArrowheads="1"/>
          </p:cNvSpPr>
          <p:nvPr/>
        </p:nvSpPr>
        <p:spPr bwMode="auto">
          <a:xfrm>
            <a:off x="0" y="1143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h/ Chủ yếu là người da trắng.</a:t>
            </a:r>
          </a:p>
          <a:p>
            <a:pPr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i/  Đa số là người da vàng.</a:t>
            </a:r>
          </a:p>
        </p:txBody>
      </p:sp>
      <p:sp>
        <p:nvSpPr>
          <p:cNvPr id="267315" name="Rectangle 51"/>
          <p:cNvSpPr>
            <a:spLocks noChangeArrowheads="1"/>
          </p:cNvSpPr>
          <p:nvPr/>
        </p:nvSpPr>
        <p:spPr bwMode="auto">
          <a:xfrm>
            <a:off x="0" y="1143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k/ Làm nông nghiệp là chính.</a:t>
            </a:r>
          </a:p>
          <a:p>
            <a:pPr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l/  Hoạt động công nghiệp phát triển.</a:t>
            </a:r>
          </a:p>
        </p:txBody>
      </p:sp>
      <p:sp>
        <p:nvSpPr>
          <p:cNvPr id="267411" name="Oval 147"/>
          <p:cNvSpPr>
            <a:spLocks noChangeArrowheads="1"/>
          </p:cNvSpPr>
          <p:nvPr/>
        </p:nvSpPr>
        <p:spPr bwMode="auto">
          <a:xfrm>
            <a:off x="6934200" y="6248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</a:t>
            </a:r>
          </a:p>
        </p:txBody>
      </p:sp>
      <p:sp>
        <p:nvSpPr>
          <p:cNvPr id="267412" name="Oval 148"/>
          <p:cNvSpPr>
            <a:spLocks noChangeArrowheads="1"/>
          </p:cNvSpPr>
          <p:nvPr/>
        </p:nvSpPr>
        <p:spPr bwMode="auto">
          <a:xfrm>
            <a:off x="3581400" y="6248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</a:t>
            </a:r>
          </a:p>
        </p:txBody>
      </p:sp>
      <p:sp>
        <p:nvSpPr>
          <p:cNvPr id="267413" name="Oval 149"/>
          <p:cNvSpPr>
            <a:spLocks noChangeArrowheads="1"/>
          </p:cNvSpPr>
          <p:nvPr/>
        </p:nvSpPr>
        <p:spPr bwMode="auto">
          <a:xfrm>
            <a:off x="6934200" y="5486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</a:t>
            </a:r>
          </a:p>
        </p:txBody>
      </p:sp>
      <p:sp>
        <p:nvSpPr>
          <p:cNvPr id="267414" name="Oval 150"/>
          <p:cNvSpPr>
            <a:spLocks noChangeArrowheads="1"/>
          </p:cNvSpPr>
          <p:nvPr/>
        </p:nvSpPr>
        <p:spPr bwMode="auto">
          <a:xfrm>
            <a:off x="3581400" y="5486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</a:t>
            </a:r>
          </a:p>
        </p:txBody>
      </p:sp>
      <p:sp>
        <p:nvSpPr>
          <p:cNvPr id="267415" name="Oval 151"/>
          <p:cNvSpPr>
            <a:spLocks noChangeArrowheads="1"/>
          </p:cNvSpPr>
          <p:nvPr/>
        </p:nvSpPr>
        <p:spPr bwMode="auto">
          <a:xfrm>
            <a:off x="6934200" y="4724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g</a:t>
            </a:r>
          </a:p>
        </p:txBody>
      </p:sp>
      <p:sp>
        <p:nvSpPr>
          <p:cNvPr id="267416" name="Oval 152"/>
          <p:cNvSpPr>
            <a:spLocks noChangeArrowheads="1"/>
          </p:cNvSpPr>
          <p:nvPr/>
        </p:nvSpPr>
        <p:spPr bwMode="auto">
          <a:xfrm>
            <a:off x="3581400" y="4724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</a:t>
            </a:r>
          </a:p>
        </p:txBody>
      </p:sp>
      <p:sp>
        <p:nvSpPr>
          <p:cNvPr id="267417" name="Oval 153"/>
          <p:cNvSpPr>
            <a:spLocks noChangeArrowheads="1"/>
          </p:cNvSpPr>
          <p:nvPr/>
        </p:nvSpPr>
        <p:spPr bwMode="auto">
          <a:xfrm>
            <a:off x="6934200" y="3962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</a:t>
            </a:r>
          </a:p>
        </p:txBody>
      </p:sp>
      <p:sp>
        <p:nvSpPr>
          <p:cNvPr id="267418" name="Oval 154"/>
          <p:cNvSpPr>
            <a:spLocks noChangeArrowheads="1"/>
          </p:cNvSpPr>
          <p:nvPr/>
        </p:nvSpPr>
        <p:spPr bwMode="auto">
          <a:xfrm>
            <a:off x="3581400" y="3962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</a:t>
            </a:r>
          </a:p>
        </p:txBody>
      </p:sp>
      <p:sp>
        <p:nvSpPr>
          <p:cNvPr id="267419" name="Oval 155"/>
          <p:cNvSpPr>
            <a:spLocks noChangeArrowheads="1"/>
          </p:cNvSpPr>
          <p:nvPr/>
        </p:nvSpPr>
        <p:spPr bwMode="auto">
          <a:xfrm>
            <a:off x="6934200" y="3200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</a:t>
            </a:r>
          </a:p>
        </p:txBody>
      </p:sp>
      <p:sp>
        <p:nvSpPr>
          <p:cNvPr id="267420" name="Oval 156"/>
          <p:cNvSpPr>
            <a:spLocks noChangeArrowheads="1"/>
          </p:cNvSpPr>
          <p:nvPr/>
        </p:nvSpPr>
        <p:spPr bwMode="auto">
          <a:xfrm>
            <a:off x="3581400" y="3200400"/>
            <a:ext cx="609600" cy="609600"/>
          </a:xfrm>
          <a:prstGeom prst="ellipse">
            <a:avLst/>
          </a:prstGeom>
          <a:solidFill>
            <a:srgbClr val="FFFF00">
              <a:alpha val="89999"/>
            </a:srgbClr>
          </a:solidFill>
          <a:ln w="9525">
            <a:solidFill>
              <a:srgbClr val="A725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6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6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7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6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67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6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6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6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7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7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6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7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67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6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67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6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67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6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26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6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6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6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6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26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6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0"/>
                                        <p:tgtEl>
                                          <p:spTgt spid="26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0"/>
                                        <p:tgtEl>
                                          <p:spTgt spid="26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8" dur="5000"/>
                                        <p:tgtEl>
                                          <p:spTgt spid="26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0"/>
                                        <p:tgtEl>
                                          <p:spTgt spid="26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2" dur="5000"/>
                                        <p:tgtEl>
                                          <p:spTgt spid="267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0"/>
                                        <p:tgtEl>
                                          <p:spTgt spid="267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6" dur="5000"/>
                                        <p:tgtEl>
                                          <p:spTgt spid="26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0"/>
                                        <p:tgtEl>
                                          <p:spTgt spid="26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26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26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4" dur="5000"/>
                                        <p:tgtEl>
                                          <p:spTgt spid="267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0"/>
                                        <p:tgtEl>
                                          <p:spTgt spid="267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0"/>
                                        <p:tgtEl>
                                          <p:spTgt spid="267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0"/>
                                        <p:tgtEl>
                                          <p:spTgt spid="267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2" dur="5000"/>
                                        <p:tgtEl>
                                          <p:spTgt spid="26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0"/>
                                        <p:tgtEl>
                                          <p:spTgt spid="26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6" dur="5000"/>
                                        <p:tgtEl>
                                          <p:spTgt spid="267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0"/>
                                        <p:tgtEl>
                                          <p:spTgt spid="267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0" dur="5000"/>
                                        <p:tgtEl>
                                          <p:spTgt spid="26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0"/>
                                        <p:tgtEl>
                                          <p:spTgt spid="26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4" dur="5000"/>
                                        <p:tgtEl>
                                          <p:spTgt spid="26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0"/>
                                        <p:tgtEl>
                                          <p:spTgt spid="26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0"/>
                                        <p:tgtEl>
                                          <p:spTgt spid="26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0"/>
                                        <p:tgtEl>
                                          <p:spTgt spid="26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0"/>
                                        <p:tgtEl>
                                          <p:spTgt spid="26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0"/>
                                        <p:tgtEl>
                                          <p:spTgt spid="26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0"/>
                                        <p:tgtEl>
                                          <p:spTgt spid="26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0"/>
                                        <p:tgtEl>
                                          <p:spTgt spid="26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0"/>
                                        <p:tgtEl>
                                          <p:spTgt spid="26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0"/>
                                        <p:tgtEl>
                                          <p:spTgt spid="26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0"/>
                                        <p:tgtEl>
                                          <p:spTgt spid="26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0"/>
                                        <p:tgtEl>
                                          <p:spTgt spid="26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0"/>
                                        <p:tgtEl>
                                          <p:spTgt spid="26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0"/>
                                        <p:tgtEl>
                                          <p:spTgt spid="26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0"/>
                                        <p:tgtEl>
                                          <p:spTgt spid="26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0"/>
                                        <p:tgtEl>
                                          <p:spTgt spid="26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0"/>
                                        <p:tgtEl>
                                          <p:spTgt spid="26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0"/>
                                        <p:tgtEl>
                                          <p:spTgt spid="26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0"/>
                                        <p:tgtEl>
                                          <p:spTgt spid="26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0"/>
                                        <p:tgtEl>
                                          <p:spTgt spid="26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0"/>
                                        <p:tgtEl>
                                          <p:spTgt spid="26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0"/>
                                        <p:tgtEl>
                                          <p:spTgt spid="26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8" dur="5000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0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6" grpId="1" animBg="1"/>
      <p:bldP spid="267306" grpId="0" build="allAtOnce"/>
      <p:bldP spid="267310" grpId="0" build="allAtOnce"/>
      <p:bldP spid="267313" grpId="0" build="allAtOnce"/>
      <p:bldP spid="267315" grpId="0" build="allAtOnce"/>
      <p:bldP spid="267411" grpId="0" animBg="1"/>
      <p:bldP spid="267411" grpId="1" animBg="1"/>
      <p:bldP spid="267412" grpId="0" animBg="1"/>
      <p:bldP spid="267412" grpId="1" animBg="1"/>
      <p:bldP spid="267413" grpId="0" animBg="1"/>
      <p:bldP spid="267413" grpId="1" animBg="1"/>
      <p:bldP spid="267414" grpId="0" animBg="1"/>
      <p:bldP spid="267414" grpId="1" animBg="1"/>
      <p:bldP spid="267415" grpId="0" animBg="1"/>
      <p:bldP spid="267415" grpId="1" animBg="1"/>
      <p:bldP spid="267416" grpId="0" animBg="1"/>
      <p:bldP spid="267416" grpId="1" animBg="1"/>
      <p:bldP spid="267417" grpId="0" animBg="1"/>
      <p:bldP spid="267417" grpId="1" animBg="1"/>
      <p:bldP spid="267418" grpId="0" animBg="1"/>
      <p:bldP spid="267418" grpId="1" animBg="1"/>
      <p:bldP spid="267419" grpId="0" animBg="1"/>
      <p:bldP spid="267419" grpId="1" animBg="1"/>
      <p:bldP spid="267420" grpId="0" animBg="1"/>
      <p:bldP spid="2674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887" name="Group 11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116138"/>
                <a:gridCol w="3471862"/>
                <a:gridCol w="3556000"/>
              </a:tblGrid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Tiêu chí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Châu 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Châu Âu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Diện tích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Khí hậu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Địa hình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Chủng tộc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57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Hoạt động kinh tế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3897" name="Rectangle 121"/>
          <p:cNvSpPr>
            <a:spLocks noChangeArrowheads="1"/>
          </p:cNvSpPr>
          <p:nvPr/>
        </p:nvSpPr>
        <p:spPr bwMode="auto">
          <a:xfrm>
            <a:off x="2209800" y="10668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44 triệu km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203898" name="Rectangle 122"/>
          <p:cNvSpPr>
            <a:spLocks noChangeArrowheads="1"/>
          </p:cNvSpPr>
          <p:nvPr/>
        </p:nvSpPr>
        <p:spPr bwMode="auto">
          <a:xfrm>
            <a:off x="5715000" y="21336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 đới</a:t>
            </a: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03899" name="Rectangle 123"/>
          <p:cNvSpPr>
            <a:spLocks noChangeArrowheads="1"/>
          </p:cNvSpPr>
          <p:nvPr/>
        </p:nvSpPr>
        <p:spPr bwMode="auto">
          <a:xfrm>
            <a:off x="5715000" y="10668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 triệu km</a:t>
            </a:r>
            <a:r>
              <a:rPr lang="en-US" sz="28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203900" name="Rectangle 124"/>
          <p:cNvSpPr>
            <a:spLocks noChangeArrowheads="1"/>
          </p:cNvSpPr>
          <p:nvPr/>
        </p:nvSpPr>
        <p:spPr bwMode="auto">
          <a:xfrm>
            <a:off x="2209800" y="21336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Ôn, hàn, nhiệt đới</a:t>
            </a: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03901" name="Rectangle 125"/>
          <p:cNvSpPr>
            <a:spLocks noChangeArrowheads="1"/>
          </p:cNvSpPr>
          <p:nvPr/>
        </p:nvSpPr>
        <p:spPr bwMode="auto">
          <a:xfrm>
            <a:off x="5715000" y="32004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2/3 dt là đồng bằng</a:t>
            </a: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03902" name="Rectangle 126"/>
          <p:cNvSpPr>
            <a:spLocks noChangeArrowheads="1"/>
          </p:cNvSpPr>
          <p:nvPr/>
        </p:nvSpPr>
        <p:spPr bwMode="auto">
          <a:xfrm>
            <a:off x="2209800" y="32004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3/4 dt là núi, cao ng</a:t>
            </a: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03903" name="Rectangle 127"/>
          <p:cNvSpPr>
            <a:spLocks noChangeArrowheads="1"/>
          </p:cNvSpPr>
          <p:nvPr/>
        </p:nvSpPr>
        <p:spPr bwMode="auto">
          <a:xfrm>
            <a:off x="2209800" y="43434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Da vàng</a:t>
            </a: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03904" name="Rectangle 128"/>
          <p:cNvSpPr>
            <a:spLocks noChangeArrowheads="1"/>
          </p:cNvSpPr>
          <p:nvPr/>
        </p:nvSpPr>
        <p:spPr bwMode="auto">
          <a:xfrm>
            <a:off x="5715000" y="43434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Da trắng</a:t>
            </a: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03905" name="Rectangle 129"/>
          <p:cNvSpPr>
            <a:spLocks noChangeArrowheads="1"/>
          </p:cNvSpPr>
          <p:nvPr/>
        </p:nvSpPr>
        <p:spPr bwMode="auto">
          <a:xfrm>
            <a:off x="5715000" y="54102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Công nghiệp</a:t>
            </a: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03906" name="Rectangle 130"/>
          <p:cNvSpPr>
            <a:spLocks noChangeArrowheads="1"/>
          </p:cNvSpPr>
          <p:nvPr/>
        </p:nvSpPr>
        <p:spPr bwMode="auto">
          <a:xfrm>
            <a:off x="2209800" y="5410200"/>
            <a:ext cx="3276600" cy="838200"/>
          </a:xfrm>
          <a:prstGeom prst="rect">
            <a:avLst/>
          </a:prstGeom>
          <a:solidFill>
            <a:srgbClr val="FFFF99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Nông nghiệp</a:t>
            </a:r>
            <a:endParaRPr lang="en-US" sz="28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3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3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3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3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3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97" grpId="0" animBg="1"/>
      <p:bldP spid="203898" grpId="0" animBg="1"/>
      <p:bldP spid="203899" grpId="0" animBg="1"/>
      <p:bldP spid="203900" grpId="0" animBg="1"/>
      <p:bldP spid="203901" grpId="0" animBg="1"/>
      <p:bldP spid="203902" grpId="0" animBg="1"/>
      <p:bldP spid="203903" grpId="0" animBg="1"/>
      <p:bldP spid="203904" grpId="0" animBg="1"/>
      <p:bldP spid="203905" grpId="0" animBg="1"/>
      <p:bldP spid="2039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2971800" y="7620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LÝ :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2133600" y="17526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ÔN TẬP</a:t>
            </a: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1636713" y="4267200"/>
            <a:ext cx="5464175" cy="1200150"/>
          </a:xfrm>
          <a:prstGeom prst="rect">
            <a:avLst/>
          </a:prstGeom>
          <a:solidFill>
            <a:srgbClr val="FF0000">
              <a:alpha val="53999"/>
            </a:srgbClr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600" b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Xem sách trang 82</a:t>
            </a:r>
          </a:p>
          <a:p>
            <a:pPr algn="ctr">
              <a:defRPr/>
            </a:pPr>
            <a:r>
              <a:rPr lang="en-US" sz="3600" b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Soạn bài: Dân số nước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WordArt 4"/>
          <p:cNvSpPr>
            <a:spLocks noChangeArrowheads="1" noChangeShapeType="1" noTextEdit="1"/>
          </p:cNvSpPr>
          <p:nvPr/>
        </p:nvSpPr>
        <p:spPr bwMode="auto">
          <a:xfrm>
            <a:off x="1890713" y="1447800"/>
            <a:ext cx="5362575" cy="1844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181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Thân ái chào các em!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11302" name="WordArt 6"/>
          <p:cNvSpPr>
            <a:spLocks noChangeArrowheads="1" noChangeShapeType="1" noTextEdit="1"/>
          </p:cNvSpPr>
          <p:nvPr/>
        </p:nvSpPr>
        <p:spPr bwMode="auto">
          <a:xfrm>
            <a:off x="2438400" y="3505200"/>
            <a:ext cx="43434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Hẹn gặp lại!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1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1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1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11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11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02" grpId="0" animBg="1"/>
      <p:bldP spid="311302" grpId="1" animBg="1"/>
      <p:bldP spid="311302" grpId="2" animBg="1"/>
      <p:bldP spid="311302" grpId="3" animBg="1"/>
      <p:bldP spid="311302" grpId="4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360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Wingdings</vt:lpstr>
      <vt:lpstr>Calibri</vt:lpstr>
      <vt:lpstr>Tahoma</vt:lpstr>
      <vt:lpstr>Arial Black</vt:lpstr>
      <vt:lpstr>Times New Roman</vt:lpstr>
      <vt:lpstr>Pixel</vt:lpstr>
      <vt:lpstr>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30</cp:revision>
  <dcterms:created xsi:type="dcterms:W3CDTF">2008-02-28T07:51:32Z</dcterms:created>
  <dcterms:modified xsi:type="dcterms:W3CDTF">2016-06-30T02:33:22Z</dcterms:modified>
</cp:coreProperties>
</file>