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5"/>
  </p:notesMasterIdLst>
  <p:sldIdLst>
    <p:sldId id="268" r:id="rId2"/>
    <p:sldId id="258" r:id="rId3"/>
    <p:sldId id="259" r:id="rId4"/>
    <p:sldId id="260" r:id="rId5"/>
    <p:sldId id="261" r:id="rId6"/>
    <p:sldId id="263" r:id="rId7"/>
    <p:sldId id="269" r:id="rId8"/>
    <p:sldId id="262" r:id="rId9"/>
    <p:sldId id="265" r:id="rId10"/>
    <p:sldId id="266" r:id="rId11"/>
    <p:sldId id="270" r:id="rId12"/>
    <p:sldId id="267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CC"/>
    <a:srgbClr val="FFFF00"/>
    <a:srgbClr val="FFFFFF"/>
    <a:srgbClr val="66FFFF"/>
    <a:srgbClr val="3366CC"/>
    <a:srgbClr val="FF33CC"/>
    <a:srgbClr val="FFFF99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19" autoAdjust="0"/>
  </p:normalViewPr>
  <p:slideViewPr>
    <p:cSldViewPr>
      <p:cViewPr varScale="1">
        <p:scale>
          <a:sx n="41" d="100"/>
          <a:sy n="41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76B87D9-F495-4ABD-B162-A8D73D6A8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DAEF5-5AFD-41B5-B632-1A2D2323D7F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891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91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085B-9726-4926-8FF6-06010C91B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3F8D5-EC07-4B4A-A552-14CFE1011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330DA-B5DB-4787-AA71-95F784854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7849C-EA08-4175-A655-564618998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2105-3420-4B1D-B3E7-43D42EB7D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095D8-E076-43F5-8AD4-D0793A7C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A2866-D02F-4DD0-9886-2E41DBEC7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CAC79-EF5F-40CE-ABDC-3749B9713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16D71-5DEA-4AC7-87B0-8E8B1EFC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3A1B5-1D5E-4118-B295-47EA05B79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1CF14-85B7-4BA3-8B67-251FE7E73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77827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7829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0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1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2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3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4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5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6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7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8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39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0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1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2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3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4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5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6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7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8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49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0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1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2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853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7785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5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5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5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5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6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7787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7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7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7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7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7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8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8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88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77883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7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789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8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B9A818F-8068-4AC5-BD07-BC6DFDCEF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7895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photo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9875" y="6248400"/>
            <a:ext cx="41497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4" descr="photo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2025" y="3124200"/>
            <a:ext cx="647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15"/>
          <p:cNvSpPr>
            <a:spLocks noChangeArrowheads="1"/>
          </p:cNvSpPr>
          <p:nvPr/>
        </p:nvSpPr>
        <p:spPr bwMode="auto">
          <a:xfrm>
            <a:off x="7315200" y="5562600"/>
            <a:ext cx="2000250" cy="2362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190500" cmpd="tri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7" name="Picture 16" descr="sunflow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1413" y="5791200"/>
            <a:ext cx="16827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10" name="WordArt 18"/>
          <p:cNvSpPr>
            <a:spLocks noChangeArrowheads="1" noChangeShapeType="1" noTextEdit="1"/>
          </p:cNvSpPr>
          <p:nvPr/>
        </p:nvSpPr>
        <p:spPr bwMode="auto">
          <a:xfrm>
            <a:off x="773113" y="1219200"/>
            <a:ext cx="7380287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9400ED"/>
              </a:extrusionClr>
            </a:sp3d>
          </a:bodyPr>
          <a:lstStyle/>
          <a:p>
            <a:pPr algn="ctr"/>
            <a:r>
              <a:rPr lang="en-US" sz="48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 KHOA HỌC LỚP 5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2133600" y="29718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>
                <a:solidFill>
                  <a:srgbClr val="FF0066"/>
                </a:solidFill>
              </a:rPr>
              <a:t>BÀI 30</a:t>
            </a:r>
            <a:r>
              <a:rPr lang="en-US" sz="4400">
                <a:solidFill>
                  <a:srgbClr val="00FFFF"/>
                </a:solidFill>
              </a:rPr>
              <a:t> : </a:t>
            </a:r>
            <a:r>
              <a:rPr lang="en-US" sz="4400">
                <a:solidFill>
                  <a:srgbClr val="000099"/>
                </a:solidFill>
              </a:rPr>
              <a:t>CAO SU</a:t>
            </a:r>
            <a:r>
              <a:rPr lang="en-US" sz="4400">
                <a:solidFill>
                  <a:srgbClr val="00FFFF"/>
                </a:solidFill>
              </a:rPr>
              <a:t> </a:t>
            </a:r>
          </a:p>
        </p:txBody>
      </p:sp>
    </p:spTree>
  </p:cSld>
  <p:clrMapOvr>
    <a:masterClrMapping/>
  </p:clrMapOvr>
  <p:transition spd="slow">
    <p:randomBar dir="vert"/>
    <p:sndAc>
      <p:stSnd loop="1">
        <p:snd r:embed="rId3" name="ChauM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0" grpId="0" animBg="1"/>
      <p:bldP spid="1106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762000" y="79375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KHOA HỌC : </a:t>
            </a:r>
            <a:r>
              <a:rPr lang="en-US" sz="2000" b="1">
                <a:solidFill>
                  <a:srgbClr val="00FFFF"/>
                </a:solidFill>
              </a:rPr>
              <a:t>CAO SU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460375" y="900113"/>
            <a:ext cx="700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FFFF"/>
                </a:solidFill>
              </a:rPr>
              <a:t>4. CÁCH BẢO QUẢN ĐỒ DÙNG BẰNG  CAO SU :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1066800" y="1882775"/>
            <a:ext cx="7239000" cy="523875"/>
          </a:xfrm>
          <a:prstGeom prst="rect">
            <a:avLst/>
          </a:prstGeom>
          <a:noFill/>
          <a:ln w="57150" cmpd="thickThin">
            <a:pattFill prst="sphere">
              <a:fgClr>
                <a:srgbClr val="FFFF99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 cách bảo quản </a:t>
            </a:r>
            <a:r>
              <a:rPr lang="vi-VN" sz="2800" b="1">
                <a:solidFill>
                  <a:srgbClr val="FFFF00"/>
                </a:solidFill>
              </a:rPr>
              <a:t>đ</a:t>
            </a:r>
            <a:r>
              <a:rPr lang="en-US" sz="2800" b="1">
                <a:solidFill>
                  <a:srgbClr val="FFFF00"/>
                </a:solidFill>
              </a:rPr>
              <a:t>ồ dùng bằng cao su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533400" y="3479800"/>
            <a:ext cx="2286000" cy="1244600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Không </a:t>
            </a:r>
            <a:r>
              <a:rPr lang="vi-VN" sz="2400" b="1">
                <a:solidFill>
                  <a:srgbClr val="FF9900"/>
                </a:solidFill>
              </a:rPr>
              <a:t>đ</a:t>
            </a:r>
            <a:r>
              <a:rPr lang="en-US" sz="2400" b="1">
                <a:solidFill>
                  <a:srgbClr val="FF9900"/>
                </a:solidFill>
              </a:rPr>
              <a:t>ể ở n</a:t>
            </a:r>
            <a:r>
              <a:rPr lang="vi-VN" sz="2400" b="1">
                <a:solidFill>
                  <a:srgbClr val="FF9900"/>
                </a:solidFill>
              </a:rPr>
              <a:t>ơ</a:t>
            </a:r>
            <a:r>
              <a:rPr lang="en-US" sz="2400" b="1">
                <a:solidFill>
                  <a:srgbClr val="FF9900"/>
                </a:solidFill>
              </a:rPr>
              <a:t>I có nhiệt </a:t>
            </a:r>
            <a:r>
              <a:rPr lang="vi-VN" sz="2400" b="1">
                <a:solidFill>
                  <a:srgbClr val="FF9900"/>
                </a:solidFill>
              </a:rPr>
              <a:t>đ</a:t>
            </a:r>
            <a:r>
              <a:rPr lang="en-US" sz="2400" b="1">
                <a:solidFill>
                  <a:srgbClr val="FF9900"/>
                </a:solidFill>
              </a:rPr>
              <a:t>ộ quá cao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3568700" y="3505200"/>
            <a:ext cx="2286000" cy="1244600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Không </a:t>
            </a:r>
            <a:r>
              <a:rPr lang="vi-VN" sz="2400" b="1">
                <a:solidFill>
                  <a:srgbClr val="FF9900"/>
                </a:solidFill>
              </a:rPr>
              <a:t>đ</a:t>
            </a:r>
            <a:r>
              <a:rPr lang="en-US" sz="2400" b="1">
                <a:solidFill>
                  <a:srgbClr val="FF9900"/>
                </a:solidFill>
              </a:rPr>
              <a:t>ể ở n</a:t>
            </a:r>
            <a:r>
              <a:rPr lang="vi-VN" sz="2400" b="1">
                <a:solidFill>
                  <a:srgbClr val="FF9900"/>
                </a:solidFill>
              </a:rPr>
              <a:t>ơ</a:t>
            </a:r>
            <a:r>
              <a:rPr lang="en-US" sz="2400" b="1">
                <a:solidFill>
                  <a:srgbClr val="FF9900"/>
                </a:solidFill>
              </a:rPr>
              <a:t>I có nhiệt </a:t>
            </a:r>
            <a:r>
              <a:rPr lang="vi-VN" sz="2400" b="1">
                <a:solidFill>
                  <a:srgbClr val="FF9900"/>
                </a:solidFill>
              </a:rPr>
              <a:t>đ</a:t>
            </a:r>
            <a:r>
              <a:rPr lang="en-US" sz="2400" b="1">
                <a:solidFill>
                  <a:srgbClr val="FF9900"/>
                </a:solidFill>
              </a:rPr>
              <a:t>ộ quá thấp.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6477000" y="3505200"/>
            <a:ext cx="2286000" cy="1244600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Không </a:t>
            </a:r>
            <a:r>
              <a:rPr lang="vi-VN" sz="2400" b="1">
                <a:solidFill>
                  <a:srgbClr val="FF9900"/>
                </a:solidFill>
              </a:rPr>
              <a:t>đ</a:t>
            </a:r>
            <a:r>
              <a:rPr lang="en-US" sz="2400" b="1">
                <a:solidFill>
                  <a:srgbClr val="FF9900"/>
                </a:solidFill>
              </a:rPr>
              <a:t>ể các hoá chất dính vào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H="1">
            <a:off x="1752600" y="2514600"/>
            <a:ext cx="2362200" cy="91440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5257800" y="2514600"/>
            <a:ext cx="2362200" cy="914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4648200" y="2514600"/>
            <a:ext cx="0" cy="990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  <p:bldP spid="108550" grpId="0" animBg="1"/>
      <p:bldP spid="108552" grpId="0" animBg="1"/>
      <p:bldP spid="108553" grpId="0" animBg="1"/>
      <p:bldP spid="108554" grpId="0" animBg="1"/>
      <p:bldP spid="108555" grpId="0" animBg="1"/>
      <p:bldP spid="108556" grpId="0" animBg="1"/>
      <p:bldP spid="1085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762000" y="79375"/>
            <a:ext cx="7162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KHOA HỌC 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FFFF"/>
                </a:solidFill>
              </a:rPr>
              <a:t>CAO SU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09600" y="1676400"/>
            <a:ext cx="1676400" cy="461963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Ghi nhớ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81000" y="19050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341313" y="2667000"/>
            <a:ext cx="8458200" cy="3046413"/>
          </a:xfrm>
          <a:prstGeom prst="rect">
            <a:avLst/>
          </a:prstGeom>
          <a:solidFill>
            <a:srgbClr val="66FFFF"/>
          </a:solidFill>
          <a:ln w="76200" cmpd="tri">
            <a:pattFill prst="dkHorz">
              <a:fgClr>
                <a:srgbClr val="FF0066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FF0066"/>
                </a:solidFill>
              </a:rPr>
              <a:t>Cao su tự nhiên </a:t>
            </a:r>
            <a:r>
              <a:rPr lang="vi-VN" sz="2400" b="1">
                <a:solidFill>
                  <a:srgbClr val="FF0066"/>
                </a:solidFill>
              </a:rPr>
              <a:t>đư</a:t>
            </a:r>
            <a:r>
              <a:rPr lang="en-US" sz="2400" b="1">
                <a:solidFill>
                  <a:srgbClr val="FF0066"/>
                </a:solidFill>
              </a:rPr>
              <a:t>ợc chế biến từ nhựa cây cao su. Cao su nhân tạo th</a:t>
            </a:r>
            <a:r>
              <a:rPr lang="vi-VN" sz="2400" b="1">
                <a:solidFill>
                  <a:srgbClr val="FF0066"/>
                </a:solidFill>
              </a:rPr>
              <a:t>ư</a:t>
            </a:r>
            <a:r>
              <a:rPr lang="en-US" sz="2400" b="1">
                <a:solidFill>
                  <a:srgbClr val="FF0066"/>
                </a:solidFill>
              </a:rPr>
              <a:t>ờng </a:t>
            </a:r>
            <a:r>
              <a:rPr lang="vi-VN" sz="2400" b="1">
                <a:solidFill>
                  <a:srgbClr val="FF0066"/>
                </a:solidFill>
              </a:rPr>
              <a:t>đư</a:t>
            </a:r>
            <a:r>
              <a:rPr lang="en-US" sz="2400" b="1">
                <a:solidFill>
                  <a:srgbClr val="FF0066"/>
                </a:solidFill>
              </a:rPr>
              <a:t>ợc chế biến từ  than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á, dầu mỏ.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rgbClr val="FF0066"/>
                </a:solidFill>
              </a:rPr>
              <a:t>Cao su có tính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àn hồi tốt; ít bị biến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ổi khi gặp nóng, lạnh; cách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iện, cách nhiệt; không tan trong n</a:t>
            </a:r>
            <a:r>
              <a:rPr lang="vi-VN" sz="2400" b="1">
                <a:solidFill>
                  <a:srgbClr val="FF0066"/>
                </a:solidFill>
              </a:rPr>
              <a:t>ư</a:t>
            </a:r>
            <a:r>
              <a:rPr lang="en-US" sz="2400" b="1">
                <a:solidFill>
                  <a:srgbClr val="FF0066"/>
                </a:solidFill>
              </a:rPr>
              <a:t>ớc, tan trong một số chất lỏng khác.</a:t>
            </a:r>
          </a:p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-Cao </a:t>
            </a:r>
            <a:r>
              <a:rPr lang="vi-VN" sz="2400" b="1">
                <a:solidFill>
                  <a:srgbClr val="FF0066"/>
                </a:solidFill>
              </a:rPr>
              <a:t>đư</a:t>
            </a:r>
            <a:r>
              <a:rPr lang="en-US" sz="2400" b="1">
                <a:solidFill>
                  <a:srgbClr val="FF0066"/>
                </a:solidFill>
              </a:rPr>
              <a:t>ợc sử dụng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ể làm s</a:t>
            </a:r>
            <a:r>
              <a:rPr lang="vi-VN" sz="2400" b="1">
                <a:solidFill>
                  <a:srgbClr val="FF0066"/>
                </a:solidFill>
              </a:rPr>
              <a:t>ă</a:t>
            </a:r>
            <a:r>
              <a:rPr lang="en-US" sz="2400" b="1">
                <a:solidFill>
                  <a:srgbClr val="FF0066"/>
                </a:solidFill>
              </a:rPr>
              <a:t>m, lốp xe; làm các chi tiết của một số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ồ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iện, máy móc và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ồ dùng gia </a:t>
            </a:r>
            <a:r>
              <a:rPr lang="vi-VN" sz="2400" b="1">
                <a:solidFill>
                  <a:srgbClr val="FF0066"/>
                </a:solidFill>
              </a:rPr>
              <a:t>đ</a:t>
            </a:r>
            <a:r>
              <a:rPr lang="en-US" sz="2400" b="1">
                <a:solidFill>
                  <a:srgbClr val="FF0066"/>
                </a:solidFill>
              </a:rPr>
              <a:t>ình.</a:t>
            </a:r>
            <a:endParaRPr lang="en-US" sz="32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  <p:bldP spid="1136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62000" y="79375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KHOA HỌC : </a:t>
            </a:r>
            <a:r>
              <a:rPr lang="en-US" sz="2000" b="1">
                <a:solidFill>
                  <a:srgbClr val="00FFFF"/>
                </a:solidFill>
              </a:rPr>
              <a:t>CAO SU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81400" y="914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FFFF"/>
                </a:solidFill>
              </a:rPr>
              <a:t>BÀI TẬP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411163" y="1471613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FF00"/>
                </a:solidFill>
              </a:rPr>
              <a:t>ĐÁNH DẤU </a:t>
            </a:r>
            <a:r>
              <a:rPr lang="en-US" sz="1600" b="1">
                <a:solidFill>
                  <a:srgbClr val="FF33CC"/>
                </a:solidFill>
              </a:rPr>
              <a:t>X</a:t>
            </a:r>
            <a:r>
              <a:rPr lang="en-US" sz="1600" b="1">
                <a:solidFill>
                  <a:srgbClr val="FFFF00"/>
                </a:solidFill>
              </a:rPr>
              <a:t> VÀO Ô TRỐNG TR</a:t>
            </a:r>
            <a:r>
              <a:rPr lang="vi-VN" sz="1600" b="1">
                <a:solidFill>
                  <a:srgbClr val="FFFF00"/>
                </a:solidFill>
              </a:rPr>
              <a:t>Ư</a:t>
            </a:r>
            <a:r>
              <a:rPr lang="en-US" sz="1600" b="1">
                <a:solidFill>
                  <a:srgbClr val="FFFF00"/>
                </a:solidFill>
              </a:rPr>
              <a:t>ỚC Ý TRẢ LỜI ĐÚNG. 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381000" y="19812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1. Cao su tự nhiên </a:t>
            </a:r>
            <a:r>
              <a:rPr lang="vi-VN" b="1">
                <a:solidFill>
                  <a:srgbClr val="00FF00"/>
                </a:solidFill>
              </a:rPr>
              <a:t>đư</a:t>
            </a:r>
            <a:r>
              <a:rPr lang="en-US" b="1">
                <a:solidFill>
                  <a:srgbClr val="00FF00"/>
                </a:solidFill>
              </a:rPr>
              <a:t>ợc chế biến từ vật liệu gì ? 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392238" y="23622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Nhựa cây cao su.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1370013" y="2830513"/>
            <a:ext cx="304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Than </a:t>
            </a:r>
            <a:r>
              <a:rPr lang="vi-VN" b="1"/>
              <a:t>đ</a:t>
            </a:r>
            <a:r>
              <a:rPr lang="en-US" b="1"/>
              <a:t>á, dầu mỏ.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1371600" y="32893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Nhựa cây cao su, than </a:t>
            </a:r>
            <a:r>
              <a:rPr lang="vi-VN" b="1"/>
              <a:t>đ</a:t>
            </a:r>
            <a:r>
              <a:rPr lang="en-US" b="1"/>
              <a:t>á, dầu mỏ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81000" y="37052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2. Cao su có những tính chất gì? 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1371600" y="417353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Đàn hồi tốt.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1371600" y="48006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Ýt biến </a:t>
            </a:r>
            <a:r>
              <a:rPr lang="vi-VN" b="1"/>
              <a:t>đ</a:t>
            </a:r>
            <a:r>
              <a:rPr lang="en-US" b="1"/>
              <a:t>ổi khi gặp nóng, lạnh; cách </a:t>
            </a:r>
            <a:r>
              <a:rPr lang="vi-VN" b="1"/>
              <a:t>đ</a:t>
            </a:r>
            <a:r>
              <a:rPr lang="en-US" b="1"/>
              <a:t>iện, cách nhiệt, không tan trong n</a:t>
            </a:r>
            <a:r>
              <a:rPr lang="vi-VN" b="1"/>
              <a:t>ư</a:t>
            </a:r>
            <a:r>
              <a:rPr lang="en-US" b="1"/>
              <a:t>ớc.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1371600" y="550068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Tất cả các ý trên.</a:t>
            </a:r>
          </a:p>
        </p:txBody>
      </p:sp>
      <p:sp>
        <p:nvSpPr>
          <p:cNvPr id="109587" name="Rectangle 19"/>
          <p:cNvSpPr>
            <a:spLocks noChangeArrowheads="1"/>
          </p:cNvSpPr>
          <p:nvPr/>
        </p:nvSpPr>
        <p:spPr bwMode="auto">
          <a:xfrm>
            <a:off x="765175" y="2362200"/>
            <a:ext cx="488950" cy="39211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8" name="Rectangle 20"/>
          <p:cNvSpPr>
            <a:spLocks noChangeArrowheads="1"/>
          </p:cNvSpPr>
          <p:nvPr/>
        </p:nvSpPr>
        <p:spPr bwMode="auto">
          <a:xfrm>
            <a:off x="762000" y="2819400"/>
            <a:ext cx="488950" cy="39211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89" name="Rectangle 21"/>
          <p:cNvSpPr>
            <a:spLocks noChangeArrowheads="1"/>
          </p:cNvSpPr>
          <p:nvPr/>
        </p:nvSpPr>
        <p:spPr bwMode="auto">
          <a:xfrm>
            <a:off x="762000" y="3276600"/>
            <a:ext cx="488950" cy="39211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0" name="Rectangle 22"/>
          <p:cNvSpPr>
            <a:spLocks noChangeArrowheads="1"/>
          </p:cNvSpPr>
          <p:nvPr/>
        </p:nvSpPr>
        <p:spPr bwMode="auto">
          <a:xfrm>
            <a:off x="765175" y="4179888"/>
            <a:ext cx="488950" cy="392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1" name="Rectangle 23"/>
          <p:cNvSpPr>
            <a:spLocks noChangeArrowheads="1"/>
          </p:cNvSpPr>
          <p:nvPr/>
        </p:nvSpPr>
        <p:spPr bwMode="auto">
          <a:xfrm>
            <a:off x="762000" y="4833938"/>
            <a:ext cx="488950" cy="392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2" name="Rectangle 24"/>
          <p:cNvSpPr>
            <a:spLocks noChangeArrowheads="1"/>
          </p:cNvSpPr>
          <p:nvPr/>
        </p:nvSpPr>
        <p:spPr bwMode="auto">
          <a:xfrm>
            <a:off x="762000" y="5475288"/>
            <a:ext cx="488950" cy="392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815975" y="2362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X</a:t>
            </a:r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806450" y="54864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CC"/>
                </a:solidFill>
              </a:rPr>
              <a:t>X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/>
      <p:bldP spid="109575" grpId="0"/>
      <p:bldP spid="109576" grpId="0"/>
      <p:bldP spid="109577" grpId="0"/>
      <p:bldP spid="109578" grpId="0"/>
      <p:bldP spid="109579" grpId="0"/>
      <p:bldP spid="109580" grpId="0"/>
      <p:bldP spid="109581" grpId="0"/>
      <p:bldP spid="109582" grpId="0"/>
      <p:bldP spid="109587" grpId="0" animBg="1"/>
      <p:bldP spid="109588" grpId="0" animBg="1"/>
      <p:bldP spid="109589" grpId="0" animBg="1"/>
      <p:bldP spid="109590" grpId="0" animBg="1"/>
      <p:bldP spid="109591" grpId="0" animBg="1"/>
      <p:bldP spid="109592" grpId="0" animBg="1"/>
      <p:bldP spid="109593" grpId="0"/>
      <p:bldP spid="1095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AutoShape 4"/>
          <p:cNvSpPr>
            <a:spLocks noChangeArrowheads="1"/>
          </p:cNvSpPr>
          <p:nvPr/>
        </p:nvSpPr>
        <p:spPr bwMode="auto">
          <a:xfrm>
            <a:off x="304800" y="685800"/>
            <a:ext cx="8610600" cy="106680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66FFFF"/>
              </a:gs>
              <a:gs pos="50000">
                <a:srgbClr val="FDFDA1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solidFill>
                  <a:srgbClr val="FF3300"/>
                </a:solidFill>
              </a:rPr>
              <a:t>Xin chân thành cám </a:t>
            </a:r>
            <a:r>
              <a:rPr lang="vi-VN">
                <a:solidFill>
                  <a:srgbClr val="FF3300"/>
                </a:solidFill>
              </a:rPr>
              <a:t>ơ</a:t>
            </a:r>
            <a:r>
              <a:rPr lang="en-US">
                <a:solidFill>
                  <a:srgbClr val="FF3300"/>
                </a:solidFill>
              </a:rPr>
              <a:t>n </a:t>
            </a:r>
          </a:p>
          <a:p>
            <a:pPr algn="ctr" eaLnBrk="1" hangingPunct="1"/>
            <a:r>
              <a:rPr lang="en-US">
                <a:solidFill>
                  <a:srgbClr val="FF3300"/>
                </a:solidFill>
              </a:rPr>
              <a:t>các thầy giáo, cô giáo !</a:t>
            </a:r>
            <a:r>
              <a:rPr lang="en-US"/>
              <a:t> </a:t>
            </a:r>
          </a:p>
        </p:txBody>
      </p:sp>
      <p:sp>
        <p:nvSpPr>
          <p:cNvPr id="114693" name="AutoShape 5"/>
          <p:cNvSpPr>
            <a:spLocks noChangeArrowheads="1"/>
          </p:cNvSpPr>
          <p:nvPr/>
        </p:nvSpPr>
        <p:spPr bwMode="auto">
          <a:xfrm>
            <a:off x="0" y="2057400"/>
            <a:ext cx="4038600" cy="3886200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0000"/>
                </a:solidFill>
                <a:latin typeface="Arial"/>
              </a:rPr>
              <a:t>Chúc các </a:t>
            </a:r>
            <a:r>
              <a:rPr lang="en-US" sz="2400">
                <a:solidFill>
                  <a:srgbClr val="FF0000"/>
                </a:solidFill>
                <a:latin typeface="Arial"/>
              </a:rPr>
              <a:t>em 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FF0000"/>
                </a:solidFill>
                <a:latin typeface="Arial"/>
              </a:rPr>
              <a:t>Ch</a:t>
            </a:r>
            <a:r>
              <a:rPr lang="vi-VN" sz="2400">
                <a:solidFill>
                  <a:srgbClr val="FF0000"/>
                </a:solidFill>
                <a:latin typeface="Arial"/>
              </a:rPr>
              <a:t>ă</a:t>
            </a:r>
            <a:r>
              <a:rPr lang="en-US" sz="2400">
                <a:solidFill>
                  <a:srgbClr val="FF0000"/>
                </a:solidFill>
                <a:latin typeface="Arial"/>
              </a:rPr>
              <a:t>m </a:t>
            </a:r>
            <a:r>
              <a:rPr lang="en-US" sz="2400">
                <a:solidFill>
                  <a:srgbClr val="FF0000"/>
                </a:solidFill>
                <a:latin typeface="Arial"/>
              </a:rPr>
              <a:t>ngoan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FF0000"/>
                </a:solidFill>
                <a:latin typeface="Arial"/>
              </a:rPr>
              <a:t>Học giỏi</a:t>
            </a:r>
            <a:r>
              <a:rPr lang="en-US" sz="2400">
                <a:latin typeface="Arial"/>
              </a:rPr>
              <a:t> </a:t>
            </a:r>
            <a:r>
              <a:rPr lang="en-US" sz="2400"/>
              <a:t> </a:t>
            </a:r>
            <a:endParaRPr lang="en-US" sz="2400"/>
          </a:p>
        </p:txBody>
      </p:sp>
      <p:sp>
        <p:nvSpPr>
          <p:cNvPr id="114694" name="AutoShape 6"/>
          <p:cNvSpPr>
            <a:spLocks noChangeArrowheads="1"/>
          </p:cNvSpPr>
          <p:nvPr/>
        </p:nvSpPr>
        <p:spPr bwMode="auto">
          <a:xfrm>
            <a:off x="4495800" y="1981200"/>
            <a:ext cx="4038600" cy="3886200"/>
          </a:xfrm>
          <a:prstGeom prst="star5">
            <a:avLst/>
          </a:prstGeom>
          <a:gradFill rotWithShape="1">
            <a:gsLst>
              <a:gs pos="0">
                <a:srgbClr val="FFFF99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>
                <a:solidFill>
                  <a:srgbClr val="FF0000"/>
                </a:solidFill>
                <a:latin typeface="Arial"/>
              </a:rPr>
              <a:t>Chúc </a:t>
            </a:r>
            <a:r>
              <a:rPr lang="en-US" sz="2400">
                <a:solidFill>
                  <a:srgbClr val="FF0000"/>
                </a:solidFill>
                <a:latin typeface="Arial"/>
              </a:rPr>
              <a:t>quý 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FF0000"/>
                </a:solidFill>
                <a:latin typeface="Arial"/>
              </a:rPr>
              <a:t>Thầy cô</a:t>
            </a:r>
            <a:endParaRPr lang="en-US" sz="2400">
              <a:solidFill>
                <a:srgbClr val="FF0000"/>
              </a:solidFill>
              <a:latin typeface="Arial"/>
            </a:endParaRPr>
          </a:p>
          <a:p>
            <a:pPr algn="ctr" eaLnBrk="1" hangingPunct="1">
              <a:defRPr/>
            </a:pPr>
            <a:r>
              <a:rPr lang="en-US" sz="2400">
                <a:solidFill>
                  <a:srgbClr val="FF0000"/>
                </a:solidFill>
                <a:latin typeface="Arial"/>
              </a:rPr>
              <a:t> </a:t>
            </a:r>
            <a:r>
              <a:rPr lang="en-US" sz="2400">
                <a:solidFill>
                  <a:srgbClr val="FF0000"/>
                </a:solidFill>
                <a:latin typeface="Arial"/>
              </a:rPr>
              <a:t>Sức khoẻ</a:t>
            </a:r>
            <a:r>
              <a:rPr lang="en-US"/>
              <a:t> </a:t>
            </a:r>
            <a:endParaRPr lang="en-US" sz="2400">
              <a:solidFill>
                <a:srgbClr val="FF0000"/>
              </a:solidFill>
              <a:latin typeface="Arial"/>
            </a:endParaRPr>
          </a:p>
          <a:p>
            <a:pPr algn="ctr" eaLnBrk="1" hangingPunct="1">
              <a:defRPr/>
            </a:pPr>
            <a:endParaRPr lang="en-US" sz="24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0" fill="hold"/>
                                        <p:tgtEl>
                                          <p:spTgt spid="1146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3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3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0" dur="3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200"/>
                            </p:stCondLst>
                            <p:childTnLst>
                              <p:par>
                                <p:cTn id="3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6900"/>
                            </p:stCondLst>
                            <p:childTnLst>
                              <p:par>
                                <p:cTn id="3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0" dur="3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9900"/>
                            </p:stCondLst>
                            <p:childTnLst>
                              <p:par>
                                <p:cTn id="42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6900"/>
                            </p:stCondLst>
                            <p:childTnLst>
                              <p:par>
                                <p:cTn id="4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9" dur="50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1900"/>
                            </p:stCondLst>
                            <p:childTnLst>
                              <p:par>
                                <p:cTn id="51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5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6900"/>
                            </p:stCondLst>
                            <p:childTnLst>
                              <p:par>
                                <p:cTn id="54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5" dur="5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nimBg="1"/>
      <p:bldP spid="114692" grpId="1" animBg="1"/>
      <p:bldP spid="114692" grpId="2" animBg="1"/>
      <p:bldP spid="114692" grpId="3" animBg="1"/>
      <p:bldP spid="114693" grpId="0" animBg="1"/>
      <p:bldP spid="114693" grpId="1" animBg="1"/>
      <p:bldP spid="114693" grpId="2" animBg="1"/>
      <p:bldP spid="114693" grpId="3" animBg="1"/>
      <p:bldP spid="114694" grpId="0" animBg="1"/>
      <p:bldP spid="114694" grpId="1" animBg="1"/>
      <p:bldP spid="11469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762000" y="134938"/>
            <a:ext cx="716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KHOA HỌC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762000" y="1371600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FF00"/>
                </a:solidFill>
              </a:rPr>
              <a:t>KIỂM TRA BÀI CŨ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685800" y="2209800"/>
            <a:ext cx="7162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Câu hỏi : 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1. Nêu tính chất của thuỷ tinh ?</a:t>
            </a:r>
            <a:r>
              <a:rPr lang="en-US" sz="3200" b="1"/>
              <a:t> 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-152400" y="3443288"/>
            <a:ext cx="8023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</a:rPr>
              <a:t>   2. Nêu cách bảo quản những </a:t>
            </a:r>
            <a:r>
              <a:rPr lang="vi-VN" sz="3200" b="1">
                <a:solidFill>
                  <a:srgbClr val="FFFF00"/>
                </a:solidFill>
              </a:rPr>
              <a:t>đ</a:t>
            </a:r>
            <a:r>
              <a:rPr lang="en-US" sz="3200" b="1">
                <a:solidFill>
                  <a:srgbClr val="FFFF00"/>
                </a:solidFill>
              </a:rPr>
              <a:t>ồ dùng bằng  thuỷ tinh ?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  <p:bldP spid="98309" grpId="0"/>
      <p:bldP spid="98310" grpId="0"/>
      <p:bldP spid="983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762000" y="134938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KHOA HỌC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228600" y="1766888"/>
            <a:ext cx="868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FF00"/>
                </a:solidFill>
              </a:rPr>
              <a:t>Quan sát các hình sau và kể kể một số  </a:t>
            </a:r>
            <a:r>
              <a:rPr lang="vi-VN" b="1">
                <a:solidFill>
                  <a:srgbClr val="00FF00"/>
                </a:solidFill>
              </a:rPr>
              <a:t>đ</a:t>
            </a:r>
            <a:r>
              <a:rPr lang="en-US" b="1">
                <a:solidFill>
                  <a:srgbClr val="00FF00"/>
                </a:solidFill>
              </a:rPr>
              <a:t>ồ dùng </a:t>
            </a:r>
            <a:r>
              <a:rPr lang="vi-VN" b="1">
                <a:solidFill>
                  <a:srgbClr val="00FF00"/>
                </a:solidFill>
              </a:rPr>
              <a:t>đư</a:t>
            </a:r>
            <a:r>
              <a:rPr lang="en-US" b="1">
                <a:solidFill>
                  <a:srgbClr val="00FF00"/>
                </a:solidFill>
              </a:rPr>
              <a:t>ợc làm bằng cao su:</a:t>
            </a:r>
          </a:p>
        </p:txBody>
      </p:sp>
      <p:pic>
        <p:nvPicPr>
          <p:cNvPr id="99335" name="Picture 7" descr="CAMVGD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6482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8" descr="CAO5MF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527550"/>
            <a:ext cx="20574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9" descr="CAOX2ZQ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381250"/>
            <a:ext cx="2209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10" descr="images[14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438400"/>
            <a:ext cx="19812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11" descr="images[15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508500"/>
            <a:ext cx="20574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0" name="Picture 12" descr="images[85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2443163"/>
            <a:ext cx="2133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0" y="10668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solidFill>
                  <a:srgbClr val="FFFF00"/>
                </a:solidFill>
              </a:rPr>
              <a:t>BÀI 30</a:t>
            </a:r>
            <a:r>
              <a:rPr lang="en-US" sz="2400" b="1">
                <a:solidFill>
                  <a:srgbClr val="00FF00"/>
                </a:solidFill>
              </a:rPr>
              <a:t> : CAO SU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9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/>
      <p:bldP spid="993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762000" y="79375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KHOA HỌC : </a:t>
            </a:r>
            <a:r>
              <a:rPr lang="en-US" sz="2000" b="1">
                <a:solidFill>
                  <a:srgbClr val="00FFFF"/>
                </a:solidFill>
              </a:rPr>
              <a:t>CAO SU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04825" y="966788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FFFF"/>
                </a:solidFill>
              </a:rPr>
              <a:t>1. CÁC LOẠI CAO SU :</a:t>
            </a:r>
          </a:p>
        </p:txBody>
      </p:sp>
      <p:pic>
        <p:nvPicPr>
          <p:cNvPr id="100359" name="Picture 7" descr="CA6F052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00200"/>
            <a:ext cx="19050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8" descr="CAFYH01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6002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9" descr="CARV19W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19812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2" name="Picture 10" descr="CASJ2VO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581400"/>
            <a:ext cx="20574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3" name="Picture 11" descr="CAU30H2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1600200"/>
            <a:ext cx="12430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4" name="Picture 12" descr="CACHIR8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35814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7" name="Picture 15" descr="CAO5MFG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3581400"/>
            <a:ext cx="17526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8" name="Picture 16" descr="images[15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97713" y="3536950"/>
            <a:ext cx="18288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72" name="Text Box 20"/>
          <p:cNvSpPr txBox="1">
            <a:spLocks noChangeArrowheads="1"/>
          </p:cNvSpPr>
          <p:nvPr/>
        </p:nvSpPr>
        <p:spPr bwMode="auto">
          <a:xfrm>
            <a:off x="0" y="5576888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- Cao su tự nhiên </a:t>
            </a:r>
            <a:r>
              <a:rPr lang="vi-VN" b="1">
                <a:solidFill>
                  <a:srgbClr val="FF0066"/>
                </a:solidFill>
              </a:rPr>
              <a:t>đư</a:t>
            </a:r>
            <a:r>
              <a:rPr lang="en-US" b="1">
                <a:solidFill>
                  <a:srgbClr val="FF0066"/>
                </a:solidFill>
              </a:rPr>
              <a:t>ợc chế biến từ nhựa cây cao su.</a:t>
            </a:r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100373" name="Text Box 21"/>
          <p:cNvSpPr txBox="1">
            <a:spLocks noChangeArrowheads="1"/>
          </p:cNvSpPr>
          <p:nvPr/>
        </p:nvSpPr>
        <p:spPr bwMode="auto">
          <a:xfrm>
            <a:off x="-53975" y="5943600"/>
            <a:ext cx="822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- Cao su nhân tạo th</a:t>
            </a:r>
            <a:r>
              <a:rPr lang="vi-VN" b="1">
                <a:solidFill>
                  <a:srgbClr val="FF0066"/>
                </a:solidFill>
              </a:rPr>
              <a:t>ư</a:t>
            </a:r>
            <a:r>
              <a:rPr lang="en-US" b="1">
                <a:solidFill>
                  <a:srgbClr val="FF0066"/>
                </a:solidFill>
              </a:rPr>
              <a:t>ờng </a:t>
            </a:r>
            <a:r>
              <a:rPr lang="vi-VN" b="1">
                <a:solidFill>
                  <a:srgbClr val="FF0066"/>
                </a:solidFill>
              </a:rPr>
              <a:t>đư</a:t>
            </a:r>
            <a:r>
              <a:rPr lang="en-US" b="1">
                <a:solidFill>
                  <a:srgbClr val="FF0066"/>
                </a:solidFill>
              </a:rPr>
              <a:t>ợc chế biến từ  than </a:t>
            </a:r>
            <a:r>
              <a:rPr lang="vi-VN" b="1">
                <a:solidFill>
                  <a:srgbClr val="FF0066"/>
                </a:solidFill>
              </a:rPr>
              <a:t>đ</a:t>
            </a:r>
            <a:r>
              <a:rPr lang="en-US" b="1">
                <a:solidFill>
                  <a:srgbClr val="FF0066"/>
                </a:solidFill>
              </a:rPr>
              <a:t>á, dầu mỏ.</a:t>
            </a:r>
            <a:endParaRPr lang="en-US" sz="20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  <p:bldP spid="100372" grpId="0"/>
      <p:bldP spid="1003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762000" y="79375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KHOA HỌC : </a:t>
            </a:r>
            <a:r>
              <a:rPr lang="en-US" sz="2000" b="1">
                <a:solidFill>
                  <a:srgbClr val="00FFFF"/>
                </a:solidFill>
              </a:rPr>
              <a:t>CAO SU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60375" y="900113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FFFF"/>
                </a:solidFill>
              </a:rPr>
              <a:t>2. TÍNH CHẤT CỦA CAO SU :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Thí nghiệm 1</a:t>
            </a:r>
          </a:p>
        </p:txBody>
      </p:sp>
      <p:pic>
        <p:nvPicPr>
          <p:cNvPr id="101385" name="Picture 9" descr="IMG071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1752600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228600" y="4419600"/>
            <a:ext cx="31242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FFFF00"/>
                </a:solidFill>
              </a:rPr>
              <a:t>Ném quả bóng cao su xuống sàn nhà hoặc vào t</a:t>
            </a:r>
            <a:r>
              <a:rPr lang="vi-VN" b="1">
                <a:solidFill>
                  <a:srgbClr val="FFFF00"/>
                </a:solidFill>
              </a:rPr>
              <a:t>ư</a:t>
            </a:r>
            <a:r>
              <a:rPr lang="en-US" b="1">
                <a:solidFill>
                  <a:srgbClr val="FFFF00"/>
                </a:solidFill>
              </a:rPr>
              <a:t>ờng.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FFFF00"/>
                </a:solidFill>
              </a:rPr>
              <a:t> Quan sát và nhận xét hiện t</a:t>
            </a:r>
            <a:r>
              <a:rPr lang="vi-VN" b="1">
                <a:solidFill>
                  <a:srgbClr val="FFFF00"/>
                </a:solidFill>
              </a:rPr>
              <a:t>ư</a:t>
            </a:r>
            <a:r>
              <a:rPr lang="en-US" b="1">
                <a:solidFill>
                  <a:srgbClr val="FFFF00"/>
                </a:solidFill>
              </a:rPr>
              <a:t>ợng sảy ra .</a:t>
            </a:r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5638800" y="13716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Thí nghiệm 2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4038600" y="4462463"/>
            <a:ext cx="42672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FFFF00"/>
                </a:solidFill>
              </a:rPr>
              <a:t> Kéo c</a:t>
            </a:r>
            <a:r>
              <a:rPr lang="vi-VN" b="1">
                <a:solidFill>
                  <a:srgbClr val="FFFF00"/>
                </a:solidFill>
              </a:rPr>
              <a:t>ă</a:t>
            </a:r>
            <a:r>
              <a:rPr lang="en-US" b="1">
                <a:solidFill>
                  <a:srgbClr val="FFFF00"/>
                </a:solidFill>
              </a:rPr>
              <a:t>ng một sợi dây cao su rồi buông tay ra.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FFFF00"/>
                </a:solidFill>
              </a:rPr>
              <a:t> Quan sát và nhận xét hiện t</a:t>
            </a:r>
            <a:r>
              <a:rPr lang="vi-VN" b="1">
                <a:solidFill>
                  <a:srgbClr val="FFFF00"/>
                </a:solidFill>
              </a:rPr>
              <a:t>ư</a:t>
            </a:r>
            <a:r>
              <a:rPr lang="en-US" b="1">
                <a:solidFill>
                  <a:srgbClr val="FFFF00"/>
                </a:solidFill>
              </a:rPr>
              <a:t>ợng sảy ra .</a:t>
            </a:r>
          </a:p>
        </p:txBody>
      </p:sp>
      <p:pic>
        <p:nvPicPr>
          <p:cNvPr id="101390" name="Picture 14" descr="IMG071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752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91" name="Picture 15" descr="IMG0716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7526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92" name="Line 16"/>
          <p:cNvSpPr>
            <a:spLocks noChangeShapeType="1"/>
          </p:cNvSpPr>
          <p:nvPr/>
        </p:nvSpPr>
        <p:spPr bwMode="auto">
          <a:xfrm>
            <a:off x="3179763" y="1524000"/>
            <a:ext cx="0" cy="4343400"/>
          </a:xfrm>
          <a:prstGeom prst="line">
            <a:avLst/>
          </a:prstGeom>
          <a:noFill/>
          <a:ln w="76200" cmpd="tri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2390775" y="6170613"/>
            <a:ext cx="4238625" cy="4000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CAO SU CÓ TÍNH ĐÀN HỒI TỐT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/>
      <p:bldP spid="101382" grpId="0"/>
      <p:bldP spid="101387" grpId="0"/>
      <p:bldP spid="101388" grpId="0"/>
      <p:bldP spid="101389" grpId="0"/>
      <p:bldP spid="101392" grpId="0" animBg="1"/>
      <p:bldP spid="1013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2000" y="79375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KHOA HỌC : </a:t>
            </a:r>
            <a:r>
              <a:rPr lang="en-US" sz="2000" b="1">
                <a:solidFill>
                  <a:srgbClr val="00FFFF"/>
                </a:solidFill>
              </a:rPr>
              <a:t>CAO SU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60375" y="900113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FFFF"/>
                </a:solidFill>
              </a:rPr>
              <a:t>2. TÍNH CHẤT CỦA CAO SU :</a:t>
            </a:r>
          </a:p>
        </p:txBody>
      </p:sp>
      <p:sp>
        <p:nvSpPr>
          <p:cNvPr id="103428" name="Text Box 4" descr="Water droplets"/>
          <p:cNvSpPr txBox="1">
            <a:spLocks noChangeArrowheads="1"/>
          </p:cNvSpPr>
          <p:nvPr/>
        </p:nvSpPr>
        <p:spPr bwMode="auto">
          <a:xfrm>
            <a:off x="3048000" y="1447800"/>
            <a:ext cx="2362200" cy="3667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Thí nghiệm 3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1066800" y="1981200"/>
            <a:ext cx="6934200" cy="1144588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 w="57150" cmpd="thickThin">
            <a:pattFill prst="pct90">
              <a:fgClr>
                <a:srgbClr val="FF99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FF33CC"/>
                </a:solidFill>
              </a:rPr>
              <a:t> Thả một miếng cao su vào trong n</a:t>
            </a:r>
            <a:r>
              <a:rPr lang="vi-VN" b="1">
                <a:solidFill>
                  <a:srgbClr val="FF33CC"/>
                </a:solidFill>
              </a:rPr>
              <a:t>ư</a:t>
            </a:r>
            <a:r>
              <a:rPr lang="en-US" b="1">
                <a:solidFill>
                  <a:srgbClr val="FF33CC"/>
                </a:solidFill>
              </a:rPr>
              <a:t>ớc lạnh, sau </a:t>
            </a:r>
            <a:r>
              <a:rPr lang="vi-VN" b="1">
                <a:solidFill>
                  <a:srgbClr val="FF33CC"/>
                </a:solidFill>
              </a:rPr>
              <a:t>đ</a:t>
            </a:r>
            <a:r>
              <a:rPr lang="en-US" b="1">
                <a:solidFill>
                  <a:srgbClr val="FF33CC"/>
                </a:solidFill>
              </a:rPr>
              <a:t>ó lấy ra và thả vào cốc n</a:t>
            </a:r>
            <a:r>
              <a:rPr lang="vi-VN" b="1">
                <a:solidFill>
                  <a:srgbClr val="FF33CC"/>
                </a:solidFill>
              </a:rPr>
              <a:t>ư</a:t>
            </a:r>
            <a:r>
              <a:rPr lang="en-US" b="1">
                <a:solidFill>
                  <a:srgbClr val="FF33CC"/>
                </a:solidFill>
              </a:rPr>
              <a:t>ớc nóng. 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b="1">
                <a:solidFill>
                  <a:srgbClr val="FF33CC"/>
                </a:solidFill>
              </a:rPr>
              <a:t>. Quan sát và nhận xét hình dạng miếng cao su.</a:t>
            </a: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1065213" y="3581400"/>
            <a:ext cx="6935787" cy="42703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- ÍT BỊ BIẾN ĐỔI KHI GẶP NÓNG, LẠNH.</a:t>
            </a:r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1066800" y="4343400"/>
            <a:ext cx="6934200" cy="86201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-  KHÔNG TAN TRONG N</a:t>
            </a:r>
            <a:r>
              <a:rPr lang="vi-VN" sz="2000" b="1">
                <a:solidFill>
                  <a:srgbClr val="FF0000"/>
                </a:solidFill>
              </a:rPr>
              <a:t>Ư</a:t>
            </a:r>
            <a:r>
              <a:rPr lang="en-US" sz="2000" b="1">
                <a:solidFill>
                  <a:srgbClr val="FF0000"/>
                </a:solidFill>
              </a:rPr>
              <a:t>ỚC.</a:t>
            </a:r>
          </a:p>
          <a:p>
            <a:pPr>
              <a:spcBef>
                <a:spcPct val="50000"/>
              </a:spcBef>
            </a:pP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1054100" y="4733925"/>
            <a:ext cx="6248400" cy="3968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- TAN TRONG MỘT SỐ CHẤT LỎNG KHÁC.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34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034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6" grpId="0" animBg="1"/>
      <p:bldP spid="103439" grpId="0" animBg="1"/>
      <p:bldP spid="103440" grpId="0" animBg="1"/>
      <p:bldP spid="1034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4" descr="Water droplets"/>
          <p:cNvSpPr txBox="1">
            <a:spLocks noChangeArrowheads="1"/>
          </p:cNvSpPr>
          <p:nvPr/>
        </p:nvSpPr>
        <p:spPr bwMode="auto">
          <a:xfrm>
            <a:off x="1295400" y="2057400"/>
            <a:ext cx="6629400" cy="146685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 cmpd="thinThick">
            <a:pattFill prst="pct40">
              <a:fgClr>
                <a:srgbClr val="FF99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5000"/>
              </a:lnSpc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3366CC"/>
                </a:solidFill>
              </a:rPr>
              <a:t> Cho một chiếc thìa nhôm và một </a:t>
            </a:r>
            <a:r>
              <a:rPr lang="vi-VN" b="1">
                <a:solidFill>
                  <a:srgbClr val="3366CC"/>
                </a:solidFill>
              </a:rPr>
              <a:t>đ</a:t>
            </a:r>
            <a:r>
              <a:rPr lang="en-US" b="1">
                <a:solidFill>
                  <a:srgbClr val="3366CC"/>
                </a:solidFill>
              </a:rPr>
              <a:t>ầu dây cao su vào cốc n</a:t>
            </a:r>
            <a:r>
              <a:rPr lang="vi-VN" b="1">
                <a:solidFill>
                  <a:srgbClr val="3366CC"/>
                </a:solidFill>
              </a:rPr>
              <a:t>ư</a:t>
            </a:r>
            <a:r>
              <a:rPr lang="en-US" b="1">
                <a:solidFill>
                  <a:srgbClr val="3366CC"/>
                </a:solidFill>
              </a:rPr>
              <a:t>ớc nóng.  </a:t>
            </a:r>
          </a:p>
          <a:p>
            <a:pPr algn="just">
              <a:lnSpc>
                <a:spcPct val="95000"/>
              </a:lnSpc>
              <a:spcBef>
                <a:spcPct val="50000"/>
              </a:spcBef>
            </a:pPr>
            <a:r>
              <a:rPr lang="en-US" b="1">
                <a:solidFill>
                  <a:srgbClr val="3366CC"/>
                </a:solidFill>
              </a:rPr>
              <a:t>- Sờ tay vào </a:t>
            </a:r>
            <a:r>
              <a:rPr lang="vi-VN" b="1">
                <a:solidFill>
                  <a:srgbClr val="3366CC"/>
                </a:solidFill>
              </a:rPr>
              <a:t>đ</a:t>
            </a:r>
            <a:r>
              <a:rPr lang="en-US" b="1">
                <a:solidFill>
                  <a:srgbClr val="3366CC"/>
                </a:solidFill>
              </a:rPr>
              <a:t>uôi thìa và </a:t>
            </a:r>
            <a:r>
              <a:rPr lang="vi-VN" b="1">
                <a:solidFill>
                  <a:srgbClr val="3366CC"/>
                </a:solidFill>
              </a:rPr>
              <a:t>đ</a:t>
            </a:r>
            <a:r>
              <a:rPr lang="en-US" b="1">
                <a:solidFill>
                  <a:srgbClr val="3366CC"/>
                </a:solidFill>
              </a:rPr>
              <a:t>ầu dây cao su còn lại. </a:t>
            </a:r>
          </a:p>
          <a:p>
            <a:pPr algn="just">
              <a:lnSpc>
                <a:spcPct val="95000"/>
              </a:lnSpc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3366CC"/>
                </a:solidFill>
              </a:rPr>
              <a:t>So sánh nhiệt </a:t>
            </a:r>
            <a:r>
              <a:rPr lang="vi-VN" b="1">
                <a:solidFill>
                  <a:srgbClr val="3366CC"/>
                </a:solidFill>
              </a:rPr>
              <a:t>đ</a:t>
            </a:r>
            <a:r>
              <a:rPr lang="en-US" b="1">
                <a:solidFill>
                  <a:srgbClr val="3366CC"/>
                </a:solidFill>
              </a:rPr>
              <a:t>ộ giữa </a:t>
            </a:r>
            <a:r>
              <a:rPr lang="vi-VN" b="1">
                <a:solidFill>
                  <a:srgbClr val="3366CC"/>
                </a:solidFill>
              </a:rPr>
              <a:t>đ</a:t>
            </a:r>
            <a:r>
              <a:rPr lang="en-US" b="1">
                <a:solidFill>
                  <a:srgbClr val="3366CC"/>
                </a:solidFill>
              </a:rPr>
              <a:t>uôi thìa và </a:t>
            </a:r>
            <a:r>
              <a:rPr lang="vi-VN" b="1">
                <a:solidFill>
                  <a:srgbClr val="3366CC"/>
                </a:solidFill>
              </a:rPr>
              <a:t>đ</a:t>
            </a:r>
            <a:r>
              <a:rPr lang="en-US" b="1">
                <a:solidFill>
                  <a:srgbClr val="3366CC"/>
                </a:solidFill>
              </a:rPr>
              <a:t>ầu dây cao su.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295400" y="4343400"/>
            <a:ext cx="6705600" cy="36988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CC"/>
              </a:gs>
              <a:gs pos="100000">
                <a:srgbClr val="00FFFF"/>
              </a:gs>
            </a:gsLst>
            <a:lin ang="5400000" scaled="1"/>
          </a:gra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CAO SU CÓ TÍNH CÁCH NHIỆT,</a:t>
            </a:r>
          </a:p>
        </p:txBody>
      </p:sp>
      <p:sp>
        <p:nvSpPr>
          <p:cNvPr id="112646" name="Text Box 6" descr="80%"/>
          <p:cNvSpPr txBox="1">
            <a:spLocks noChangeArrowheads="1"/>
          </p:cNvSpPr>
          <p:nvPr/>
        </p:nvSpPr>
        <p:spPr bwMode="auto">
          <a:xfrm>
            <a:off x="3276600" y="1524000"/>
            <a:ext cx="2362200" cy="366713"/>
          </a:xfrm>
          <a:prstGeom prst="rect">
            <a:avLst/>
          </a:prstGeom>
          <a:pattFill prst="pct80">
            <a:fgClr>
              <a:srgbClr val="00FF00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Thí nghiệm 4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724400" y="4375150"/>
            <a:ext cx="2209800" cy="36671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CÁCH ĐIỆN.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762000" y="79375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KHOA HỌC : </a:t>
            </a:r>
            <a:r>
              <a:rPr lang="en-US" sz="2000" b="1">
                <a:solidFill>
                  <a:srgbClr val="00FFFF"/>
                </a:solidFill>
              </a:rPr>
              <a:t>CAO SU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460375" y="900113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FFFF"/>
                </a:solidFill>
              </a:rPr>
              <a:t>2. TÍNH CHẤT CỦA CAO SU 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  <p:bldP spid="112645" grpId="0" animBg="1"/>
      <p:bldP spid="112646" grpId="0" animBg="1"/>
      <p:bldP spid="1126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762000" y="79375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KHOA HỌC : </a:t>
            </a:r>
            <a:r>
              <a:rPr lang="en-US" sz="2000" b="1">
                <a:solidFill>
                  <a:srgbClr val="00FFFF"/>
                </a:solidFill>
              </a:rPr>
              <a:t>CAO SU</a:t>
            </a: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460375" y="900113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FFFF"/>
                </a:solidFill>
              </a:rPr>
              <a:t>2. TÍNH CHẤT CỦA CAO SU :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685800" y="1538288"/>
            <a:ext cx="762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9900"/>
                </a:solidFill>
              </a:rPr>
              <a:t>Câu hỏi</a:t>
            </a:r>
            <a:r>
              <a:rPr lang="en-US" sz="2800" b="1"/>
              <a:t> : </a:t>
            </a:r>
            <a:r>
              <a:rPr lang="en-US" sz="2800" b="1">
                <a:solidFill>
                  <a:srgbClr val="FFFF00"/>
                </a:solidFill>
              </a:rPr>
              <a:t>Cao su có những tính chất gì ?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685800" y="2971800"/>
            <a:ext cx="7620000" cy="18764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00FFCC"/>
              </a:gs>
              <a:gs pos="100000">
                <a:schemeClr val="accent1"/>
              </a:gs>
            </a:gsLst>
            <a:lin ang="5400000" scaled="1"/>
          </a:gradFill>
          <a:ln w="76200" cmpd="tri">
            <a:pattFill prst="wdUpDiag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>
                <a:solidFill>
                  <a:srgbClr val="FF0066"/>
                </a:solidFill>
                <a:latin typeface="Arial"/>
              </a:rPr>
              <a:t>Cao su 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có tính </a:t>
            </a:r>
            <a:r>
              <a:rPr lang="vi-VN" sz="2800" b="1">
                <a:solidFill>
                  <a:srgbClr val="FF0066"/>
                </a:solidFill>
                <a:latin typeface="Arial"/>
              </a:rPr>
              <a:t>đ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àn hồi tốt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; 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ít bị biến </a:t>
            </a:r>
            <a:r>
              <a:rPr lang="vi-VN" sz="2800" b="1">
                <a:solidFill>
                  <a:srgbClr val="FF0066"/>
                </a:solidFill>
                <a:latin typeface="Arial"/>
              </a:rPr>
              <a:t>đ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ổi 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khi 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gặp nóng lạnh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; 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cách </a:t>
            </a:r>
            <a:r>
              <a:rPr lang="vi-VN" sz="2800" b="1">
                <a:solidFill>
                  <a:srgbClr val="FF0066"/>
                </a:solidFill>
                <a:latin typeface="Arial"/>
              </a:rPr>
              <a:t>đ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iện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, 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cách nhiệt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; 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không 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tan trong 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n</a:t>
            </a:r>
            <a:r>
              <a:rPr lang="vi-VN" sz="2800" b="1">
                <a:solidFill>
                  <a:srgbClr val="FF0066"/>
                </a:solidFill>
                <a:latin typeface="Arial"/>
              </a:rPr>
              <a:t>ư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ớc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, tan trong 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một số chất lỏng khác</a:t>
            </a:r>
            <a:r>
              <a:rPr lang="en-US" sz="2800" b="1">
                <a:solidFill>
                  <a:srgbClr val="FF0066"/>
                </a:solidFill>
                <a:latin typeface="Arial"/>
              </a:rPr>
              <a:t>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/>
      <p:bldP spid="1024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62000" y="79375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</a:rPr>
              <a:t>KHOA HỌC : </a:t>
            </a:r>
            <a:r>
              <a:rPr lang="en-US" sz="2000" b="1">
                <a:solidFill>
                  <a:srgbClr val="00FFFF"/>
                </a:solidFill>
              </a:rPr>
              <a:t>CAO SU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60375" y="900113"/>
            <a:ext cx="510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FFFF"/>
                </a:solidFill>
              </a:rPr>
              <a:t>3. CÔNG DỤNG CỦA CAO SU :</a:t>
            </a:r>
          </a:p>
        </p:txBody>
      </p:sp>
      <p:pic>
        <p:nvPicPr>
          <p:cNvPr id="105478" name="Picture 6" descr="CAMVGD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371600"/>
            <a:ext cx="198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7" descr="CAO5MF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20574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Picture 8" descr="CAOX2ZQ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3716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1" name="Picture 9" descr="images[14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581400"/>
            <a:ext cx="19812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2" name="Picture 10" descr="images[15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581400"/>
            <a:ext cx="2057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3" name="Picture 11" descr="images[85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6788" y="3494088"/>
            <a:ext cx="2133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4" name="Picture 12" descr="CAYRKTU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35052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5" name="Picture 13" descr="CAERMH6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13716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457200" y="5638800"/>
            <a:ext cx="8229600" cy="7080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 w="76200" cmpd="tri">
            <a:pattFill prst="plaid">
              <a:fgClr>
                <a:srgbClr val="FFFF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Cao </a:t>
            </a:r>
            <a:r>
              <a:rPr lang="vi-VN" sz="2000" b="1">
                <a:solidFill>
                  <a:srgbClr val="FF0066"/>
                </a:solidFill>
              </a:rPr>
              <a:t>đư</a:t>
            </a:r>
            <a:r>
              <a:rPr lang="en-US" sz="2000" b="1">
                <a:solidFill>
                  <a:srgbClr val="FF0066"/>
                </a:solidFill>
              </a:rPr>
              <a:t>ợc sử dụng </a:t>
            </a:r>
            <a:r>
              <a:rPr lang="vi-VN" sz="2000" b="1">
                <a:solidFill>
                  <a:srgbClr val="FF0066"/>
                </a:solidFill>
              </a:rPr>
              <a:t>đ</a:t>
            </a:r>
            <a:r>
              <a:rPr lang="en-US" sz="2000" b="1">
                <a:solidFill>
                  <a:srgbClr val="FF0066"/>
                </a:solidFill>
              </a:rPr>
              <a:t>ể làm s</a:t>
            </a:r>
            <a:r>
              <a:rPr lang="vi-VN" sz="2000" b="1">
                <a:solidFill>
                  <a:srgbClr val="FF0066"/>
                </a:solidFill>
              </a:rPr>
              <a:t>ă</a:t>
            </a:r>
            <a:r>
              <a:rPr lang="en-US" sz="2000" b="1">
                <a:solidFill>
                  <a:srgbClr val="FF0066"/>
                </a:solidFill>
              </a:rPr>
              <a:t>m, lốp xe; làm các chi tiết của một số </a:t>
            </a:r>
            <a:r>
              <a:rPr lang="vi-VN" sz="2000" b="1">
                <a:solidFill>
                  <a:srgbClr val="FF0066"/>
                </a:solidFill>
              </a:rPr>
              <a:t>đ</a:t>
            </a:r>
            <a:r>
              <a:rPr lang="en-US" sz="2000" b="1">
                <a:solidFill>
                  <a:srgbClr val="FF0066"/>
                </a:solidFill>
              </a:rPr>
              <a:t>ồ </a:t>
            </a:r>
            <a:r>
              <a:rPr lang="vi-VN" sz="2000" b="1">
                <a:solidFill>
                  <a:srgbClr val="FF0066"/>
                </a:solidFill>
              </a:rPr>
              <a:t>đ</a:t>
            </a:r>
            <a:r>
              <a:rPr lang="en-US" sz="2000" b="1">
                <a:solidFill>
                  <a:srgbClr val="FF0066"/>
                </a:solidFill>
              </a:rPr>
              <a:t>iện, máy móc và </a:t>
            </a:r>
            <a:r>
              <a:rPr lang="vi-VN" sz="2000" b="1">
                <a:solidFill>
                  <a:srgbClr val="FF0066"/>
                </a:solidFill>
              </a:rPr>
              <a:t>đ</a:t>
            </a:r>
            <a:r>
              <a:rPr lang="en-US" sz="2000" b="1">
                <a:solidFill>
                  <a:srgbClr val="FF0066"/>
                </a:solidFill>
              </a:rPr>
              <a:t>ồ dùng gia </a:t>
            </a:r>
            <a:r>
              <a:rPr lang="vi-VN" sz="2000" b="1">
                <a:solidFill>
                  <a:srgbClr val="FF0066"/>
                </a:solidFill>
              </a:rPr>
              <a:t>đ</a:t>
            </a:r>
            <a:r>
              <a:rPr lang="en-US" sz="2000" b="1">
                <a:solidFill>
                  <a:srgbClr val="FF0066"/>
                </a:solidFill>
              </a:rPr>
              <a:t>ình.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8" grpId="0" animBg="1"/>
    </p:bldLst>
  </p:timing>
</p:sld>
</file>

<file path=ppt/theme/theme1.xml><?xml version="1.0" encoding="utf-8"?>
<a:theme xmlns:a="http://schemas.openxmlformats.org/drawingml/2006/main" name="default">
  <a:themeElements>
    <a:clrScheme name="default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424</TotalTime>
  <Words>791</Words>
  <Application>Microsoft PowerPoint</Application>
  <PresentationFormat>On-screen Show (4:3)</PresentationFormat>
  <Paragraphs>81</Paragraphs>
  <Slides>13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Wingdings</vt:lpstr>
      <vt:lpstr>default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Vinh Thinh Co.,LTD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</dc:creator>
  <cp:lastModifiedBy>CSTeam</cp:lastModifiedBy>
  <cp:revision>20</cp:revision>
  <cp:lastPrinted>1601-01-01T00:00:00Z</cp:lastPrinted>
  <dcterms:created xsi:type="dcterms:W3CDTF">2008-12-10T12:51:49Z</dcterms:created>
  <dcterms:modified xsi:type="dcterms:W3CDTF">2016-06-30T02:35:35Z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