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8" r:id="rId5"/>
    <p:sldId id="259" r:id="rId6"/>
    <p:sldId id="283" r:id="rId7"/>
    <p:sldId id="271" r:id="rId8"/>
    <p:sldId id="272" r:id="rId9"/>
    <p:sldId id="273" r:id="rId10"/>
    <p:sldId id="275" r:id="rId11"/>
    <p:sldId id="281" r:id="rId12"/>
    <p:sldId id="276" r:id="rId13"/>
    <p:sldId id="277" r:id="rId14"/>
    <p:sldId id="27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66FF"/>
    <a:srgbClr val="6600FF"/>
    <a:srgbClr val="CC00CC"/>
    <a:srgbClr val="FF0066"/>
    <a:srgbClr val="FF99FF"/>
    <a:srgbClr val="00CC00"/>
    <a:srgbClr val="FFFF00"/>
    <a:srgbClr val="66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D52EE45-CD92-43FD-B754-5C3DD93DF262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2905427-709B-4E39-879A-34AC2BC2E5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B4C7F-8DBA-4745-AE0D-93499EC26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31258-BFF0-40CD-B4DC-A9C0EE894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54211-E15B-4B58-B48C-DD6453C6C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C04C1-8840-465F-9642-56579EB3A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1D5AF-B0D0-40C8-9BBB-48A9212E4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9217E-863E-4893-8952-0D3822C89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8A497-4F0B-4B4A-BBFA-3AC29BE5E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7E755-CB63-498E-899C-171F41138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94F84-6D99-47FA-9C49-642409E8E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C149E-953B-4AA8-AFE6-62FB4E10A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B7410-B6FD-4759-A5F8-1E59ACFBA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347F86-8908-4627-B7D7-80161A09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81200" cy="197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4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48432" y="4804568"/>
            <a:ext cx="1905000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2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166769" y="3969"/>
            <a:ext cx="1981200" cy="197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3" descr="POINSET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0" y="5026025"/>
            <a:ext cx="200025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4" name="Group 8"/>
          <p:cNvGrpSpPr>
            <a:grpSpLocks/>
          </p:cNvGrpSpPr>
          <p:nvPr/>
        </p:nvGrpSpPr>
        <p:grpSpPr bwMode="auto">
          <a:xfrm>
            <a:off x="0" y="0"/>
            <a:ext cx="9144000" cy="7250113"/>
            <a:chOff x="0" y="-4"/>
            <a:chExt cx="5810" cy="4324"/>
          </a:xfrm>
        </p:grpSpPr>
        <p:pic>
          <p:nvPicPr>
            <p:cNvPr id="2" name="Picture 9" descr="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5400000">
              <a:off x="3577" y="2087"/>
              <a:ext cx="4320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" name="Picture 10" descr="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4176"/>
              <a:ext cx="5760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11" descr="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5400000">
              <a:off x="-2086" y="2086"/>
              <a:ext cx="432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12" descr="N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-4"/>
              <a:ext cx="5760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5" name="WordArt 18"/>
          <p:cNvSpPr>
            <a:spLocks noChangeArrowheads="1" noChangeShapeType="1" noTextEdit="1"/>
          </p:cNvSpPr>
          <p:nvPr/>
        </p:nvSpPr>
        <p:spPr bwMode="auto">
          <a:xfrm>
            <a:off x="990600" y="44958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LUYỆN TỪ VÀ CÂU</a:t>
            </a:r>
          </a:p>
        </p:txBody>
      </p:sp>
      <p:pic>
        <p:nvPicPr>
          <p:cNvPr id="2056" name="Picture 6" descr="FIREWRK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3048000"/>
            <a:ext cx="287972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6800850" y="1336675"/>
            <a:ext cx="311150" cy="32226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8831263" y="933450"/>
            <a:ext cx="312737" cy="32226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885825" y="2463800"/>
            <a:ext cx="312738" cy="320675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2" name="AutoShape 24"/>
          <p:cNvSpPr>
            <a:spLocks noChangeArrowheads="1"/>
          </p:cNvSpPr>
          <p:nvPr/>
        </p:nvSpPr>
        <p:spPr bwMode="auto">
          <a:xfrm>
            <a:off x="3343275" y="4635500"/>
            <a:ext cx="312738" cy="32226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AutoShape 25"/>
          <p:cNvSpPr>
            <a:spLocks noChangeArrowheads="1"/>
          </p:cNvSpPr>
          <p:nvPr/>
        </p:nvSpPr>
        <p:spPr bwMode="auto">
          <a:xfrm>
            <a:off x="8505825" y="5280025"/>
            <a:ext cx="312738" cy="32226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803275" y="6084888"/>
            <a:ext cx="312738" cy="322262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AutoShape 27"/>
          <p:cNvSpPr>
            <a:spLocks noChangeArrowheads="1"/>
          </p:cNvSpPr>
          <p:nvPr/>
        </p:nvSpPr>
        <p:spPr bwMode="auto">
          <a:xfrm>
            <a:off x="3835400" y="5924550"/>
            <a:ext cx="312738" cy="320675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6" name="AutoShape 28"/>
          <p:cNvSpPr>
            <a:spLocks noChangeArrowheads="1"/>
          </p:cNvSpPr>
          <p:nvPr/>
        </p:nvSpPr>
        <p:spPr bwMode="auto">
          <a:xfrm>
            <a:off x="6867525" y="5843588"/>
            <a:ext cx="311150" cy="322262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auto">
          <a:xfrm>
            <a:off x="5310188" y="6003925"/>
            <a:ext cx="312737" cy="32226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8" name="AutoShape 30"/>
          <p:cNvSpPr>
            <a:spLocks noChangeArrowheads="1"/>
          </p:cNvSpPr>
          <p:nvPr/>
        </p:nvSpPr>
        <p:spPr bwMode="auto">
          <a:xfrm>
            <a:off x="7850188" y="5843588"/>
            <a:ext cx="312737" cy="322262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9" name="AutoShape 31"/>
          <p:cNvSpPr>
            <a:spLocks noChangeArrowheads="1"/>
          </p:cNvSpPr>
          <p:nvPr/>
        </p:nvSpPr>
        <p:spPr bwMode="auto">
          <a:xfrm>
            <a:off x="8177213" y="2624138"/>
            <a:ext cx="312737" cy="322262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AutoShape 32"/>
          <p:cNvSpPr>
            <a:spLocks noChangeArrowheads="1"/>
          </p:cNvSpPr>
          <p:nvPr/>
        </p:nvSpPr>
        <p:spPr bwMode="auto">
          <a:xfrm>
            <a:off x="8096250" y="531813"/>
            <a:ext cx="312738" cy="322262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7194550" y="369888"/>
            <a:ext cx="312738" cy="322262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2" name="AutoShape 34"/>
          <p:cNvSpPr>
            <a:spLocks noChangeArrowheads="1"/>
          </p:cNvSpPr>
          <p:nvPr/>
        </p:nvSpPr>
        <p:spPr bwMode="auto">
          <a:xfrm>
            <a:off x="1868488" y="369888"/>
            <a:ext cx="312737" cy="322262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3" name="AutoShape 35"/>
          <p:cNvSpPr>
            <a:spLocks noChangeArrowheads="1"/>
          </p:cNvSpPr>
          <p:nvPr/>
        </p:nvSpPr>
        <p:spPr bwMode="auto">
          <a:xfrm>
            <a:off x="8013700" y="4073525"/>
            <a:ext cx="312738" cy="320675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4" name="AutoShape 36"/>
          <p:cNvSpPr>
            <a:spLocks noChangeArrowheads="1"/>
          </p:cNvSpPr>
          <p:nvPr/>
        </p:nvSpPr>
        <p:spPr bwMode="auto">
          <a:xfrm>
            <a:off x="3671888" y="933450"/>
            <a:ext cx="312737" cy="32226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30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0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0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0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3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9" grpId="0" animBg="1"/>
      <p:bldP spid="2070" grpId="0" animBg="1"/>
      <p:bldP spid="2071" grpId="0" animBg="1"/>
      <p:bldP spid="2072" grpId="0" animBg="1"/>
      <p:bldP spid="2073" grpId="0" animBg="1"/>
      <p:bldP spid="2074" grpId="0" animBg="1"/>
      <p:bldP spid="2075" grpId="0" animBg="1"/>
      <p:bldP spid="2076" grpId="0" animBg="1"/>
      <p:bldP spid="2077" grpId="0" animBg="1"/>
      <p:bldP spid="2078" grpId="0" animBg="1"/>
      <p:bldP spid="2079" grpId="0" animBg="1"/>
      <p:bldP spid="2080" grpId="0" animBg="1"/>
      <p:bldP spid="2081" grpId="0" animBg="1"/>
      <p:bldP spid="2082" grpId="0" animBg="1"/>
      <p:bldP spid="2083" grpId="0" animBg="1"/>
      <p:bldP spid="208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u="sng" smtClean="0"/>
              <a:t>Luyện từ và câu</a:t>
            </a:r>
            <a:r>
              <a:rPr lang="en-US" sz="1800" smtClean="0"/>
              <a:t>   </a:t>
            </a:r>
            <a:endParaRPr lang="en-US" sz="2400" smtClean="0"/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3908425" y="2354263"/>
            <a:ext cx="19589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1143000" y="9906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ÔN TẬP VỀ TỪ VÀ CẤU TẠO TỪ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968500"/>
            <a:ext cx="8763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/>
              <a:t>Bài 3</a:t>
            </a:r>
            <a:r>
              <a:rPr lang="en-US" sz="2400"/>
              <a:t>: </a:t>
            </a:r>
          </a:p>
          <a:p>
            <a:r>
              <a:rPr lang="en-US" sz="2400"/>
              <a:t>a/   Tìm các từ </a:t>
            </a:r>
            <a:r>
              <a:rPr lang="vi-VN" sz="2400"/>
              <a:t>đ</a:t>
            </a:r>
            <a:r>
              <a:rPr lang="en-US" sz="2400"/>
              <a:t>ồng nghĩa  với những từ in </a:t>
            </a:r>
            <a:r>
              <a:rPr lang="vi-VN" sz="2400"/>
              <a:t>đ</a:t>
            </a:r>
            <a:r>
              <a:rPr lang="en-US" sz="2400"/>
              <a:t>ậm trong bài </a:t>
            </a:r>
            <a:r>
              <a:rPr lang="en-US" sz="2400" b="1" i="1"/>
              <a:t>Cây r</a:t>
            </a:r>
            <a:r>
              <a:rPr lang="vi-VN" sz="2400" b="1" i="1"/>
              <a:t>ơ</a:t>
            </a:r>
            <a:r>
              <a:rPr lang="en-US" sz="2400" b="1" i="1"/>
              <a:t>m </a:t>
            </a:r>
            <a:r>
              <a:rPr lang="en-US" sz="2400"/>
              <a:t>(sách </a:t>
            </a:r>
            <a:r>
              <a:rPr lang="en-US" sz="2400" i="1"/>
              <a:t>Tiếng Việt 5, tập một</a:t>
            </a:r>
            <a:r>
              <a:rPr lang="en-US" sz="2400"/>
              <a:t>, trang 167) </a:t>
            </a:r>
          </a:p>
          <a:p>
            <a:r>
              <a:rPr lang="en-US" sz="2400"/>
              <a:t>b/   Theo em, vì sao nhà v</a:t>
            </a:r>
            <a:r>
              <a:rPr lang="vi-VN" sz="2400"/>
              <a:t>ă</a:t>
            </a:r>
            <a:r>
              <a:rPr lang="en-US" sz="2400"/>
              <a:t>n chọn từ in </a:t>
            </a:r>
            <a:r>
              <a:rPr lang="vi-VN" sz="2400"/>
              <a:t>đ</a:t>
            </a:r>
            <a:r>
              <a:rPr lang="en-US" sz="2400"/>
              <a:t>ậm mà không chọn những từ </a:t>
            </a:r>
            <a:r>
              <a:rPr lang="vi-VN" sz="2400"/>
              <a:t>đ</a:t>
            </a:r>
            <a:r>
              <a:rPr lang="en-US" sz="2400"/>
              <a:t>ồng nghĩa với nó?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981200" y="2667000"/>
            <a:ext cx="1905000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05000" y="3810000"/>
            <a:ext cx="762000" cy="1588"/>
          </a:xfrm>
          <a:prstGeom prst="line">
            <a:avLst/>
          </a:prstGeom>
          <a:ln w="38100">
            <a:solidFill>
              <a:srgbClr val="66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81600" y="3505200"/>
            <a:ext cx="609600" cy="1588"/>
          </a:xfrm>
          <a:prstGeom prst="line">
            <a:avLst/>
          </a:prstGeom>
          <a:ln w="38100">
            <a:solidFill>
              <a:srgbClr val="66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3908425" y="2354263"/>
            <a:ext cx="19589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791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                                    Cây r</a:t>
            </a:r>
            <a:r>
              <a:rPr lang="vi-VN" sz="2800" b="1"/>
              <a:t>ơ</a:t>
            </a:r>
            <a:r>
              <a:rPr lang="en-US" sz="2800" b="1"/>
              <a:t>m</a:t>
            </a:r>
          </a:p>
          <a:p>
            <a:r>
              <a:rPr lang="en-US" sz="2400"/>
              <a:t>   Cây r</a:t>
            </a:r>
            <a:r>
              <a:rPr lang="vi-VN" sz="2400"/>
              <a:t>ơ</a:t>
            </a:r>
            <a:r>
              <a:rPr lang="en-US" sz="2400"/>
              <a:t>m </a:t>
            </a:r>
            <a:r>
              <a:rPr lang="vi-VN" sz="2400"/>
              <a:t>đ</a:t>
            </a:r>
            <a:r>
              <a:rPr lang="en-US" sz="2400"/>
              <a:t>ã cao và tròn nóc. Trên cọc trụ, ng</a:t>
            </a:r>
            <a:r>
              <a:rPr lang="vi-VN" sz="2400"/>
              <a:t>ư</a:t>
            </a:r>
            <a:r>
              <a:rPr lang="en-US" sz="2400"/>
              <a:t>ời ta úp một chiếc nồi </a:t>
            </a:r>
            <a:r>
              <a:rPr lang="vi-VN" sz="2400"/>
              <a:t>đ</a:t>
            </a:r>
            <a:r>
              <a:rPr lang="en-US" sz="2400"/>
              <a:t>ất hoặc ống b</a:t>
            </a:r>
            <a:r>
              <a:rPr lang="vi-VN" sz="2400"/>
              <a:t>ơ</a:t>
            </a:r>
            <a:r>
              <a:rPr lang="en-US" sz="2400"/>
              <a:t> </a:t>
            </a:r>
            <a:r>
              <a:rPr lang="vi-VN" sz="2400"/>
              <a:t>đ</a:t>
            </a:r>
            <a:r>
              <a:rPr lang="en-US" sz="2400"/>
              <a:t>ể n</a:t>
            </a:r>
            <a:r>
              <a:rPr lang="vi-VN" sz="2400"/>
              <a:t>ư</a:t>
            </a:r>
            <a:r>
              <a:rPr lang="en-US" sz="2400"/>
              <a:t>ớc không theo cọc làm </a:t>
            </a:r>
            <a:r>
              <a:rPr lang="vi-VN" sz="2400"/>
              <a:t>ư</a:t>
            </a:r>
            <a:r>
              <a:rPr lang="en-US" sz="2400"/>
              <a:t>ớt từ ruột cây </a:t>
            </a:r>
            <a:r>
              <a:rPr lang="vi-VN" sz="2400"/>
              <a:t>ư</a:t>
            </a:r>
            <a:r>
              <a:rPr lang="en-US" sz="2400"/>
              <a:t>ớt ra.</a:t>
            </a:r>
          </a:p>
          <a:p>
            <a:r>
              <a:rPr lang="en-US" sz="2400"/>
              <a:t>    Cây r</a:t>
            </a:r>
            <a:r>
              <a:rPr lang="vi-VN" sz="2400"/>
              <a:t>ơ</a:t>
            </a:r>
            <a:r>
              <a:rPr lang="en-US" sz="2400"/>
              <a:t>m giống nh</a:t>
            </a:r>
            <a:r>
              <a:rPr lang="vi-VN" sz="2400"/>
              <a:t>ư</a:t>
            </a:r>
            <a:r>
              <a:rPr lang="en-US" sz="2400"/>
              <a:t> một túp lều không cửa, nh</a:t>
            </a:r>
            <a:r>
              <a:rPr lang="vi-VN" sz="2400"/>
              <a:t>ư</a:t>
            </a:r>
            <a:r>
              <a:rPr lang="en-US" sz="2400"/>
              <a:t>ng với tuổi th</a:t>
            </a:r>
            <a:r>
              <a:rPr lang="vi-VN" sz="2400"/>
              <a:t>ơ</a:t>
            </a:r>
            <a:r>
              <a:rPr lang="en-US" sz="2400"/>
              <a:t> có thể mở cửa ở bất cứ n</a:t>
            </a:r>
            <a:r>
              <a:rPr lang="vi-VN" sz="2400"/>
              <a:t>ơ</a:t>
            </a:r>
            <a:r>
              <a:rPr lang="en-US" sz="2400"/>
              <a:t>i nào.  Lúc ch</a:t>
            </a:r>
            <a:r>
              <a:rPr lang="vi-VN" sz="2400"/>
              <a:t>ơ</a:t>
            </a:r>
            <a:r>
              <a:rPr lang="en-US" sz="2400"/>
              <a:t>i trò chạy </a:t>
            </a:r>
            <a:r>
              <a:rPr lang="vi-VN" sz="2400"/>
              <a:t>đ</a:t>
            </a:r>
            <a:r>
              <a:rPr lang="en-US" sz="2400"/>
              <a:t>uổi, những chú bé </a:t>
            </a:r>
            <a:r>
              <a:rPr lang="en-US" sz="2400" b="1"/>
              <a:t>tinh ranh </a:t>
            </a:r>
            <a:r>
              <a:rPr lang="en-US" sz="2400"/>
              <a:t>có thể chui vào </a:t>
            </a:r>
            <a:r>
              <a:rPr lang="vi-VN" sz="2400"/>
              <a:t>đ</a:t>
            </a:r>
            <a:r>
              <a:rPr lang="en-US" sz="2400"/>
              <a:t>ống r</a:t>
            </a:r>
            <a:r>
              <a:rPr lang="vi-VN" sz="2400"/>
              <a:t>ơ</a:t>
            </a:r>
            <a:r>
              <a:rPr lang="en-US" sz="2400"/>
              <a:t>m, lấy r</a:t>
            </a:r>
            <a:r>
              <a:rPr lang="vi-VN" sz="2400"/>
              <a:t>ơ</a:t>
            </a:r>
            <a:r>
              <a:rPr lang="en-US" sz="2400"/>
              <a:t>m che cho mình nh</a:t>
            </a:r>
            <a:r>
              <a:rPr lang="vi-VN" sz="2400"/>
              <a:t>ư</a:t>
            </a:r>
            <a:r>
              <a:rPr lang="en-US" sz="2400"/>
              <a:t> </a:t>
            </a:r>
            <a:r>
              <a:rPr lang="vi-VN" sz="2400"/>
              <a:t>đ</a:t>
            </a:r>
            <a:r>
              <a:rPr lang="en-US" sz="2400"/>
              <a:t>óng cánh cửa lại. </a:t>
            </a:r>
          </a:p>
          <a:p>
            <a:r>
              <a:rPr lang="en-US" sz="2400"/>
              <a:t>    Cây r</a:t>
            </a:r>
            <a:r>
              <a:rPr lang="vi-VN" sz="2400"/>
              <a:t>ơ</a:t>
            </a:r>
            <a:r>
              <a:rPr lang="en-US" sz="2400"/>
              <a:t>m nh</a:t>
            </a:r>
            <a:r>
              <a:rPr lang="vi-VN" sz="2400"/>
              <a:t>ư</a:t>
            </a:r>
            <a:r>
              <a:rPr lang="en-US" sz="2400"/>
              <a:t> một cây nấm khổng lồ không chân. Cây r</a:t>
            </a:r>
            <a:r>
              <a:rPr lang="vi-VN" sz="2400"/>
              <a:t>ơ</a:t>
            </a:r>
            <a:r>
              <a:rPr lang="en-US" sz="2400"/>
              <a:t>m </a:t>
            </a:r>
            <a:r>
              <a:rPr lang="vi-VN" sz="2400"/>
              <a:t>đ</a:t>
            </a:r>
            <a:r>
              <a:rPr lang="en-US" sz="2400"/>
              <a:t>ứng từ mùa gặt này </a:t>
            </a:r>
            <a:r>
              <a:rPr lang="vi-VN" sz="2400"/>
              <a:t>đ</a:t>
            </a:r>
            <a:r>
              <a:rPr lang="en-US" sz="2400"/>
              <a:t>ến mùa gặt tiếp sau. Cây r</a:t>
            </a:r>
            <a:r>
              <a:rPr lang="vi-VN" sz="2400"/>
              <a:t>ơ</a:t>
            </a:r>
            <a:r>
              <a:rPr lang="en-US" sz="2400"/>
              <a:t>m </a:t>
            </a:r>
            <a:r>
              <a:rPr lang="en-US" sz="2400" b="1"/>
              <a:t>dâng</a:t>
            </a:r>
            <a:r>
              <a:rPr lang="en-US" sz="2400"/>
              <a:t> dần thịt mình cho lửa </a:t>
            </a:r>
            <a:r>
              <a:rPr lang="vi-VN" sz="2400"/>
              <a:t>đ</a:t>
            </a:r>
            <a:r>
              <a:rPr lang="en-US" sz="2400"/>
              <a:t>ỏ hồng c</a:t>
            </a:r>
            <a:r>
              <a:rPr lang="vi-VN" sz="2400"/>
              <a:t>ă</a:t>
            </a:r>
            <a:r>
              <a:rPr lang="en-US" sz="2400"/>
              <a:t>n bếp, cho bữa </a:t>
            </a:r>
            <a:r>
              <a:rPr lang="vi-VN" sz="2400"/>
              <a:t>ă</a:t>
            </a:r>
            <a:r>
              <a:rPr lang="en-US" sz="2400"/>
              <a:t>n rét m</a:t>
            </a:r>
            <a:r>
              <a:rPr lang="vi-VN" sz="2400"/>
              <a:t>ư</a:t>
            </a:r>
            <a:r>
              <a:rPr lang="en-US" sz="2400"/>
              <a:t>ớt của trâu bò.</a:t>
            </a:r>
          </a:p>
          <a:p>
            <a:r>
              <a:rPr lang="en-US" sz="2400"/>
              <a:t>   Vậy mà nó vẫn nồng nàn h</a:t>
            </a:r>
            <a:r>
              <a:rPr lang="vi-VN" sz="2400"/>
              <a:t>ươ</a:t>
            </a:r>
            <a:r>
              <a:rPr lang="en-US" sz="2400"/>
              <a:t>ng vị và </a:t>
            </a:r>
            <a:r>
              <a:rPr lang="vi-VN" sz="2400"/>
              <a:t>đ</a:t>
            </a:r>
            <a:r>
              <a:rPr lang="en-US" sz="2400"/>
              <a:t>ầy </a:t>
            </a:r>
            <a:r>
              <a:rPr lang="vi-VN" sz="2400"/>
              <a:t>đ</a:t>
            </a:r>
            <a:r>
              <a:rPr lang="en-US" sz="2400"/>
              <a:t>ủ sự ấm áp của quê nhà.</a:t>
            </a:r>
          </a:p>
          <a:p>
            <a:r>
              <a:rPr lang="en-US" sz="2400"/>
              <a:t>   Mệt mỏi trong công việc ngày mùa, hay vì </a:t>
            </a:r>
            <a:r>
              <a:rPr lang="vi-VN" sz="2400"/>
              <a:t>đ</a:t>
            </a:r>
            <a:r>
              <a:rPr lang="en-US" sz="2400"/>
              <a:t>ùa ch</a:t>
            </a:r>
            <a:r>
              <a:rPr lang="vi-VN" sz="2400"/>
              <a:t>ơ</a:t>
            </a:r>
            <a:r>
              <a:rPr lang="en-US" sz="2400"/>
              <a:t>i, bạn sẽ sung s</a:t>
            </a:r>
            <a:r>
              <a:rPr lang="vi-VN" sz="2400"/>
              <a:t>ư</a:t>
            </a:r>
            <a:r>
              <a:rPr lang="en-US" sz="2400"/>
              <a:t>ớng biết bao khi tựa mình vào cây r</a:t>
            </a:r>
            <a:r>
              <a:rPr lang="vi-VN" sz="2400"/>
              <a:t>ơ</a:t>
            </a:r>
            <a:r>
              <a:rPr lang="en-US" sz="2400"/>
              <a:t>m. Và chắc chắn  bạn sẽ ngủ thiếp  ngay, vì sự </a:t>
            </a:r>
            <a:r>
              <a:rPr lang="en-US" sz="2400" b="1"/>
              <a:t>êm </a:t>
            </a:r>
            <a:r>
              <a:rPr lang="vi-VN" sz="2400" b="1"/>
              <a:t>đ</a:t>
            </a:r>
            <a:r>
              <a:rPr lang="en-US" sz="2400" b="1"/>
              <a:t>ềm </a:t>
            </a:r>
            <a:r>
              <a:rPr lang="en-US" sz="2400"/>
              <a:t>của r</a:t>
            </a:r>
            <a:r>
              <a:rPr lang="vi-VN" sz="2400"/>
              <a:t>ơ</a:t>
            </a:r>
            <a:r>
              <a:rPr lang="en-US" sz="2400"/>
              <a:t>m, vì h</a:t>
            </a:r>
            <a:r>
              <a:rPr lang="vi-VN" sz="2400"/>
              <a:t>ươ</a:t>
            </a:r>
            <a:r>
              <a:rPr lang="en-US" sz="2400"/>
              <a:t>ng </a:t>
            </a:r>
            <a:r>
              <a:rPr lang="vi-VN" sz="2400"/>
              <a:t>đ</a:t>
            </a:r>
            <a:r>
              <a:rPr lang="en-US" sz="2400"/>
              <a:t>ồng cỏ nội </a:t>
            </a:r>
            <a:r>
              <a:rPr lang="vi-VN" sz="2400"/>
              <a:t>đ</a:t>
            </a:r>
            <a:r>
              <a:rPr lang="en-US" sz="2400"/>
              <a:t>ã sẵn </a:t>
            </a:r>
            <a:r>
              <a:rPr lang="vi-VN" sz="2400"/>
              <a:t>đ</a:t>
            </a:r>
            <a:r>
              <a:rPr lang="en-US" sz="2400"/>
              <a:t>ợi vỗ về giấc ngủ của bạn.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u="sng" smtClean="0"/>
              <a:t>Luyện từ và câu</a:t>
            </a:r>
            <a:r>
              <a:rPr lang="en-US" sz="1800" smtClean="0"/>
              <a:t>   </a:t>
            </a:r>
            <a:endParaRPr lang="en-US" sz="2400" smtClean="0"/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3908425" y="2354263"/>
            <a:ext cx="19589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52400" y="1371600"/>
            <a:ext cx="8763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/>
              <a:t>Bài 3</a:t>
            </a:r>
            <a:r>
              <a:rPr lang="en-US" sz="2400"/>
              <a:t>: </a:t>
            </a:r>
          </a:p>
          <a:p>
            <a:r>
              <a:rPr lang="en-US" sz="2400"/>
              <a:t>a/   Tìm và viết lại các từ </a:t>
            </a:r>
            <a:r>
              <a:rPr lang="vi-VN" sz="2400"/>
              <a:t>đ</a:t>
            </a:r>
            <a:r>
              <a:rPr lang="en-US" sz="2400"/>
              <a:t>ồng nghĩa  với những từ in </a:t>
            </a:r>
            <a:r>
              <a:rPr lang="vi-VN" sz="2400"/>
              <a:t>đ</a:t>
            </a:r>
            <a:r>
              <a:rPr lang="en-US" sz="2400"/>
              <a:t>ậm (</a:t>
            </a:r>
            <a:r>
              <a:rPr lang="en-US" sz="2400" b="1"/>
              <a:t>tinh ranh</a:t>
            </a:r>
            <a:r>
              <a:rPr lang="en-US" sz="2400"/>
              <a:t>, </a:t>
            </a:r>
            <a:r>
              <a:rPr lang="en-US" sz="2400" b="1"/>
              <a:t>dâng, êm </a:t>
            </a:r>
            <a:r>
              <a:rPr lang="vi-VN" sz="2400" b="1"/>
              <a:t>đ</a:t>
            </a:r>
            <a:r>
              <a:rPr lang="en-US" sz="2400" b="1"/>
              <a:t>ềm</a:t>
            </a:r>
            <a:r>
              <a:rPr lang="en-US" sz="2400"/>
              <a:t>) trong bài </a:t>
            </a:r>
            <a:r>
              <a:rPr lang="en-US" sz="2400" b="1" i="1"/>
              <a:t>Cây r</a:t>
            </a:r>
            <a:r>
              <a:rPr lang="vi-VN" sz="2400" b="1" i="1"/>
              <a:t>ơ</a:t>
            </a:r>
            <a:r>
              <a:rPr lang="en-US" sz="2400" b="1" i="1"/>
              <a:t>m </a:t>
            </a:r>
            <a:r>
              <a:rPr lang="en-US" sz="2400"/>
              <a:t>(sách </a:t>
            </a:r>
            <a:r>
              <a:rPr lang="en-US" sz="2400" i="1"/>
              <a:t>Tiếng Việt 5, tập một</a:t>
            </a:r>
            <a:r>
              <a:rPr lang="en-US" sz="2400"/>
              <a:t>, trang 167)</a:t>
            </a:r>
          </a:p>
          <a:p>
            <a:pPr fontAlgn="t"/>
            <a:endParaRPr lang="en-US" sz="2400" b="1"/>
          </a:p>
          <a:p>
            <a:pPr fontAlgn="t"/>
            <a:r>
              <a:rPr lang="en-US" sz="2400" b="1"/>
              <a:t>tinh  ranh</a:t>
            </a:r>
            <a:r>
              <a:rPr lang="en-US" sz="2400"/>
              <a:t>                              </a:t>
            </a:r>
          </a:p>
          <a:p>
            <a:pPr fontAlgn="t"/>
            <a:r>
              <a:rPr lang="en-US" sz="2400" b="1"/>
              <a:t>dâng             </a:t>
            </a:r>
          </a:p>
          <a:p>
            <a:pPr fontAlgn="t"/>
            <a:r>
              <a:rPr lang="en-US" sz="2400" b="1"/>
              <a:t>êm </a:t>
            </a:r>
            <a:r>
              <a:rPr lang="vi-VN" sz="2400" b="1"/>
              <a:t>đ</a:t>
            </a:r>
            <a:r>
              <a:rPr lang="en-US" sz="2400" b="1"/>
              <a:t>ềm</a:t>
            </a:r>
          </a:p>
          <a:p>
            <a:endParaRPr lang="en-US" sz="2400"/>
          </a:p>
          <a:p>
            <a:r>
              <a:rPr lang="en-US" sz="2400"/>
              <a:t>b/   Giải thích vì sao nhà v</a:t>
            </a:r>
            <a:r>
              <a:rPr lang="vi-VN" sz="2400"/>
              <a:t>ă</a:t>
            </a:r>
            <a:r>
              <a:rPr lang="en-US" sz="2400"/>
              <a:t>n chọn 3 từ in </a:t>
            </a:r>
            <a:r>
              <a:rPr lang="vi-VN" sz="2400"/>
              <a:t>đ</a:t>
            </a:r>
            <a:r>
              <a:rPr lang="en-US" sz="2400"/>
              <a:t>ậm (</a:t>
            </a:r>
            <a:r>
              <a:rPr lang="en-US" sz="2400" b="1"/>
              <a:t>tinh ranh</a:t>
            </a:r>
            <a:r>
              <a:rPr lang="en-US" sz="2400"/>
              <a:t>, </a:t>
            </a:r>
            <a:r>
              <a:rPr lang="en-US" sz="2400" b="1"/>
              <a:t>dâng, êm </a:t>
            </a:r>
            <a:r>
              <a:rPr lang="vi-VN" sz="2400" b="1"/>
              <a:t>đ</a:t>
            </a:r>
            <a:r>
              <a:rPr lang="en-US" sz="2400" b="1"/>
              <a:t>ềm) </a:t>
            </a:r>
            <a:r>
              <a:rPr lang="en-US" sz="2400"/>
              <a:t>nói trên mà không chọn những từ </a:t>
            </a:r>
            <a:r>
              <a:rPr lang="vi-VN" sz="2400"/>
              <a:t>đ</a:t>
            </a:r>
            <a:r>
              <a:rPr lang="en-US" sz="2400"/>
              <a:t>ồng nghĩa với nó ?</a:t>
            </a:r>
          </a:p>
          <a:p>
            <a:r>
              <a:rPr lang="en-US" sz="2400"/>
              <a:t> </a:t>
            </a:r>
          </a:p>
          <a:p>
            <a:endParaRPr lang="en-US" sz="24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762000" y="9144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ÔN TẬP VỀ TỪ VÀ CẤU TẠO TỪ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1409701" y="4227512"/>
            <a:ext cx="1295400" cy="317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b="1" u="sng" smtClean="0"/>
              <a:t>Luyện từ và câu</a:t>
            </a:r>
            <a:r>
              <a:rPr lang="en-US" sz="1800" smtClean="0"/>
              <a:t>   </a:t>
            </a:r>
            <a:endParaRPr lang="en-US" sz="2400" smtClean="0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3908425" y="2354263"/>
            <a:ext cx="19589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1143000" y="9906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ÔN TẬP VỀ TỪ VÀ CẤU TẠO TỪ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295400"/>
            <a:ext cx="9144000" cy="2678113"/>
          </a:xfrm>
          <a:prstGeom prst="rect">
            <a:avLst/>
          </a:prstGeom>
          <a:ln>
            <a:solidFill>
              <a:schemeClr val="accent3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u="sng">
                <a:latin typeface="Arial"/>
              </a:rPr>
              <a:t>Bài </a:t>
            </a:r>
            <a:r>
              <a:rPr lang="en-US" sz="2400" u="sng" dirty="0">
                <a:latin typeface="Arial"/>
              </a:rPr>
              <a:t>3</a:t>
            </a:r>
            <a:r>
              <a:rPr lang="en-US" sz="2400" dirty="0">
                <a:latin typeface="Arial"/>
              </a:rPr>
              <a:t>: </a:t>
            </a:r>
          </a:p>
          <a:p>
            <a:pPr>
              <a:defRPr/>
            </a:pPr>
            <a:r>
              <a:rPr lang="en-US" sz="2400" dirty="0">
                <a:latin typeface="Arial"/>
              </a:rPr>
              <a:t>a</a:t>
            </a:r>
            <a:r>
              <a:rPr lang="en-US" sz="2400">
                <a:latin typeface="Arial"/>
              </a:rPr>
              <a:t>/   Tìm và viết lại các từ </a:t>
            </a:r>
            <a:r>
              <a:rPr lang="vi-VN" sz="2400">
                <a:latin typeface="Arial"/>
              </a:rPr>
              <a:t>đ</a:t>
            </a:r>
            <a:r>
              <a:rPr lang="en-US" sz="2400">
                <a:latin typeface="Arial"/>
              </a:rPr>
              <a:t>ồng nghĩa  với những từ in </a:t>
            </a:r>
            <a:r>
              <a:rPr lang="vi-VN" sz="2400">
                <a:latin typeface="Arial"/>
              </a:rPr>
              <a:t>đ</a:t>
            </a:r>
            <a:r>
              <a:rPr lang="en-US" sz="2400">
                <a:latin typeface="Arial"/>
              </a:rPr>
              <a:t>ậm </a:t>
            </a:r>
            <a:r>
              <a:rPr lang="en-US" sz="2400" dirty="0">
                <a:latin typeface="Arial"/>
              </a:rPr>
              <a:t>(</a:t>
            </a:r>
            <a:r>
              <a:rPr lang="en-US" sz="2400" b="1" dirty="0" err="1">
                <a:latin typeface="Arial"/>
              </a:rPr>
              <a:t>tinh</a:t>
            </a:r>
            <a:r>
              <a:rPr lang="en-US" sz="2400" b="1" dirty="0">
                <a:latin typeface="Arial"/>
              </a:rPr>
              <a:t> </a:t>
            </a:r>
            <a:r>
              <a:rPr lang="en-US" sz="2400" b="1" dirty="0" err="1">
                <a:latin typeface="Arial"/>
              </a:rPr>
              <a:t>ranh</a:t>
            </a:r>
            <a:r>
              <a:rPr lang="en-US" sz="2400">
                <a:latin typeface="Arial"/>
              </a:rPr>
              <a:t>, </a:t>
            </a:r>
            <a:r>
              <a:rPr lang="en-US" sz="2400" b="1">
                <a:latin typeface="Arial"/>
              </a:rPr>
              <a:t>dâng, êm </a:t>
            </a:r>
            <a:r>
              <a:rPr lang="vi-VN" sz="2400" b="1">
                <a:latin typeface="Arial"/>
              </a:rPr>
              <a:t>đ</a:t>
            </a:r>
            <a:r>
              <a:rPr lang="en-US" sz="2400" b="1">
                <a:latin typeface="Arial"/>
              </a:rPr>
              <a:t>ềm</a:t>
            </a:r>
            <a:r>
              <a:rPr lang="en-US" sz="2400" dirty="0">
                <a:latin typeface="Arial"/>
              </a:rPr>
              <a:t>) </a:t>
            </a:r>
            <a:r>
              <a:rPr lang="en-US" sz="2400" err="1">
                <a:latin typeface="Arial"/>
              </a:rPr>
              <a:t>trong</a:t>
            </a:r>
            <a:r>
              <a:rPr lang="en-US" sz="2400">
                <a:latin typeface="Arial"/>
              </a:rPr>
              <a:t> bài </a:t>
            </a:r>
            <a:r>
              <a:rPr lang="en-US" sz="2400" b="1" i="1">
                <a:latin typeface="Arial"/>
              </a:rPr>
              <a:t>Cây r</a:t>
            </a:r>
            <a:r>
              <a:rPr lang="vi-VN" sz="2400" b="1" i="1">
                <a:latin typeface="Arial"/>
              </a:rPr>
              <a:t>ơ</a:t>
            </a:r>
            <a:r>
              <a:rPr lang="en-US" sz="2400" b="1" i="1">
                <a:latin typeface="Arial"/>
              </a:rPr>
              <a:t>m </a:t>
            </a:r>
            <a:r>
              <a:rPr lang="en-US" sz="2400">
                <a:latin typeface="Arial"/>
              </a:rPr>
              <a:t>(sách </a:t>
            </a:r>
            <a:r>
              <a:rPr lang="en-US" sz="2400" i="1">
                <a:latin typeface="Arial"/>
              </a:rPr>
              <a:t>Tiếng Việt </a:t>
            </a:r>
            <a:r>
              <a:rPr lang="en-US" sz="2400" i="1" dirty="0">
                <a:latin typeface="Arial"/>
              </a:rPr>
              <a:t>5</a:t>
            </a:r>
            <a:r>
              <a:rPr lang="en-US" sz="2400" i="1">
                <a:latin typeface="Arial"/>
              </a:rPr>
              <a:t>, tập một</a:t>
            </a:r>
            <a:r>
              <a:rPr lang="en-US" sz="2400" dirty="0">
                <a:latin typeface="Arial"/>
              </a:rPr>
              <a:t>, </a:t>
            </a:r>
            <a:r>
              <a:rPr lang="en-US" sz="2400" dirty="0" err="1">
                <a:latin typeface="Arial"/>
              </a:rPr>
              <a:t>trang</a:t>
            </a:r>
            <a:r>
              <a:rPr lang="en-US" sz="2400" dirty="0">
                <a:latin typeface="Arial"/>
              </a:rPr>
              <a:t> 167)</a:t>
            </a:r>
          </a:p>
          <a:p>
            <a:pPr>
              <a:defRPr/>
            </a:pPr>
            <a:endParaRPr lang="en-US" sz="2400" dirty="0">
              <a:latin typeface="Arial"/>
            </a:endParaRPr>
          </a:p>
          <a:p>
            <a:pPr fontAlgn="t">
              <a:defRPr/>
            </a:pPr>
            <a:endParaRPr lang="en-US" sz="2400" b="1" dirty="0">
              <a:latin typeface="Arial"/>
            </a:endParaRPr>
          </a:p>
          <a:p>
            <a:pPr fontAlgn="t">
              <a:defRPr/>
            </a:pPr>
            <a:r>
              <a:rPr lang="en-US" sz="2400" dirty="0">
                <a:latin typeface="Arial"/>
              </a:rPr>
              <a:t>                           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3133725"/>
          <a:ext cx="9144000" cy="2428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6781800"/>
              </a:tblGrid>
              <a:tr h="2428875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bg1"/>
                        </a:solidFill>
                        <a:latin typeface=".VnTime" pitchFamily="34" charset="0"/>
                      </a:endParaRPr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chemeClr val="bg1"/>
                        </a:solidFill>
                        <a:latin typeface=".VnTime" pitchFamily="34" charset="0"/>
                      </a:endParaRPr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350" name="TextBox 7"/>
          <p:cNvSpPr txBox="1">
            <a:spLocks noChangeArrowheads="1"/>
          </p:cNvSpPr>
          <p:nvPr/>
        </p:nvSpPr>
        <p:spPr bwMode="auto">
          <a:xfrm>
            <a:off x="0" y="3276600"/>
            <a:ext cx="2286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CC00CC"/>
                </a:solidFill>
              </a:rPr>
              <a:t>tinh ranh</a:t>
            </a:r>
          </a:p>
          <a:p>
            <a:endParaRPr lang="en-US" sz="2400" b="1">
              <a:solidFill>
                <a:srgbClr val="CC00CC"/>
              </a:solidFill>
            </a:endParaRPr>
          </a:p>
          <a:p>
            <a:endParaRPr lang="en-US" sz="2400" b="1">
              <a:solidFill>
                <a:srgbClr val="CC00CC"/>
              </a:solidFill>
            </a:endParaRPr>
          </a:p>
          <a:p>
            <a:r>
              <a:rPr lang="en-US" sz="2400" b="1">
                <a:solidFill>
                  <a:srgbClr val="CC00CC"/>
                </a:solidFill>
              </a:rPr>
              <a:t>dâng</a:t>
            </a:r>
          </a:p>
          <a:p>
            <a:r>
              <a:rPr lang="en-US" sz="2400" b="1">
                <a:solidFill>
                  <a:srgbClr val="CC00CC"/>
                </a:solidFill>
              </a:rPr>
              <a:t>êm </a:t>
            </a:r>
            <a:r>
              <a:rPr lang="vi-VN" sz="2400" b="1">
                <a:solidFill>
                  <a:srgbClr val="CC00CC"/>
                </a:solidFill>
              </a:rPr>
              <a:t>đ</a:t>
            </a:r>
            <a:r>
              <a:rPr lang="en-US" sz="2400" b="1">
                <a:solidFill>
                  <a:srgbClr val="CC00CC"/>
                </a:solidFill>
              </a:rPr>
              <a:t>ềm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286000" y="3251200"/>
            <a:ext cx="6858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tinh nghịch, tinh khôn, ranh mãnh, ranh ma, khôn ngoan, khôn lỏi, ma lanh, tinh nhanh, tinh quái, tinh t</a:t>
            </a:r>
            <a:r>
              <a:rPr lang="vi-VN" sz="2400"/>
              <a:t>ư</a:t>
            </a:r>
            <a:r>
              <a:rPr lang="en-US" sz="2400"/>
              <a:t>ớng</a:t>
            </a:r>
          </a:p>
          <a:p>
            <a:r>
              <a:rPr lang="en-US" sz="2400"/>
              <a:t>tặng, hiến, nộp, cho, biếu, </a:t>
            </a:r>
            <a:r>
              <a:rPr lang="vi-VN" sz="2400"/>
              <a:t>đư</a:t>
            </a:r>
            <a:r>
              <a:rPr lang="en-US" sz="2400"/>
              <a:t>a………..</a:t>
            </a:r>
          </a:p>
          <a:p>
            <a:r>
              <a:rPr lang="en-US" sz="2400"/>
              <a:t>êm ả, êm ái, êm dịu, êm ấm, êm </a:t>
            </a:r>
            <a:r>
              <a:rPr lang="vi-VN" sz="2400"/>
              <a:t>đ</a:t>
            </a:r>
            <a:r>
              <a:rPr lang="en-US" sz="2400"/>
              <a:t>ềm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914401" y="4419600"/>
            <a:ext cx="2286000" cy="3175"/>
          </a:xfrm>
          <a:prstGeom prst="line">
            <a:avLst/>
          </a:prstGeom>
          <a:ln>
            <a:solidFill>
              <a:schemeClr val="tx2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5553075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b/   Giải thích vì sao nhà v</a:t>
            </a:r>
            <a:r>
              <a:rPr lang="vi-VN" sz="2400"/>
              <a:t>ă</a:t>
            </a:r>
            <a:r>
              <a:rPr lang="en-US" sz="2400"/>
              <a:t>n chọn 3 từ in </a:t>
            </a:r>
            <a:r>
              <a:rPr lang="vi-VN" sz="2400"/>
              <a:t>đ</a:t>
            </a:r>
            <a:r>
              <a:rPr lang="en-US" sz="2400"/>
              <a:t>ậm (</a:t>
            </a:r>
            <a:r>
              <a:rPr lang="en-US" sz="2400" b="1"/>
              <a:t>tinh ranh</a:t>
            </a:r>
            <a:r>
              <a:rPr lang="en-US" sz="2400"/>
              <a:t>, </a:t>
            </a:r>
            <a:r>
              <a:rPr lang="en-US" sz="2400" b="1"/>
              <a:t>dâng, êm </a:t>
            </a:r>
            <a:r>
              <a:rPr lang="vi-VN" sz="2400" b="1"/>
              <a:t>đ</a:t>
            </a:r>
            <a:r>
              <a:rPr lang="en-US" sz="2400" b="1"/>
              <a:t>ềm) </a:t>
            </a:r>
            <a:r>
              <a:rPr lang="en-US" sz="2400"/>
              <a:t>nói trên mà không chọn những từ </a:t>
            </a:r>
            <a:r>
              <a:rPr lang="vi-VN" sz="2400"/>
              <a:t>đ</a:t>
            </a:r>
            <a:r>
              <a:rPr lang="en-US" sz="2400"/>
              <a:t>ồng nghĩa với nó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u="sng" smtClean="0"/>
              <a:t>Luyện từ và câu</a:t>
            </a:r>
            <a:r>
              <a:rPr lang="en-US" sz="1800" smtClean="0"/>
              <a:t>   </a:t>
            </a:r>
            <a:endParaRPr lang="en-US" sz="2400" smtClean="0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908425" y="2354263"/>
            <a:ext cx="19589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1143000" y="9906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ÔN TẬP VỀ TỪ VÀ CẤU TẠO TỪ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1981200"/>
            <a:ext cx="89916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u="sng">
                <a:latin typeface="Arial"/>
              </a:rPr>
              <a:t>Bài </a:t>
            </a:r>
            <a:r>
              <a:rPr lang="en-US" sz="2400" u="sng" dirty="0">
                <a:latin typeface="Arial"/>
              </a:rPr>
              <a:t>4</a:t>
            </a:r>
            <a:r>
              <a:rPr lang="en-US" sz="2400">
                <a:latin typeface="Arial"/>
              </a:rPr>
              <a:t>: Điền từ trái nghĩa thích hợp với mỗi chỗ trống </a:t>
            </a:r>
            <a:r>
              <a:rPr lang="en-US" sz="2400" err="1">
                <a:latin typeface="Arial"/>
              </a:rPr>
              <a:t>trong</a:t>
            </a:r>
            <a:r>
              <a:rPr lang="en-US" sz="2400">
                <a:latin typeface="Arial"/>
              </a:rPr>
              <a:t> các thành ngữ, tục ngữ </a:t>
            </a:r>
            <a:r>
              <a:rPr lang="en-US" sz="2400" dirty="0" err="1">
                <a:latin typeface="Arial"/>
              </a:rPr>
              <a:t>sau</a:t>
            </a:r>
            <a:r>
              <a:rPr lang="en-US" sz="2400" dirty="0">
                <a:latin typeface="Arial"/>
              </a:rPr>
              <a:t>:</a:t>
            </a:r>
          </a:p>
          <a:p>
            <a:pPr>
              <a:defRPr/>
            </a:pPr>
            <a:endParaRPr lang="en-US" sz="2400" dirty="0">
              <a:latin typeface="Arial"/>
            </a:endParaRPr>
          </a:p>
          <a:p>
            <a:pPr marL="514350" indent="-514350">
              <a:buFontTx/>
              <a:buAutoNum type="alphaLcParenR"/>
              <a:defRPr/>
            </a:pPr>
            <a:r>
              <a:rPr lang="en-US" sz="2400">
                <a:latin typeface="Arial"/>
              </a:rPr>
              <a:t>    Có </a:t>
            </a:r>
            <a:r>
              <a:rPr lang="en-US" sz="2400" b="1">
                <a:latin typeface="Arial"/>
              </a:rPr>
              <a:t>mới</a:t>
            </a:r>
            <a:r>
              <a:rPr lang="en-US" sz="2400">
                <a:latin typeface="Arial"/>
              </a:rPr>
              <a:t> nới</a:t>
            </a:r>
            <a:r>
              <a:rPr lang="en-US" sz="2400" dirty="0">
                <a:latin typeface="Arial"/>
              </a:rPr>
              <a:t>…………</a:t>
            </a:r>
          </a:p>
          <a:p>
            <a:pPr marL="514350" indent="-514350">
              <a:buFontTx/>
              <a:buAutoNum type="alphaLcParenR"/>
              <a:defRPr/>
            </a:pPr>
            <a:r>
              <a:rPr lang="en-US" sz="2400">
                <a:latin typeface="Arial"/>
              </a:rPr>
              <a:t>    </a:t>
            </a:r>
            <a:r>
              <a:rPr lang="en-US" sz="2400" b="1">
                <a:latin typeface="Arial"/>
              </a:rPr>
              <a:t>Xấu</a:t>
            </a:r>
            <a:r>
              <a:rPr lang="en-US" sz="2400">
                <a:latin typeface="Arial"/>
              </a:rPr>
              <a:t> gỗ,……….n</a:t>
            </a:r>
            <a:r>
              <a:rPr lang="vi-VN" sz="2400">
                <a:latin typeface="Arial"/>
              </a:rPr>
              <a:t>ư</a:t>
            </a:r>
            <a:r>
              <a:rPr lang="en-US" sz="2400">
                <a:latin typeface="Arial"/>
              </a:rPr>
              <a:t>ớc s</a:t>
            </a:r>
            <a:r>
              <a:rPr lang="vi-VN" sz="2400">
                <a:latin typeface="Arial"/>
              </a:rPr>
              <a:t>ơ</a:t>
            </a:r>
            <a:r>
              <a:rPr lang="en-US" sz="2400">
                <a:latin typeface="Arial"/>
              </a:rPr>
              <a:t>n</a:t>
            </a:r>
            <a:r>
              <a:rPr lang="en-US" sz="2400" dirty="0">
                <a:latin typeface="Arial"/>
              </a:rPr>
              <a:t>.</a:t>
            </a:r>
          </a:p>
          <a:p>
            <a:pPr marL="514350" indent="-514350">
              <a:defRPr/>
            </a:pPr>
            <a:r>
              <a:rPr lang="en-US" sz="2400" dirty="0">
                <a:latin typeface="Arial"/>
              </a:rPr>
              <a:t>c</a:t>
            </a:r>
            <a:r>
              <a:rPr lang="en-US" sz="2400">
                <a:latin typeface="Arial"/>
              </a:rPr>
              <a:t>)</a:t>
            </a:r>
            <a:r>
              <a:rPr lang="en-US" sz="2400" b="1">
                <a:latin typeface="Arial"/>
              </a:rPr>
              <a:t>      Mạnh</a:t>
            </a:r>
            <a:r>
              <a:rPr lang="en-US" sz="2400">
                <a:latin typeface="Arial"/>
              </a:rPr>
              <a:t> dùng sức,………….dùng m</a:t>
            </a:r>
            <a:r>
              <a:rPr lang="vi-VN" sz="2400">
                <a:latin typeface="Arial"/>
              </a:rPr>
              <a:t>ư</a:t>
            </a:r>
            <a:r>
              <a:rPr lang="en-US" sz="2400">
                <a:latin typeface="Arial"/>
              </a:rPr>
              <a:t>u</a:t>
            </a:r>
            <a:r>
              <a:rPr lang="en-US" sz="2400" dirty="0">
                <a:latin typeface="Arial"/>
              </a:rPr>
              <a:t>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819400" y="29718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cũ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362200" y="33528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tốt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81400" y="3729038"/>
            <a:ext cx="1447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yếu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955800" y="2362200"/>
            <a:ext cx="1676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b="1" u="sng" smtClean="0"/>
              <a:t>Luyện từ và câu</a:t>
            </a:r>
            <a:r>
              <a:rPr lang="en-US" sz="1600" smtClean="0"/>
              <a:t>   </a:t>
            </a:r>
            <a:endParaRPr lang="en-US" sz="2000" smtClean="0"/>
          </a:p>
        </p:txBody>
      </p:sp>
      <p:sp>
        <p:nvSpPr>
          <p:cNvPr id="3075" name="AutoShape 6"/>
          <p:cNvSpPr>
            <a:spLocks noChangeArrowheads="1"/>
          </p:cNvSpPr>
          <p:nvPr/>
        </p:nvSpPr>
        <p:spPr bwMode="auto">
          <a:xfrm>
            <a:off x="2590800" y="1524000"/>
            <a:ext cx="4419600" cy="2438400"/>
          </a:xfrm>
          <a:prstGeom prst="cloudCallout">
            <a:avLst>
              <a:gd name="adj1" fmla="val -43750"/>
              <a:gd name="adj2" fmla="val 131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1400"/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3908425" y="2354263"/>
            <a:ext cx="19589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3048000" y="2362200"/>
            <a:ext cx="3733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Kiểm tra bài cũ</a:t>
            </a: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1447800" y="4114800"/>
            <a:ext cx="6629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0" y="4114800"/>
            <a:ext cx="8534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eaLnBrk="0" hangingPunct="0">
              <a:spcBef>
                <a:spcPct val="50000"/>
              </a:spcBef>
              <a:buFont typeface="Wingdings" pitchFamily="2" charset="2"/>
              <a:buAutoNum type="arabicParenR"/>
              <a:defRPr/>
            </a:pPr>
            <a:r>
              <a:rPr lang="en-US" sz="2800" b="1" dirty="0" err="1">
                <a:solidFill>
                  <a:srgbClr val="FF3300"/>
                </a:solidFill>
                <a:latin typeface="Arial"/>
                <a:cs typeface="Times New Roman" pitchFamily="18" charset="0"/>
              </a:rPr>
              <a:t>Dùng</a:t>
            </a:r>
            <a:r>
              <a:rPr lang="en-US" sz="2800" b="1" dirty="0">
                <a:solidFill>
                  <a:srgbClr val="FF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  <a:cs typeface="Times New Roman" pitchFamily="18" charset="0"/>
              </a:rPr>
              <a:t>gạch</a:t>
            </a:r>
            <a:r>
              <a:rPr lang="en-US" sz="2800" b="1" dirty="0">
                <a:solidFill>
                  <a:srgbClr val="FF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  <a:cs typeface="Times New Roman" pitchFamily="18" charset="0"/>
              </a:rPr>
              <a:t>chéo</a:t>
            </a:r>
            <a:r>
              <a:rPr lang="en-US" sz="2800" b="1" dirty="0">
                <a:solidFill>
                  <a:srgbClr val="FF3300"/>
                </a:solidFill>
                <a:latin typeface="Arial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FF3300"/>
                </a:solidFill>
                <a:latin typeface="Arial"/>
                <a:cs typeface="Times New Roman" pitchFamily="18" charset="0"/>
              </a:rPr>
              <a:t>đ</a:t>
            </a:r>
            <a:r>
              <a:rPr lang="en-US" sz="2800" b="1" dirty="0">
                <a:solidFill>
                  <a:srgbClr val="FF3300"/>
                </a:solidFill>
                <a:latin typeface="Arial"/>
                <a:cs typeface="Times New Roman" pitchFamily="18" charset="0"/>
              </a:rPr>
              <a:t>ể </a:t>
            </a:r>
            <a:r>
              <a:rPr lang="en-US" sz="2800" b="1" dirty="0" err="1">
                <a:solidFill>
                  <a:srgbClr val="FF3300"/>
                </a:solidFill>
                <a:latin typeface="Arial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FF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  <a:cs typeface="Times New Roman" pitchFamily="18" charset="0"/>
              </a:rPr>
              <a:t>cách</a:t>
            </a:r>
            <a:r>
              <a:rPr lang="en-US" sz="2800" b="1" dirty="0">
                <a:solidFill>
                  <a:srgbClr val="FF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FF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  <a:cs typeface="Times New Roman" pitchFamily="18" charset="0"/>
              </a:rPr>
              <a:t>khổ</a:t>
            </a:r>
            <a:r>
              <a:rPr lang="en-US" sz="2800" b="1" dirty="0">
                <a:solidFill>
                  <a:srgbClr val="FF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  <a:cs typeface="Times New Roman" pitchFamily="18" charset="0"/>
              </a:rPr>
              <a:t>th</a:t>
            </a:r>
            <a:r>
              <a:rPr lang="vi-VN" sz="2800" b="1" dirty="0">
                <a:solidFill>
                  <a:srgbClr val="FF3300"/>
                </a:solidFill>
                <a:latin typeface="Arial"/>
                <a:cs typeface="Times New Roman" pitchFamily="18" charset="0"/>
              </a:rPr>
              <a:t>ơ</a:t>
            </a:r>
            <a:r>
              <a:rPr lang="en-US" sz="2800" b="1" dirty="0">
                <a:solidFill>
                  <a:srgbClr val="FF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FF33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  <a:cs typeface="Times New Roman" pitchFamily="18" charset="0"/>
              </a:rPr>
              <a:t>bảng</a:t>
            </a:r>
            <a:r>
              <a:rPr lang="en-US" sz="2800" b="1" dirty="0">
                <a:solidFill>
                  <a:srgbClr val="FF3300"/>
                </a:solidFill>
                <a:latin typeface="Arial"/>
                <a:cs typeface="Times New Roman" pitchFamily="18" charset="0"/>
              </a:rPr>
              <a:t>?</a:t>
            </a:r>
          </a:p>
          <a:p>
            <a:pPr marL="742950" indent="-742950" eaLnBrk="0" hangingPunct="0">
              <a:spcBef>
                <a:spcPct val="50000"/>
              </a:spcBef>
              <a:buFont typeface="Wingdings" pitchFamily="2" charset="2"/>
              <a:buAutoNum type="arabicParenR"/>
              <a:defRPr/>
            </a:pPr>
            <a:r>
              <a:rPr lang="en-US" sz="2800" b="1" dirty="0" err="1">
                <a:solidFill>
                  <a:srgbClr val="FF3300"/>
                </a:solidFill>
                <a:latin typeface="Arial"/>
              </a:rPr>
              <a:t>Tìm</a:t>
            </a:r>
            <a:r>
              <a:rPr lang="en-US" sz="2800" b="1" dirty="0">
                <a:solidFill>
                  <a:srgbClr val="FF3300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</a:rPr>
              <a:t>một</a:t>
            </a:r>
            <a:r>
              <a:rPr lang="en-US" sz="2800" b="1" dirty="0">
                <a:solidFill>
                  <a:srgbClr val="FF3300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</a:rPr>
              <a:t>từ</a:t>
            </a:r>
            <a:r>
              <a:rPr lang="en-US" sz="2800" b="1" dirty="0">
                <a:solidFill>
                  <a:srgbClr val="FF3300"/>
                </a:solidFill>
                <a:latin typeface="Arial"/>
              </a:rPr>
              <a:t> </a:t>
            </a:r>
            <a:r>
              <a:rPr lang="vi-VN" sz="2800" b="1" dirty="0">
                <a:solidFill>
                  <a:srgbClr val="FF3300"/>
                </a:solidFill>
                <a:latin typeface="Arial"/>
              </a:rPr>
              <a:t>đ</a:t>
            </a:r>
            <a:r>
              <a:rPr lang="en-US" sz="2800" b="1" dirty="0" err="1">
                <a:solidFill>
                  <a:srgbClr val="FF3300"/>
                </a:solidFill>
                <a:latin typeface="Arial"/>
              </a:rPr>
              <a:t>ồng</a:t>
            </a:r>
            <a:r>
              <a:rPr lang="en-US" sz="2800" b="1" dirty="0">
                <a:solidFill>
                  <a:srgbClr val="FF3300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</a:rPr>
              <a:t>nghĩa</a:t>
            </a:r>
            <a:r>
              <a:rPr lang="en-US" sz="2800" b="1" dirty="0">
                <a:solidFill>
                  <a:srgbClr val="FF3300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</a:rPr>
              <a:t>với</a:t>
            </a:r>
            <a:r>
              <a:rPr lang="en-US" sz="2800" b="1" dirty="0">
                <a:solidFill>
                  <a:srgbClr val="FF3300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</a:rPr>
              <a:t>từ</a:t>
            </a:r>
            <a:r>
              <a:rPr lang="en-US" sz="2800" b="1" dirty="0">
                <a:solidFill>
                  <a:srgbClr val="FF3300"/>
                </a:solidFill>
                <a:latin typeface="Arial"/>
              </a:rPr>
              <a:t>  “</a:t>
            </a:r>
            <a:r>
              <a:rPr lang="en-US" sz="2800" b="1" dirty="0" err="1">
                <a:solidFill>
                  <a:srgbClr val="FF3300"/>
                </a:solidFill>
                <a:latin typeface="Arial"/>
              </a:rPr>
              <a:t>hạnhphúc</a:t>
            </a:r>
            <a:r>
              <a:rPr lang="en-US" sz="2800" b="1" dirty="0">
                <a:solidFill>
                  <a:srgbClr val="FF3300"/>
                </a:solidFill>
                <a:latin typeface="Arial"/>
              </a:rPr>
              <a:t>”</a:t>
            </a:r>
            <a:r>
              <a:rPr lang="en-US" sz="2800" b="1" dirty="0">
                <a:solidFill>
                  <a:srgbClr val="FF3300"/>
                </a:solidFill>
                <a:latin typeface="Garamond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</a:rPr>
              <a:t>và</a:t>
            </a:r>
            <a:r>
              <a:rPr lang="en-US" sz="2800" b="1" dirty="0">
                <a:solidFill>
                  <a:srgbClr val="FF3300"/>
                </a:solidFill>
                <a:latin typeface="Arial"/>
              </a:rPr>
              <a:t> </a:t>
            </a:r>
            <a:r>
              <a:rPr lang="vi-VN" sz="2800" b="1" dirty="0">
                <a:solidFill>
                  <a:srgbClr val="FF3300"/>
                </a:solidFill>
                <a:latin typeface="Arial"/>
              </a:rPr>
              <a:t>đ</a:t>
            </a:r>
            <a:r>
              <a:rPr lang="en-US" sz="2800" b="1" dirty="0" err="1">
                <a:solidFill>
                  <a:srgbClr val="FF3300"/>
                </a:solidFill>
                <a:latin typeface="Arial"/>
              </a:rPr>
              <a:t>ặt</a:t>
            </a:r>
            <a:r>
              <a:rPr lang="en-US" sz="2800" b="1" dirty="0">
                <a:solidFill>
                  <a:srgbClr val="FF3300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</a:rPr>
              <a:t>câu</a:t>
            </a:r>
            <a:r>
              <a:rPr lang="en-US" sz="2800" b="1" dirty="0">
                <a:solidFill>
                  <a:srgbClr val="FF3300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</a:rPr>
              <a:t>với</a:t>
            </a:r>
            <a:r>
              <a:rPr lang="en-US" sz="2800" b="1" dirty="0">
                <a:solidFill>
                  <a:srgbClr val="FF3300"/>
                </a:solidFill>
                <a:latin typeface="Garamond" pitchFamily="18" charset="0"/>
              </a:rPr>
              <a:t> </a:t>
            </a:r>
            <a:r>
              <a:rPr lang="en-US" sz="2800" b="1" dirty="0">
                <a:solidFill>
                  <a:srgbClr val="FF3300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Arial"/>
              </a:rPr>
              <a:t>từ</a:t>
            </a:r>
            <a:r>
              <a:rPr lang="en-US" sz="2800" b="1" dirty="0">
                <a:solidFill>
                  <a:srgbClr val="FF3300"/>
                </a:solidFill>
                <a:latin typeface="Arial"/>
              </a:rPr>
              <a:t> </a:t>
            </a:r>
            <a:r>
              <a:rPr lang="vi-VN" sz="2800" b="1" dirty="0">
                <a:solidFill>
                  <a:srgbClr val="FF3300"/>
                </a:solidFill>
                <a:latin typeface="Arial"/>
              </a:rPr>
              <a:t>đ</a:t>
            </a:r>
            <a:r>
              <a:rPr lang="en-US" sz="2800" b="1" dirty="0">
                <a:solidFill>
                  <a:srgbClr val="FF3300"/>
                </a:solidFill>
                <a:latin typeface="Arial"/>
              </a:rPr>
              <a:t>ó 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FF3300"/>
              </a:solidFill>
              <a:latin typeface="Arial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  <a:defRPr/>
            </a:pPr>
            <a:endParaRPr lang="en-US" sz="28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b="1" u="sng" smtClean="0"/>
              <a:t>Luyện từ và câu</a:t>
            </a:r>
            <a:r>
              <a:rPr lang="en-US" sz="1800" smtClean="0"/>
              <a:t>  </a:t>
            </a:r>
            <a:br>
              <a:rPr lang="en-US" sz="1800" smtClean="0"/>
            </a:br>
            <a:endParaRPr lang="en-US" sz="3200" b="1" smtClean="0">
              <a:solidFill>
                <a:srgbClr val="FF0066"/>
              </a:solidFill>
            </a:endParaRP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0" y="2362200"/>
            <a:ext cx="868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447800" y="4114800"/>
            <a:ext cx="662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990600" y="990600"/>
            <a:ext cx="723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66"/>
                </a:solidFill>
              </a:rPr>
              <a:t>ÔN TẬP VỀ TỪ VÀ CẤU TẠO TỪ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0" y="1524000"/>
            <a:ext cx="8382000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Bài1</a:t>
            </a:r>
            <a:r>
              <a:rPr lang="en-US" sz="2800"/>
              <a:t>: </a:t>
            </a:r>
          </a:p>
          <a:p>
            <a:pPr>
              <a:spcBef>
                <a:spcPct val="50000"/>
              </a:spcBef>
            </a:pPr>
            <a:r>
              <a:rPr lang="en-US" sz="2800"/>
              <a:t>    a/ Lập bảng phân loại các từ trong khổ th</a:t>
            </a:r>
            <a:r>
              <a:rPr lang="vi-VN" sz="2800"/>
              <a:t>ơ</a:t>
            </a:r>
            <a:r>
              <a:rPr lang="en-US" sz="2800"/>
              <a:t> trên theo cấu tạo của chúng. Biết rằng các từ </a:t>
            </a:r>
            <a:r>
              <a:rPr lang="vi-VN" sz="2800"/>
              <a:t>đ</a:t>
            </a:r>
            <a:r>
              <a:rPr lang="en-US" sz="2800"/>
              <a:t>ã </a:t>
            </a:r>
            <a:r>
              <a:rPr lang="vi-VN" sz="2800"/>
              <a:t>đư</a:t>
            </a:r>
            <a:r>
              <a:rPr lang="en-US" sz="2800"/>
              <a:t>ợc phân cách với nhau bằng dấu gạch chéo.</a:t>
            </a:r>
          </a:p>
          <a:p>
            <a:pPr>
              <a:spcBef>
                <a:spcPct val="50000"/>
              </a:spcBef>
            </a:pPr>
            <a:r>
              <a:rPr lang="en-US" sz="2800"/>
              <a:t>    b/ Tìm thêm ví dụ minh họa cho các kiểu cấu tạo từ trong bảng phân loại em vừa lập (mỗi kiểu thêm 3 ví dụ) rồi ghi vào chỗ trống.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2286000" y="2590800"/>
            <a:ext cx="20574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2257425" y="4114800"/>
            <a:ext cx="2133600" cy="0"/>
          </a:xfrm>
          <a:prstGeom prst="line">
            <a:avLst/>
          </a:prstGeom>
          <a:noFill/>
          <a:ln w="57150">
            <a:solidFill>
              <a:srgbClr val="66FF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76200" y="2971800"/>
            <a:ext cx="990600" cy="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4106" grpId="0"/>
      <p:bldP spid="4109" grpId="0" animBg="1"/>
      <p:bldP spid="4110" grpId="0" animBg="1"/>
      <p:bldP spid="41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b="1" u="sng" smtClean="0"/>
              <a:t>Luyện từ và câu</a:t>
            </a:r>
            <a:r>
              <a:rPr lang="en-US" sz="1800" smtClean="0"/>
              <a:t>   </a:t>
            </a:r>
            <a:endParaRPr lang="en-US" sz="2400" smtClean="0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908425" y="2354263"/>
            <a:ext cx="19589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447800" y="4114800"/>
            <a:ext cx="6629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143000" y="9906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ÔN TẬP VỀ TỪ VÀ CẤU TẠO TỪ</a:t>
            </a:r>
          </a:p>
        </p:txBody>
      </p:sp>
      <p:graphicFrame>
        <p:nvGraphicFramePr>
          <p:cNvPr id="5219" name="Group 99"/>
          <p:cNvGraphicFramePr>
            <a:graphicFrameLocks noGrp="1"/>
          </p:cNvGraphicFramePr>
          <p:nvPr/>
        </p:nvGraphicFramePr>
        <p:xfrm>
          <a:off x="0" y="2709863"/>
          <a:ext cx="9223375" cy="4148137"/>
        </p:xfrm>
        <a:graphic>
          <a:graphicData uri="http://schemas.openxmlformats.org/drawingml/2006/table">
            <a:tbl>
              <a:tblPr/>
              <a:tblGrid>
                <a:gridCol w="1844347"/>
                <a:gridCol w="4304569"/>
                <a:gridCol w="3074458"/>
              </a:tblGrid>
              <a:tr h="6112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91445" marR="91445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Tõ ®¬n</a:t>
                      </a:r>
                    </a:p>
                  </a:txBody>
                  <a:tcPr marL="91445" marR="91445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Tõ phøc</a:t>
                      </a:r>
                    </a:p>
                  </a:txBody>
                  <a:tcPr marL="91445" marR="91445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70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C¸c tõ 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khæ th¬</a:t>
                      </a:r>
                    </a:p>
                  </a:txBody>
                  <a:tcPr marL="91445" marR="91445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91445" marR="91445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91445" marR="91445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8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VÝ dô kh¸c</a:t>
                      </a:r>
                    </a:p>
                  </a:txBody>
                  <a:tcPr marL="91445" marR="91445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91445" marR="91445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91445" marR="91445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44" name="Rectangle 94"/>
          <p:cNvSpPr>
            <a:spLocks noChangeArrowheads="1"/>
          </p:cNvSpPr>
          <p:nvPr/>
        </p:nvSpPr>
        <p:spPr bwMode="auto">
          <a:xfrm>
            <a:off x="0" y="18288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/>
              <a:t>Bài1</a:t>
            </a:r>
            <a:r>
              <a:rPr lang="en-US" sz="2400"/>
              <a:t>: Lập bảng phân loại các từ</a:t>
            </a:r>
            <a:r>
              <a:rPr lang="en-US" sz="1600"/>
              <a:t>  </a:t>
            </a:r>
            <a:r>
              <a:rPr lang="en-US" sz="2400"/>
              <a:t>theo….và lấy ví dụ minh hoạ</a:t>
            </a:r>
            <a:endParaRPr lang="en-US" sz="16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57400" y="3352800"/>
            <a:ext cx="411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400"/>
              <a:t>Hai, b</a:t>
            </a:r>
            <a:r>
              <a:rPr lang="vi-VN" sz="2400"/>
              <a:t>ư</a:t>
            </a:r>
            <a:r>
              <a:rPr lang="en-US" sz="2400"/>
              <a:t>ớc, </a:t>
            </a:r>
            <a:r>
              <a:rPr lang="vi-VN" sz="2400"/>
              <a:t>đ</a:t>
            </a:r>
            <a:r>
              <a:rPr lang="en-US" sz="2400"/>
              <a:t>i, trên, cát, ánh, biển, xanh, bóng, cha, dài, bóng, con, tròn.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248400" y="3352800"/>
            <a:ext cx="2895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400"/>
              <a:t>cha con, mặt trời,  rực rỡ, lênh khênh, chắc nịch.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166938" y="5419725"/>
            <a:ext cx="3325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2400"/>
              <a:t>nhà, cây, hoa, ổi, gà….</a:t>
            </a:r>
          </a:p>
        </p:txBody>
      </p:sp>
      <p:sp>
        <p:nvSpPr>
          <p:cNvPr id="5148" name="TextBox 14"/>
          <p:cNvSpPr txBox="1">
            <a:spLocks noChangeArrowheads="1"/>
          </p:cNvSpPr>
          <p:nvPr/>
        </p:nvSpPr>
        <p:spPr bwMode="auto">
          <a:xfrm>
            <a:off x="6324600" y="5638800"/>
            <a:ext cx="2819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172200" y="4800600"/>
            <a:ext cx="297180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400"/>
              <a:t>sầu riêng, học sinh,………</a:t>
            </a:r>
          </a:p>
          <a:p>
            <a:pPr eaLnBrk="0" hangingPunct="0">
              <a:spcBef>
                <a:spcPct val="20000"/>
              </a:spcBef>
            </a:pPr>
            <a:r>
              <a:rPr lang="en-US" sz="2400"/>
              <a:t> lao xao, thong thả, nhỏ nhắn,……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4" grpId="0"/>
      <p:bldP spid="10" grpId="0"/>
      <p:bldP spid="12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b="1" u="sng" smtClean="0"/>
              <a:t>Luyện từ và câu</a:t>
            </a:r>
            <a:r>
              <a:rPr lang="en-US" sz="1800" smtClean="0"/>
              <a:t>   </a:t>
            </a:r>
            <a:endParaRPr lang="en-US" sz="2400" smtClean="0"/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3908425" y="2354263"/>
            <a:ext cx="19589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1143000" y="9906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ÔN TẬP VỀ TỪ VÀ CẤU TẠO TỪ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0" y="2057400"/>
            <a:ext cx="8991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    *</a:t>
            </a:r>
            <a:r>
              <a:rPr lang="en-US" sz="2400"/>
              <a:t>Trong Tiếng Việt có hai</a:t>
            </a:r>
            <a:r>
              <a:rPr lang="en-US" sz="2400" b="1"/>
              <a:t> </a:t>
            </a:r>
            <a:r>
              <a:rPr lang="en-US" sz="2400"/>
              <a:t>kiểu cấu tạo từ là </a:t>
            </a:r>
            <a:r>
              <a:rPr lang="en-US" sz="2400" b="1"/>
              <a:t>từ </a:t>
            </a:r>
            <a:r>
              <a:rPr lang="vi-VN" sz="2400" b="1"/>
              <a:t>đơ</a:t>
            </a:r>
            <a:r>
              <a:rPr lang="en-US" sz="2400" b="1"/>
              <a:t>n</a:t>
            </a:r>
            <a:r>
              <a:rPr lang="en-US" sz="2400"/>
              <a:t> và </a:t>
            </a:r>
          </a:p>
          <a:p>
            <a:pPr>
              <a:spcBef>
                <a:spcPct val="50000"/>
              </a:spcBef>
            </a:pPr>
            <a:r>
              <a:rPr lang="en-US" sz="2400"/>
              <a:t>        </a:t>
            </a:r>
            <a:r>
              <a:rPr lang="en-US" sz="2400" b="1"/>
              <a:t>từ phức</a:t>
            </a:r>
            <a:r>
              <a:rPr lang="en-US" sz="2400"/>
              <a:t>.</a:t>
            </a:r>
          </a:p>
          <a:p>
            <a:pPr>
              <a:spcBef>
                <a:spcPct val="50000"/>
              </a:spcBef>
            </a:pPr>
            <a:r>
              <a:rPr lang="en-US" sz="2400"/>
              <a:t>          - </a:t>
            </a:r>
            <a:r>
              <a:rPr lang="en-US" sz="2400" b="1"/>
              <a:t>Từ </a:t>
            </a:r>
            <a:r>
              <a:rPr lang="vi-VN" sz="2400" b="1"/>
              <a:t>đơ</a:t>
            </a:r>
            <a:r>
              <a:rPr lang="en-US" sz="2400" b="1"/>
              <a:t>n</a:t>
            </a:r>
            <a:r>
              <a:rPr lang="en-US" sz="2400"/>
              <a:t> gồm một tiếng.</a:t>
            </a:r>
          </a:p>
          <a:p>
            <a:pPr>
              <a:spcBef>
                <a:spcPct val="50000"/>
              </a:spcBef>
            </a:pPr>
            <a:r>
              <a:rPr lang="en-US" sz="2400"/>
              <a:t>          - </a:t>
            </a:r>
            <a:r>
              <a:rPr lang="en-US" sz="2400" b="1"/>
              <a:t>Từ phức</a:t>
            </a:r>
            <a:r>
              <a:rPr lang="en-US" sz="2400"/>
              <a:t> gồm hai hay nhiều tiếng.</a:t>
            </a:r>
          </a:p>
          <a:p>
            <a:pPr>
              <a:spcBef>
                <a:spcPct val="50000"/>
              </a:spcBef>
            </a:pPr>
            <a:r>
              <a:rPr lang="en-US" sz="2400"/>
              <a:t>          - Từ phức gồm hai loại: từ ghép và từ láy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b="1" u="sng" smtClean="0"/>
              <a:t>Luyện từ và câu</a:t>
            </a:r>
            <a:r>
              <a:rPr lang="en-US" sz="1800" smtClean="0"/>
              <a:t>   </a:t>
            </a:r>
            <a:endParaRPr lang="en-US" sz="2400" smtClean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908425" y="2354263"/>
            <a:ext cx="19589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447800" y="4114800"/>
            <a:ext cx="6629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143000" y="9906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ÔN TẬP VỀ TỪ VÀ CẤU TẠO TỪ</a:t>
            </a:r>
          </a:p>
        </p:txBody>
      </p:sp>
      <p:graphicFrame>
        <p:nvGraphicFramePr>
          <p:cNvPr id="5219" name="Group 99"/>
          <p:cNvGraphicFramePr>
            <a:graphicFrameLocks noGrp="1"/>
          </p:cNvGraphicFramePr>
          <p:nvPr/>
        </p:nvGraphicFramePr>
        <p:xfrm>
          <a:off x="0" y="2709863"/>
          <a:ext cx="9223375" cy="4148137"/>
        </p:xfrm>
        <a:graphic>
          <a:graphicData uri="http://schemas.openxmlformats.org/drawingml/2006/table">
            <a:tbl>
              <a:tblPr/>
              <a:tblGrid>
                <a:gridCol w="1844347"/>
                <a:gridCol w="4304569"/>
                <a:gridCol w="3074458"/>
              </a:tblGrid>
              <a:tr h="6112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91445" marR="91445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Tõ ®¬n</a:t>
                      </a:r>
                    </a:p>
                  </a:txBody>
                  <a:tcPr marL="91445" marR="91445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Tõ phøc</a:t>
                      </a:r>
                    </a:p>
                  </a:txBody>
                  <a:tcPr marL="91445" marR="91445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70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C¸c tõ 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khæ th¬</a:t>
                      </a:r>
                    </a:p>
                  </a:txBody>
                  <a:tcPr marL="91445" marR="91445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91445" marR="91445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91445" marR="91445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8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VÝ dô kh¸c</a:t>
                      </a:r>
                    </a:p>
                  </a:txBody>
                  <a:tcPr marL="91445" marR="91445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91445" marR="91445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91445" marR="91445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2" name="Rectangle 94"/>
          <p:cNvSpPr>
            <a:spLocks noChangeArrowheads="1"/>
          </p:cNvSpPr>
          <p:nvPr/>
        </p:nvSpPr>
        <p:spPr bwMode="auto">
          <a:xfrm>
            <a:off x="0" y="18288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/>
              <a:t>Bài1</a:t>
            </a:r>
            <a:r>
              <a:rPr lang="en-US" sz="2400"/>
              <a:t>: Lập bảng phân loại các từ</a:t>
            </a:r>
            <a:r>
              <a:rPr lang="en-US" sz="1600"/>
              <a:t>  </a:t>
            </a:r>
            <a:r>
              <a:rPr lang="en-US" sz="2400"/>
              <a:t>theo….và lấy ví dụ minh hoạ</a:t>
            </a:r>
            <a:endParaRPr lang="en-US" sz="16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57400" y="3352800"/>
            <a:ext cx="411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400"/>
              <a:t>Hai, b</a:t>
            </a:r>
            <a:r>
              <a:rPr lang="vi-VN" sz="2400"/>
              <a:t>ư</a:t>
            </a:r>
            <a:r>
              <a:rPr lang="en-US" sz="2400"/>
              <a:t>ớc, </a:t>
            </a:r>
            <a:r>
              <a:rPr lang="vi-VN" sz="2400"/>
              <a:t>đ</a:t>
            </a:r>
            <a:r>
              <a:rPr lang="en-US" sz="2400"/>
              <a:t>i, trên, cát, ánh, biển, xanh, bóng, cha, dài, bóng, con, tròn.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248400" y="3352800"/>
            <a:ext cx="2895600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</a:rPr>
              <a:t>cha con, mặt trời,  </a:t>
            </a:r>
          </a:p>
          <a:p>
            <a:pPr eaLnBrk="0" hangingPunct="0">
              <a:spcBef>
                <a:spcPct val="20000"/>
              </a:spcBef>
            </a:pPr>
            <a:r>
              <a:rPr lang="en-US" sz="2400">
                <a:solidFill>
                  <a:srgbClr val="FF0000"/>
                </a:solidFill>
              </a:rPr>
              <a:t>rực rỡ, lênh khênh,</a:t>
            </a:r>
          </a:p>
          <a:p>
            <a:pPr eaLnBrk="0" hangingPunct="0">
              <a:spcBef>
                <a:spcPct val="20000"/>
              </a:spcBef>
            </a:pPr>
            <a:r>
              <a:rPr lang="en-US" sz="2400"/>
              <a:t> </a:t>
            </a:r>
            <a:r>
              <a:rPr lang="en-US" sz="2400">
                <a:solidFill>
                  <a:srgbClr val="FF0000"/>
                </a:solidFill>
              </a:rPr>
              <a:t>chắc nịch</a:t>
            </a:r>
            <a:r>
              <a:rPr lang="en-US" sz="2400"/>
              <a:t>.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166938" y="5419725"/>
            <a:ext cx="3325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2400"/>
              <a:t>nhà, cây, hoa, ổi, gà….</a:t>
            </a:r>
          </a:p>
        </p:txBody>
      </p:sp>
      <p:sp>
        <p:nvSpPr>
          <p:cNvPr id="7196" name="TextBox 14"/>
          <p:cNvSpPr txBox="1">
            <a:spLocks noChangeArrowheads="1"/>
          </p:cNvSpPr>
          <p:nvPr/>
        </p:nvSpPr>
        <p:spPr bwMode="auto">
          <a:xfrm>
            <a:off x="6324600" y="5638800"/>
            <a:ext cx="2819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172200" y="4800600"/>
            <a:ext cx="297180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400"/>
              <a:t>sầu riêng, học sinh,………</a:t>
            </a:r>
          </a:p>
          <a:p>
            <a:pPr eaLnBrk="0" hangingPunct="0">
              <a:spcBef>
                <a:spcPct val="20000"/>
              </a:spcBef>
            </a:pPr>
            <a:r>
              <a:rPr lang="en-US" sz="2400"/>
              <a:t> lao xao, thong thả, nhỏ nhắn,……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249988" y="384810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66FF"/>
                </a:solidFill>
              </a:rPr>
              <a:t>rực rỡ, lênh khênh,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6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b="1" u="sng" smtClean="0"/>
              <a:t>Luyện từ và câu</a:t>
            </a:r>
            <a:r>
              <a:rPr lang="en-US" sz="1800" smtClean="0"/>
              <a:t>   </a:t>
            </a:r>
            <a:endParaRPr lang="en-US" sz="2400" smtClean="0"/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908425" y="2354263"/>
            <a:ext cx="19589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143000" y="11430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ÔN TẬP VỀ TỪ VÀ CẤU TẠO TỪ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0" y="2282825"/>
            <a:ext cx="8915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/>
              <a:t>Bài 2</a:t>
            </a:r>
            <a:r>
              <a:rPr lang="en-US" sz="2400"/>
              <a:t>: Các từ trong mỗi nhóm d</a:t>
            </a:r>
            <a:r>
              <a:rPr lang="vi-VN" sz="2400"/>
              <a:t>ư</a:t>
            </a:r>
            <a:r>
              <a:rPr lang="en-US" sz="2400"/>
              <a:t>ới </a:t>
            </a:r>
            <a:r>
              <a:rPr lang="vi-VN" sz="2400"/>
              <a:t>đ</a:t>
            </a:r>
            <a:r>
              <a:rPr lang="en-US" sz="2400"/>
              <a:t>ây quan hệ với nhau nh</a:t>
            </a:r>
            <a:r>
              <a:rPr lang="vi-VN" sz="2400"/>
              <a:t>ư</a:t>
            </a:r>
            <a:r>
              <a:rPr lang="en-US" sz="2400"/>
              <a:t> thế nào? ( Đó là những từ </a:t>
            </a:r>
            <a:r>
              <a:rPr lang="vi-VN" sz="2400"/>
              <a:t>đ</a:t>
            </a:r>
            <a:r>
              <a:rPr lang="en-US" sz="2400"/>
              <a:t>ồng nghĩa, </a:t>
            </a:r>
            <a:r>
              <a:rPr lang="vi-VN" sz="2400"/>
              <a:t>đ</a:t>
            </a:r>
            <a:r>
              <a:rPr lang="en-US" sz="2400"/>
              <a:t>ồng âm hay là một từ nhiều nghĩa?). Đánh dấu (+) vào ô trống thích hợp trong bảng d</a:t>
            </a:r>
            <a:r>
              <a:rPr lang="vi-VN" sz="2400"/>
              <a:t>ư</a:t>
            </a:r>
            <a:r>
              <a:rPr lang="en-US" sz="2400"/>
              <a:t>ới </a:t>
            </a:r>
            <a:r>
              <a:rPr lang="vi-VN" sz="2400"/>
              <a:t>đ</a:t>
            </a:r>
            <a:r>
              <a:rPr lang="en-US" sz="2400"/>
              <a:t>ây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cxnSp>
        <p:nvCxnSpPr>
          <p:cNvPr id="7" name="Straight Connector 6"/>
          <p:cNvCxnSpPr/>
          <p:nvPr/>
        </p:nvCxnSpPr>
        <p:spPr>
          <a:xfrm>
            <a:off x="3581400" y="2971800"/>
            <a:ext cx="1905000" cy="1588"/>
          </a:xfrm>
          <a:prstGeom prst="line">
            <a:avLst/>
          </a:prstGeom>
          <a:ln w="38100">
            <a:solidFill>
              <a:srgbClr val="CC00C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88000" y="2971800"/>
            <a:ext cx="1143000" cy="1588"/>
          </a:xfrm>
          <a:prstGeom prst="line">
            <a:avLst/>
          </a:prstGeom>
          <a:ln w="38100">
            <a:solidFill>
              <a:srgbClr val="CC00C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153400" y="2971800"/>
            <a:ext cx="304800" cy="1588"/>
          </a:xfrm>
          <a:prstGeom prst="line">
            <a:avLst/>
          </a:prstGeom>
          <a:ln w="38100">
            <a:solidFill>
              <a:srgbClr val="CC00C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 flipH="1" flipV="1">
            <a:off x="76200" y="3429000"/>
            <a:ext cx="1676400" cy="1588"/>
          </a:xfrm>
          <a:prstGeom prst="line">
            <a:avLst/>
          </a:prstGeom>
          <a:ln w="38100">
            <a:solidFill>
              <a:srgbClr val="CC00C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u="sng" smtClean="0"/>
              <a:t>Luyện từ và câu</a:t>
            </a:r>
            <a:r>
              <a:rPr lang="en-US" sz="2000" smtClean="0"/>
              <a:t>   </a:t>
            </a:r>
            <a:endParaRPr lang="en-US" sz="2800" smtClean="0"/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908425" y="2354263"/>
            <a:ext cx="1958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143000" y="944563"/>
            <a:ext cx="7162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ÔN TẬP VỀ TỪ VÀ CẤU TẠO TỪ</a:t>
            </a:r>
          </a:p>
        </p:txBody>
      </p:sp>
      <p:graphicFrame>
        <p:nvGraphicFramePr>
          <p:cNvPr id="28711" name="Group 39"/>
          <p:cNvGraphicFramePr>
            <a:graphicFrameLocks noGrp="1"/>
          </p:cNvGraphicFramePr>
          <p:nvPr/>
        </p:nvGraphicFramePr>
        <p:xfrm>
          <a:off x="0" y="1849438"/>
          <a:ext cx="9144000" cy="5084762"/>
        </p:xfrm>
        <a:graphic>
          <a:graphicData uri="http://schemas.openxmlformats.org/drawingml/2006/table">
            <a:tbl>
              <a:tblPr/>
              <a:tblGrid>
                <a:gridCol w="2590800"/>
                <a:gridCol w="2209800"/>
                <a:gridCol w="2362200"/>
                <a:gridCol w="1981200"/>
              </a:tblGrid>
              <a:tr h="600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     VÝ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dô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Tõ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®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ång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nghÜa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Tõ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nhiÒu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nghÜa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Tõ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®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ång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©m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485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a)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®¸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cê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   ®¸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giÆc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®¸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trèng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37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b)  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trong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veo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  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trong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v¾t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  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trong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xanh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61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c)   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®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Ëu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    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x«i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®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Ëu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chim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®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Ëu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trªn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cµnh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410200" y="2706688"/>
            <a:ext cx="914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    </a:t>
            </a:r>
            <a:r>
              <a:rPr lang="en-US" sz="3600"/>
              <a:t>+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543800" y="5907088"/>
            <a:ext cx="914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    </a:t>
            </a:r>
            <a:r>
              <a:rPr lang="en-US" sz="3600"/>
              <a:t>+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200400" y="4154488"/>
            <a:ext cx="914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    </a:t>
            </a:r>
            <a:r>
              <a:rPr lang="en-US" sz="3600"/>
              <a:t>+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0" y="137160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/>
              <a:t>Bài 2: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u="sng" smtClean="0"/>
              <a:t>Luyện từ và câu</a:t>
            </a:r>
            <a:r>
              <a:rPr lang="en-US" sz="1800" smtClean="0"/>
              <a:t>   </a:t>
            </a:r>
            <a:endParaRPr lang="en-US" sz="2400" smtClean="0"/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908425" y="2354263"/>
            <a:ext cx="19589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143000" y="9906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</a:rPr>
              <a:t>ÔN TẬP VỀ TỪ VÀ CẤU TẠO TỪ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1981200"/>
            <a:ext cx="91440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- </a:t>
            </a:r>
            <a:r>
              <a:rPr lang="en-US" sz="2400" b="1">
                <a:solidFill>
                  <a:srgbClr val="6600FF"/>
                </a:solidFill>
              </a:rPr>
              <a:t>Từ nhiều nghĩa </a:t>
            </a:r>
            <a:r>
              <a:rPr lang="en-US" sz="2400"/>
              <a:t>là từ có một nghĩa gốc và một hay một số nghĩa chuyển. Các nghĩa của từ nhiều nghĩa bao giờ cũng có mối liên hệ với nhau.</a:t>
            </a:r>
          </a:p>
          <a:p>
            <a:pPr>
              <a:buFontTx/>
              <a:buChar char="-"/>
            </a:pPr>
            <a:r>
              <a:rPr lang="en-US" sz="2400" b="1">
                <a:solidFill>
                  <a:srgbClr val="CC00CC"/>
                </a:solidFill>
              </a:rPr>
              <a:t>Từ </a:t>
            </a:r>
            <a:r>
              <a:rPr lang="vi-VN" sz="2400" b="1">
                <a:solidFill>
                  <a:srgbClr val="CC00CC"/>
                </a:solidFill>
              </a:rPr>
              <a:t>đ</a:t>
            </a:r>
            <a:r>
              <a:rPr lang="en-US" sz="2400" b="1">
                <a:solidFill>
                  <a:srgbClr val="CC00CC"/>
                </a:solidFill>
              </a:rPr>
              <a:t>ồng nghĩa </a:t>
            </a:r>
            <a:r>
              <a:rPr lang="en-US" sz="2400"/>
              <a:t>là những từ có nghĩa giống nhau hoặc gần giống nhau.</a:t>
            </a:r>
          </a:p>
          <a:p>
            <a:pPr>
              <a:buFontTx/>
              <a:buChar char="-"/>
            </a:pPr>
            <a:r>
              <a:rPr lang="en-US" sz="2400"/>
              <a:t> </a:t>
            </a:r>
            <a:r>
              <a:rPr lang="en-US" sz="2400" b="1">
                <a:solidFill>
                  <a:srgbClr val="0066FF"/>
                </a:solidFill>
              </a:rPr>
              <a:t>Từ </a:t>
            </a:r>
            <a:r>
              <a:rPr lang="vi-VN" sz="2400" b="1">
                <a:solidFill>
                  <a:srgbClr val="0066FF"/>
                </a:solidFill>
              </a:rPr>
              <a:t>đ</a:t>
            </a:r>
            <a:r>
              <a:rPr lang="en-US" sz="2400" b="1">
                <a:solidFill>
                  <a:srgbClr val="0066FF"/>
                </a:solidFill>
              </a:rPr>
              <a:t>ồng âm </a:t>
            </a:r>
            <a:r>
              <a:rPr lang="en-US" sz="2400"/>
              <a:t>là những từ giống nhau về âm nh</a:t>
            </a:r>
            <a:r>
              <a:rPr lang="vi-VN" sz="2400"/>
              <a:t>ư</a:t>
            </a:r>
            <a:r>
              <a:rPr lang="en-US" sz="2400"/>
              <a:t>ng khác hẳn nhau về nghĩa.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2495</TotalTime>
  <Words>1332</Words>
  <Application>Microsoft Office PowerPoint</Application>
  <PresentationFormat>On-screen Show (4:3)</PresentationFormat>
  <Paragraphs>128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Garamond</vt:lpstr>
      <vt:lpstr>Wingdings</vt:lpstr>
      <vt:lpstr>.VnTime</vt:lpstr>
      <vt:lpstr>Default Design</vt:lpstr>
      <vt:lpstr>Slide 1</vt:lpstr>
      <vt:lpstr>Luyện từ và câu   </vt:lpstr>
      <vt:lpstr>Luyện từ và câu   </vt:lpstr>
      <vt:lpstr>Luyện từ và câu   </vt:lpstr>
      <vt:lpstr>Luyện từ và câu   </vt:lpstr>
      <vt:lpstr>Luyện từ và câu   </vt:lpstr>
      <vt:lpstr>Luyện từ và câu   </vt:lpstr>
      <vt:lpstr> Luyện từ và câu   </vt:lpstr>
      <vt:lpstr> Luyện từ và câu   </vt:lpstr>
      <vt:lpstr> Luyện từ và câu   </vt:lpstr>
      <vt:lpstr>Slide 11</vt:lpstr>
      <vt:lpstr> Luyện từ và câu   </vt:lpstr>
      <vt:lpstr>Luyện từ và câu   </vt:lpstr>
      <vt:lpstr> Luyện từ và câu   </vt:lpstr>
    </vt:vector>
  </TitlesOfParts>
  <Company>THSP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Thanhcan</dc:creator>
  <cp:lastModifiedBy>CSTeam</cp:lastModifiedBy>
  <cp:revision>133</cp:revision>
  <dcterms:created xsi:type="dcterms:W3CDTF">2011-11-18T08:14:40Z</dcterms:created>
  <dcterms:modified xsi:type="dcterms:W3CDTF">2016-06-30T03:12:58Z</dcterms:modified>
</cp:coreProperties>
</file>