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87" r:id="rId4"/>
    <p:sldId id="288" r:id="rId5"/>
    <p:sldId id="289" r:id="rId6"/>
    <p:sldId id="294" r:id="rId7"/>
    <p:sldId id="257" r:id="rId8"/>
    <p:sldId id="266" r:id="rId9"/>
    <p:sldId id="291" r:id="rId10"/>
    <p:sldId id="290" r:id="rId11"/>
    <p:sldId id="295" r:id="rId12"/>
    <p:sldId id="262" r:id="rId13"/>
    <p:sldId id="296" r:id="rId14"/>
    <p:sldId id="282" r:id="rId15"/>
    <p:sldId id="283" r:id="rId16"/>
    <p:sldId id="297" r:id="rId17"/>
    <p:sldId id="298" r:id="rId18"/>
    <p:sldId id="270" r:id="rId19"/>
    <p:sldId id="263" r:id="rId20"/>
    <p:sldId id="272" r:id="rId21"/>
    <p:sldId id="284" r:id="rId22"/>
  </p:sldIdLst>
  <p:sldSz cx="9144000" cy="6858000" type="screen4x3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00"/>
    <a:srgbClr val="FFFF99"/>
    <a:srgbClr val="CCFF66"/>
    <a:srgbClr val="FFFF66"/>
    <a:srgbClr val="FFCC66"/>
    <a:srgbClr val="CC9900"/>
    <a:srgbClr val="CC33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FC4CEE9-6EC0-4C47-BE7E-C0255A18388B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69905CC-287F-45C9-8AA3-820967DED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1 H đọc to phần chú giải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Nhóm 4 hoặc nhóm 6</a:t>
            </a:r>
          </a:p>
          <a:p>
            <a:pPr eaLnBrk="1" hangingPunct="1"/>
            <a:r>
              <a:rPr lang="en-US" smtClean="0"/>
              <a:t>Đọc thầm, trao đổi, trả lời 4 câu hỏi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2 H đọc nối tiếp nhau (3 lượt)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2 H đọc nối tiếp nhau (3 lượt)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1 H đọc to phần chú giải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1 H đọc to phần chú giải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1E6FB-D4FC-40D2-800C-1BED15D75331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CB03-430E-4CDF-84E2-53913E72B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722D6-8CBF-4467-9920-B649E3DCD982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03461-E611-4968-8A95-C21BA0863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DAAE-BBE4-48A0-BC22-70D3EDB042D6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610F-E08A-49D7-898C-7392AE9CD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7F47B-D3A7-46FF-8032-1CC90CF173EE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B14DF-734F-499B-B517-19C608D6C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1C28-4FA1-4B60-AE44-3BB2DC5ED427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E0C1F-F13E-484C-BB25-61CEC6AD7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333F-2234-4B8E-AA73-4722E6563BD1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10EBC-BC5D-4F0D-9134-D5C83CF9B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BBB9-7B64-48DF-84B2-B5C7FEE571AE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7EC5-7A92-4057-B0E2-915220493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7687-0607-46E8-A7AC-80D08CD24F6B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C14F2-AB38-4237-AA85-E8D7A6DB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615A-3EDA-437D-ADA1-7C588B464874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EA29-6989-4EA4-BAE4-9D73EC533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F8C6-6BBB-49C8-8589-271595A7701B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3C2C-FBCC-43E4-9430-439F20857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39A20-DA0E-42F8-AD8F-1186F339DBFD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F4CE-5A28-4665-9F01-0E65088C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10D6E4-BF50-4E46-83C1-56D98142A86C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587242-7C4B-412F-B850-2FFA9D290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nhac\bai_ca_xay_dung_%20(Trimmed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32038"/>
            <a:ext cx="41910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600" b="1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5257800" y="2286000"/>
            <a:ext cx="31242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6600" b="1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LỚP 5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 txBox="1">
            <a:spLocks/>
          </p:cNvSpPr>
          <p:nvPr/>
        </p:nvSpPr>
        <p:spPr bwMode="auto">
          <a:xfrm>
            <a:off x="3962400" y="5791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Cái bay </a:t>
            </a:r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6138" y="838200"/>
            <a:ext cx="2811462" cy="4724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2"/>
            </a:gs>
            <a:gs pos="100000">
              <a:srgbClr val="FFCC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04800" y="2811463"/>
            <a:ext cx="8458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600">
                <a:solidFill>
                  <a:srgbClr val="CC3300"/>
                </a:solidFill>
                <a:latin typeface="Arial" charset="0"/>
              </a:rPr>
              <a:t> 1. </a:t>
            </a:r>
            <a:r>
              <a:rPr lang="en-US">
                <a:solidFill>
                  <a:srgbClr val="CC3300"/>
                </a:solidFill>
                <a:latin typeface="Arial" charset="0"/>
              </a:rPr>
              <a:t>Bạn nhỏ quan sát ngôi nhà đang xây khi nào?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88925" algn="just" eaLnBrk="1" hangingPunct="1">
              <a:spcBef>
                <a:spcPct val="25000"/>
              </a:spcBef>
              <a:buFont typeface="Arial" charset="0"/>
              <a:buNone/>
            </a:pPr>
            <a:r>
              <a:rPr lang="en-US" sz="4000" b="1" smtClean="0">
                <a:solidFill>
                  <a:srgbClr val="FF0000"/>
                </a:solidFill>
                <a:latin typeface="Arial" charset="0"/>
              </a:rPr>
              <a:t>2. Những chi tiết nào vẽ lên hình ảnh ngôi nhà đang xây?</a:t>
            </a:r>
          </a:p>
        </p:txBody>
      </p:sp>
      <p:pic>
        <p:nvPicPr>
          <p:cNvPr id="13315" name="Ink 23"/>
          <p:cNvPicPr>
            <a:picLocks noRot="1" noChangeAspect="1" noEditPoints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2150" y="3155950"/>
            <a:ext cx="21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Ink 25"/>
          <p:cNvPicPr>
            <a:picLocks noRot="1" noChangeAspect="1" noEditPoints="1" noChangeArrowheads="1" noChangeShapeType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9200" y="3524250"/>
            <a:ext cx="166688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nk 27"/>
          <p:cNvPicPr>
            <a:picLocks noRot="1" noChangeAspect="1" noEditPoints="1" noChangeArrowheads="1" noChangeShapeType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62925" y="3522663"/>
            <a:ext cx="350838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2"/>
            </a:gs>
            <a:gs pos="100000">
              <a:srgbClr val="FF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915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2113" indent="-3921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3. Để vẽ lên những hình ảnh sống   động tác giả đã sữ dụng những biện pháp nghệ thuật gì ?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883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Tác giả đã sữ dụng biện pháp nghệ thuật so sánh và nhân hoá.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/>
          </p:cNvSpPr>
          <p:nvPr/>
        </p:nvSpPr>
        <p:spPr bwMode="auto">
          <a:xfrm>
            <a:off x="0" y="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88925" algn="just">
              <a:spcBef>
                <a:spcPct val="25000"/>
              </a:spcBef>
              <a:buClr>
                <a:srgbClr val="FFFF00"/>
              </a:buClr>
              <a:buFont typeface="Arial" charset="0"/>
              <a:buNone/>
            </a:pPr>
            <a:r>
              <a:rPr lang="en-US" sz="3800" b="1">
                <a:solidFill>
                  <a:srgbClr val="FF0000"/>
                </a:solidFill>
                <a:latin typeface="Arial" charset="0"/>
              </a:rPr>
              <a:t>4.  </a:t>
            </a:r>
            <a:r>
              <a:rPr lang="en-US" sz="3800" b="1">
                <a:solidFill>
                  <a:srgbClr val="FF3300"/>
                </a:solidFill>
                <a:latin typeface="Arial" charset="0"/>
              </a:rPr>
              <a:t>T</a:t>
            </a:r>
            <a:r>
              <a:rPr lang="en-US" sz="3200" b="1">
                <a:solidFill>
                  <a:srgbClr val="FF3300"/>
                </a:solidFill>
                <a:latin typeface="Arial" charset="0"/>
              </a:rPr>
              <a:t>ìm n</a:t>
            </a:r>
            <a:r>
              <a:rPr lang="en-US" sz="3800" b="1">
                <a:solidFill>
                  <a:srgbClr val="FF3300"/>
                </a:solidFill>
                <a:latin typeface="Arial" charset="0"/>
              </a:rPr>
              <a:t>hững</a:t>
            </a:r>
            <a:r>
              <a:rPr lang="en-US" sz="3800" b="1">
                <a:solidFill>
                  <a:srgbClr val="FF0000"/>
                </a:solidFill>
                <a:latin typeface="Arial" charset="0"/>
              </a:rPr>
              <a:t> hình ảnh so sánh nói lên vẻ đẹp của ngôi nhà?</a:t>
            </a:r>
          </a:p>
        </p:txBody>
      </p:sp>
      <p:sp>
        <p:nvSpPr>
          <p:cNvPr id="2" name="Content Placeholder 2"/>
          <p:cNvSpPr>
            <a:spLocks/>
          </p:cNvSpPr>
          <p:nvPr/>
        </p:nvSpPr>
        <p:spPr bwMode="auto">
          <a:xfrm>
            <a:off x="304800" y="12192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88925" algn="just">
              <a:spcBef>
                <a:spcPct val="25000"/>
              </a:spcBef>
              <a:buClr>
                <a:srgbClr val="FFFF00"/>
              </a:buClr>
              <a:buFontTx/>
              <a:buChar char="•"/>
            </a:pPr>
            <a:r>
              <a:rPr lang="en-US" sz="2500" b="1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500" b="1">
                <a:solidFill>
                  <a:srgbClr val="CC0099"/>
                </a:solidFill>
                <a:latin typeface="Arial" charset="0"/>
              </a:rPr>
              <a:t>Giàn giáo</a:t>
            </a:r>
            <a:r>
              <a:rPr lang="en-US" sz="2500" b="1">
                <a:solidFill>
                  <a:schemeClr val="hlink"/>
                </a:solidFill>
                <a:latin typeface="Arial" charset="0"/>
              </a:rPr>
              <a:t> tựa </a:t>
            </a:r>
            <a:r>
              <a:rPr lang="en-US" sz="2500" b="1">
                <a:solidFill>
                  <a:srgbClr val="CC0099"/>
                </a:solidFill>
                <a:latin typeface="Arial" charset="0"/>
              </a:rPr>
              <a:t>cái lồng</a:t>
            </a:r>
            <a:r>
              <a:rPr lang="en-US" sz="2500" b="1">
                <a:solidFill>
                  <a:schemeClr val="hlink"/>
                </a:solidFill>
                <a:latin typeface="Arial" charset="0"/>
              </a:rPr>
              <a:t>.</a:t>
            </a:r>
          </a:p>
          <a:p>
            <a:pPr indent="288925" algn="just">
              <a:spcBef>
                <a:spcPct val="25000"/>
              </a:spcBef>
              <a:buClr>
                <a:srgbClr val="FFFF00"/>
              </a:buClr>
              <a:buFontTx/>
              <a:buChar char="•"/>
            </a:pPr>
            <a:r>
              <a:rPr lang="en-US" sz="2500" b="1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500" b="1">
                <a:solidFill>
                  <a:srgbClr val="CC0099"/>
                </a:solidFill>
                <a:latin typeface="Arial" charset="0"/>
              </a:rPr>
              <a:t>Trụ bê tông</a:t>
            </a:r>
            <a:r>
              <a:rPr lang="en-US" sz="2500" b="1">
                <a:solidFill>
                  <a:schemeClr val="hlink"/>
                </a:solidFill>
                <a:latin typeface="Arial" charset="0"/>
              </a:rPr>
              <a:t> nhú lên như </a:t>
            </a:r>
            <a:r>
              <a:rPr lang="en-US" sz="2500" b="1">
                <a:solidFill>
                  <a:srgbClr val="CC0099"/>
                </a:solidFill>
                <a:latin typeface="Arial" charset="0"/>
              </a:rPr>
              <a:t>một mầm cây</a:t>
            </a:r>
            <a:r>
              <a:rPr lang="en-US" sz="2500" b="1">
                <a:solidFill>
                  <a:schemeClr val="hlink"/>
                </a:solidFill>
                <a:latin typeface="Arial" charset="0"/>
              </a:rPr>
              <a:t>.</a:t>
            </a:r>
          </a:p>
          <a:p>
            <a:pPr indent="288925" algn="just">
              <a:spcBef>
                <a:spcPct val="25000"/>
              </a:spcBef>
              <a:buClr>
                <a:srgbClr val="FFFF00"/>
              </a:buClr>
              <a:buFontTx/>
              <a:buChar char="•"/>
            </a:pPr>
            <a:r>
              <a:rPr lang="en-US" sz="2500" b="1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500" b="1">
                <a:solidFill>
                  <a:srgbClr val="CC0099"/>
                </a:solidFill>
                <a:latin typeface="Arial" charset="0"/>
              </a:rPr>
              <a:t>Ngôi nhà</a:t>
            </a:r>
            <a:r>
              <a:rPr lang="en-US" sz="2500" b="1">
                <a:solidFill>
                  <a:schemeClr val="hlink"/>
                </a:solidFill>
                <a:latin typeface="Arial" charset="0"/>
              </a:rPr>
              <a:t> giống </a:t>
            </a:r>
            <a:r>
              <a:rPr lang="en-US" sz="2500" b="1">
                <a:solidFill>
                  <a:srgbClr val="CC0099"/>
                </a:solidFill>
                <a:latin typeface="Arial" charset="0"/>
              </a:rPr>
              <a:t>bài thơ</a:t>
            </a:r>
            <a:r>
              <a:rPr lang="en-US" sz="2500" b="1">
                <a:solidFill>
                  <a:schemeClr val="hlink"/>
                </a:solidFill>
                <a:latin typeface="Arial" charset="0"/>
              </a:rPr>
              <a:t> sắp làm xong, là </a:t>
            </a:r>
            <a:r>
              <a:rPr lang="en-US" sz="2500" b="1">
                <a:solidFill>
                  <a:srgbClr val="CC0066"/>
                </a:solidFill>
                <a:latin typeface="Arial" charset="0"/>
              </a:rPr>
              <a:t>bức tranh</a:t>
            </a:r>
            <a:r>
              <a:rPr lang="en-US" sz="2500" b="1">
                <a:solidFill>
                  <a:schemeClr val="hlink"/>
                </a:solidFill>
                <a:latin typeface="Arial" charset="0"/>
              </a:rPr>
              <a:t> còn</a:t>
            </a:r>
          </a:p>
          <a:p>
            <a:pPr indent="288925" algn="just">
              <a:spcBef>
                <a:spcPct val="25000"/>
              </a:spcBef>
              <a:buClr>
                <a:srgbClr val="FFFF00"/>
              </a:buClr>
              <a:buFontTx/>
              <a:buChar char="•"/>
            </a:pPr>
            <a:r>
              <a:rPr lang="en-US" sz="2500" b="1">
                <a:solidFill>
                  <a:schemeClr val="hlink"/>
                </a:solidFill>
                <a:latin typeface="Arial" charset="0"/>
              </a:rPr>
              <a:t> nguyên màu vôi, gạch.</a:t>
            </a:r>
          </a:p>
        </p:txBody>
      </p:sp>
      <p:pic>
        <p:nvPicPr>
          <p:cNvPr id="15364" name="Picture 10" descr="xpress_scaffold_sentin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276600"/>
            <a:ext cx="2946400" cy="3352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5365" name="Picture 13" descr="tap doc s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5088" y="3276600"/>
            <a:ext cx="5040312" cy="3352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/>
          </p:cNvSpPr>
          <p:nvPr/>
        </p:nvSpPr>
        <p:spPr bwMode="auto">
          <a:xfrm>
            <a:off x="0" y="6096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88925" algn="just">
              <a:spcBef>
                <a:spcPct val="25000"/>
              </a:spcBef>
              <a:buClr>
                <a:srgbClr val="FFFF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5.  </a:t>
            </a:r>
            <a:r>
              <a:rPr lang="en-US" sz="3200" b="1">
                <a:solidFill>
                  <a:srgbClr val="FF3300"/>
                </a:solidFill>
                <a:latin typeface="Arial" charset="0"/>
              </a:rPr>
              <a:t>T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ìm n</a:t>
            </a:r>
            <a:r>
              <a:rPr lang="en-US" sz="3200" b="1">
                <a:solidFill>
                  <a:srgbClr val="FF3300"/>
                </a:solidFill>
                <a:latin typeface="Arial" charset="0"/>
              </a:rPr>
              <a:t>hững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 hình ảnh nhân hóa làm cho ngôi nhà được miêu tả sống động, gần gũi ?</a:t>
            </a:r>
          </a:p>
        </p:txBody>
      </p:sp>
      <p:sp>
        <p:nvSpPr>
          <p:cNvPr id="2" name="Content Placeholder 2"/>
          <p:cNvSpPr>
            <a:spLocks/>
          </p:cNvSpPr>
          <p:nvPr/>
        </p:nvSpPr>
        <p:spPr bwMode="auto">
          <a:xfrm>
            <a:off x="0" y="23622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2238" algn="just">
              <a:spcBef>
                <a:spcPct val="25000"/>
              </a:spcBef>
              <a:buClr>
                <a:srgbClr val="FFFF00"/>
              </a:buClr>
              <a:buFont typeface="Arial" charset="0"/>
              <a:buChar char="–"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Ngôi nhà </a:t>
            </a:r>
            <a:r>
              <a:rPr lang="en-US" sz="3200" b="1">
                <a:solidFill>
                  <a:srgbClr val="CC0066"/>
                </a:solidFill>
                <a:latin typeface="Arial" charset="0"/>
              </a:rPr>
              <a:t>tựa </a:t>
            </a:r>
            <a:r>
              <a:rPr lang="en-US" sz="3200" b="1">
                <a:solidFill>
                  <a:schemeClr val="hlink"/>
                </a:solidFill>
                <a:latin typeface="Arial" charset="0"/>
              </a:rPr>
              <a:t>vào nền trời sẫm biếc, </a:t>
            </a:r>
            <a:r>
              <a:rPr lang="en-US" sz="3200" b="1">
                <a:solidFill>
                  <a:srgbClr val="CC0066"/>
                </a:solidFill>
                <a:latin typeface="Arial" charset="0"/>
              </a:rPr>
              <a:t>thở</a:t>
            </a:r>
            <a:r>
              <a:rPr lang="en-US" sz="3200" b="1">
                <a:solidFill>
                  <a:schemeClr val="hlink"/>
                </a:solidFill>
                <a:latin typeface="Arial" charset="0"/>
              </a:rPr>
              <a:t> ra mùi vôi vữa.</a:t>
            </a:r>
          </a:p>
          <a:p>
            <a:pPr indent="122238" algn="just">
              <a:spcBef>
                <a:spcPct val="25000"/>
              </a:spcBef>
              <a:buClr>
                <a:srgbClr val="FFFF00"/>
              </a:buClr>
              <a:buFont typeface="Arial" charset="0"/>
              <a:buChar char="–"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Nắng </a:t>
            </a:r>
            <a:r>
              <a:rPr lang="en-US" sz="3200" b="1">
                <a:solidFill>
                  <a:srgbClr val="CC0066"/>
                </a:solidFill>
                <a:latin typeface="Arial" charset="0"/>
              </a:rPr>
              <a:t>đứng ngủ quên</a:t>
            </a:r>
            <a:r>
              <a:rPr lang="en-US" sz="3200" b="1">
                <a:solidFill>
                  <a:schemeClr val="hlink"/>
                </a:solidFill>
                <a:latin typeface="Arial" charset="0"/>
              </a:rPr>
              <a:t> trên những bức tường.</a:t>
            </a:r>
          </a:p>
          <a:p>
            <a:pPr indent="122238" algn="just">
              <a:spcBef>
                <a:spcPct val="25000"/>
              </a:spcBef>
              <a:buClr>
                <a:srgbClr val="FFFF00"/>
              </a:buClr>
              <a:buFont typeface="Arial" charset="0"/>
              <a:buChar char="–"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Làn gió </a:t>
            </a:r>
            <a:r>
              <a:rPr lang="en-US" sz="3200" b="1">
                <a:solidFill>
                  <a:srgbClr val="CC0066"/>
                </a:solidFill>
                <a:latin typeface="Arial" charset="0"/>
              </a:rPr>
              <a:t>mang </a:t>
            </a:r>
            <a:r>
              <a:rPr lang="en-US" sz="3200" b="1">
                <a:solidFill>
                  <a:schemeClr val="hlink"/>
                </a:solidFill>
                <a:latin typeface="Arial" charset="0"/>
              </a:rPr>
              <a:t>hương, </a:t>
            </a:r>
            <a:r>
              <a:rPr lang="en-US" sz="3200" b="1">
                <a:solidFill>
                  <a:srgbClr val="CC0066"/>
                </a:solidFill>
                <a:latin typeface="Arial" charset="0"/>
              </a:rPr>
              <a:t>ủ đầy</a:t>
            </a:r>
            <a:r>
              <a:rPr lang="en-US" sz="3200" b="1">
                <a:solidFill>
                  <a:schemeClr val="hlink"/>
                </a:solidFill>
                <a:latin typeface="Arial" charset="0"/>
              </a:rPr>
              <a:t> những rãnh tường chưa trát.</a:t>
            </a:r>
          </a:p>
          <a:p>
            <a:pPr indent="122238" algn="just">
              <a:spcBef>
                <a:spcPct val="25000"/>
              </a:spcBef>
              <a:buClr>
                <a:srgbClr val="FFFF00"/>
              </a:buClr>
              <a:buFont typeface="Arial" charset="0"/>
              <a:buChar char="–"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Ngôi nhà </a:t>
            </a:r>
            <a:r>
              <a:rPr lang="en-US" sz="3200" b="1">
                <a:solidFill>
                  <a:srgbClr val="CC0066"/>
                </a:solidFill>
                <a:latin typeface="Arial" charset="0"/>
              </a:rPr>
              <a:t>lớn lên</a:t>
            </a:r>
            <a:r>
              <a:rPr lang="en-US" sz="3200" b="1">
                <a:solidFill>
                  <a:schemeClr val="hlink"/>
                </a:solidFill>
                <a:latin typeface="Arial" charset="0"/>
              </a:rPr>
              <a:t> với trời xanh.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229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9713" indent="-239713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6. Em hiểu hai câu thơ:</a:t>
            </a:r>
          </a:p>
          <a:p>
            <a:pPr marL="239713" indent="-239713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“Bao ngôi nhà đã hoàn thành     Đều qua những ngày xây dở...”</a:t>
            </a:r>
          </a:p>
          <a:p>
            <a:pPr marL="239713" indent="-239713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Như thế nào?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7924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7. “Ngôi nhà như trẻ nhỏ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     Lớn lên với trời xanh”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     Ý muốn nói gì ?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304800" y="3048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88925" algn="just">
              <a:spcBef>
                <a:spcPct val="25000"/>
              </a:spcBef>
              <a:buClr>
                <a:srgbClr val="FFFF00"/>
              </a:buClr>
              <a:buFont typeface="Arial" charset="0"/>
              <a:buNone/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7. Hình ảnh những ngôi nhà đang xây nói lên điều gì về cuộc sống trên đất nước ta?</a:t>
            </a:r>
          </a:p>
        </p:txBody>
      </p:sp>
      <p:pic>
        <p:nvPicPr>
          <p:cNvPr id="43030" name="Picture 22" descr="images1419994_hcm11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752600"/>
            <a:ext cx="4114800" cy="47244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3031" name="Picture 23" descr="2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752600"/>
            <a:ext cx="3962400" cy="47244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3032" name="Content Placeholder 2"/>
          <p:cNvSpPr>
            <a:spLocks/>
          </p:cNvSpPr>
          <p:nvPr/>
        </p:nvSpPr>
        <p:spPr bwMode="auto">
          <a:xfrm>
            <a:off x="0" y="1828800"/>
            <a:ext cx="8915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511175" algn="just">
              <a:spcBef>
                <a:spcPct val="20000"/>
              </a:spcBef>
              <a:buFont typeface="Arial" charset="0"/>
              <a:buNone/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Bài thơ nói lên hình ảnh đẹp và sống động của ngôi nhà đang xây thể hiện sự đổi mới hằng ngày trên đất nước ta.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7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20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0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90600" y="228600"/>
            <a:ext cx="8229600" cy="6629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hlink"/>
                </a:solidFill>
                <a:latin typeface="Arial" charset="0"/>
              </a:rPr>
              <a:t>Chiều</a:t>
            </a:r>
            <a:r>
              <a:rPr lang="en-US" b="1" smtClean="0">
                <a:solidFill>
                  <a:srgbClr val="CC0066"/>
                </a:solidFill>
                <a:latin typeface="Arial" charset="0"/>
              </a:rPr>
              <a:t>/</a:t>
            </a:r>
            <a:r>
              <a:rPr lang="en-US" b="1" smtClean="0">
                <a:solidFill>
                  <a:schemeClr val="hlink"/>
                </a:solidFill>
                <a:latin typeface="Arial" charset="0"/>
              </a:rPr>
              <a:t> đi học về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hlink"/>
                </a:solidFill>
                <a:latin typeface="Arial" charset="0"/>
              </a:rPr>
              <a:t>Chúng em qua ngôi nhà xây dở</a:t>
            </a:r>
            <a:r>
              <a:rPr lang="en-US" b="1" smtClean="0">
                <a:solidFill>
                  <a:srgbClr val="CC0066"/>
                </a:solidFill>
                <a:latin typeface="Arial" charset="0"/>
              </a:rPr>
              <a:t>//</a:t>
            </a:r>
          </a:p>
          <a:p>
            <a:pPr eaLnBrk="1" hangingPunct="1">
              <a:buFont typeface="Arial" charset="0"/>
              <a:buNone/>
            </a:pPr>
            <a:r>
              <a:rPr lang="en-US" b="1" u="sng" smtClean="0">
                <a:solidFill>
                  <a:schemeClr val="hlink"/>
                </a:solidFill>
                <a:latin typeface="Arial" charset="0"/>
              </a:rPr>
              <a:t>Giàn giáo</a:t>
            </a:r>
            <a:r>
              <a:rPr lang="en-US" b="1" smtClean="0">
                <a:solidFill>
                  <a:schemeClr val="hlink"/>
                </a:solidFill>
                <a:latin typeface="Arial" charset="0"/>
              </a:rPr>
              <a:t> tựa </a:t>
            </a:r>
            <a:r>
              <a:rPr lang="en-US" b="1" u="sng" smtClean="0">
                <a:solidFill>
                  <a:schemeClr val="hlink"/>
                </a:solidFill>
                <a:latin typeface="Arial" charset="0"/>
              </a:rPr>
              <a:t>cái lồng</a:t>
            </a:r>
            <a:r>
              <a:rPr lang="en-US" b="1" smtClean="0">
                <a:solidFill>
                  <a:schemeClr val="hlink"/>
                </a:solidFill>
                <a:latin typeface="Arial" charset="0"/>
              </a:rPr>
              <a:t> che chở</a:t>
            </a:r>
            <a:r>
              <a:rPr lang="en-US" b="1" smtClean="0">
                <a:solidFill>
                  <a:srgbClr val="CC0066"/>
                </a:solidFill>
                <a:latin typeface="Arial" charset="0"/>
              </a:rPr>
              <a:t>//</a:t>
            </a:r>
          </a:p>
          <a:p>
            <a:pPr eaLnBrk="1" hangingPunct="1">
              <a:buFont typeface="Arial" charset="0"/>
              <a:buNone/>
            </a:pPr>
            <a:r>
              <a:rPr lang="en-US" b="1" u="sng" smtClean="0">
                <a:solidFill>
                  <a:schemeClr val="hlink"/>
                </a:solidFill>
                <a:latin typeface="Arial" charset="0"/>
              </a:rPr>
              <a:t>Trụ bê tông nhú lên</a:t>
            </a:r>
            <a:r>
              <a:rPr lang="en-US" b="1" smtClean="0">
                <a:solidFill>
                  <a:schemeClr val="hlink"/>
                </a:solidFill>
                <a:latin typeface="Arial" charset="0"/>
              </a:rPr>
              <a:t> như </a:t>
            </a:r>
            <a:r>
              <a:rPr lang="en-US" b="1" u="sng" smtClean="0">
                <a:solidFill>
                  <a:schemeClr val="hlink"/>
                </a:solidFill>
                <a:latin typeface="Arial" charset="0"/>
              </a:rPr>
              <a:t>một mầm cây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hlink"/>
                </a:solidFill>
                <a:latin typeface="Arial" charset="0"/>
              </a:rPr>
              <a:t>Bác thợ nề ra về còn </a:t>
            </a:r>
            <a:r>
              <a:rPr lang="en-US" b="1" u="sng" smtClean="0">
                <a:solidFill>
                  <a:schemeClr val="hlink"/>
                </a:solidFill>
                <a:latin typeface="Arial" charset="0"/>
              </a:rPr>
              <a:t>huơ huơ</a:t>
            </a:r>
            <a:r>
              <a:rPr lang="en-US" b="1" smtClean="0">
                <a:solidFill>
                  <a:schemeClr val="hlink"/>
                </a:solidFill>
                <a:latin typeface="Arial" charset="0"/>
              </a:rPr>
              <a:t> cái bay:</a:t>
            </a:r>
          </a:p>
          <a:p>
            <a:pPr eaLnBrk="1" hangingPunct="1">
              <a:buFont typeface="Arial" charset="0"/>
              <a:buNone/>
            </a:pPr>
            <a:r>
              <a:rPr lang="en-US" b="1" u="sng" smtClean="0">
                <a:solidFill>
                  <a:schemeClr val="hlink"/>
                </a:solidFill>
                <a:latin typeface="Arial" charset="0"/>
              </a:rPr>
              <a:t>Tạm biệt</a:t>
            </a:r>
            <a:r>
              <a:rPr lang="en-US" b="1" smtClean="0">
                <a:solidFill>
                  <a:schemeClr val="hlink"/>
                </a:solidFill>
                <a:latin typeface="Arial" charset="0"/>
              </a:rPr>
              <a:t>!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hlink"/>
                </a:solidFill>
                <a:latin typeface="Arial" charset="0"/>
              </a:rPr>
              <a:t>Ngôi nhà </a:t>
            </a:r>
            <a:r>
              <a:rPr lang="en-US" b="1" u="sng" smtClean="0">
                <a:solidFill>
                  <a:schemeClr val="hlink"/>
                </a:solidFill>
                <a:latin typeface="Arial" charset="0"/>
              </a:rPr>
              <a:t>tựa vào nền trời sẫm biếc</a:t>
            </a:r>
            <a:r>
              <a:rPr lang="en-US" b="1" smtClean="0">
                <a:solidFill>
                  <a:srgbClr val="CC0066"/>
                </a:solidFill>
                <a:latin typeface="Arial" charset="0"/>
              </a:rPr>
              <a:t>//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hlink"/>
                </a:solidFill>
                <a:latin typeface="Arial" charset="0"/>
              </a:rPr>
              <a:t>Thở ra mùi </a:t>
            </a:r>
            <a:r>
              <a:rPr lang="en-US" b="1" u="sng" smtClean="0">
                <a:solidFill>
                  <a:schemeClr val="hlink"/>
                </a:solidFill>
                <a:latin typeface="Arial" charset="0"/>
              </a:rPr>
              <a:t>vôi vữa</a:t>
            </a:r>
            <a:r>
              <a:rPr lang="en-US" b="1" smtClean="0">
                <a:solidFill>
                  <a:schemeClr val="hlink"/>
                </a:solidFill>
                <a:latin typeface="Arial" charset="0"/>
              </a:rPr>
              <a:t> nồng hăng</a:t>
            </a:r>
            <a:r>
              <a:rPr lang="en-US" b="1" smtClean="0">
                <a:solidFill>
                  <a:srgbClr val="CC0066"/>
                </a:solidFill>
                <a:latin typeface="Arial" charset="0"/>
              </a:rPr>
              <a:t>//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hlink"/>
                </a:solidFill>
                <a:latin typeface="Arial" charset="0"/>
              </a:rPr>
              <a:t>Ngôi nhà giống </a:t>
            </a:r>
            <a:r>
              <a:rPr lang="en-US" b="1" u="sng" smtClean="0">
                <a:solidFill>
                  <a:schemeClr val="hlink"/>
                </a:solidFill>
                <a:latin typeface="Arial" charset="0"/>
              </a:rPr>
              <a:t>bài thơ</a:t>
            </a:r>
            <a:r>
              <a:rPr lang="en-US" b="1" smtClean="0">
                <a:solidFill>
                  <a:schemeClr val="hlink"/>
                </a:solidFill>
                <a:latin typeface="Arial" charset="0"/>
              </a:rPr>
              <a:t> sắp làm xong</a:t>
            </a:r>
            <a:r>
              <a:rPr lang="en-US" b="1" smtClean="0">
                <a:solidFill>
                  <a:srgbClr val="CC0066"/>
                </a:solidFill>
                <a:latin typeface="Arial" charset="0"/>
              </a:rPr>
              <a:t>//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hlink"/>
                </a:solidFill>
                <a:latin typeface="Arial" charset="0"/>
              </a:rPr>
              <a:t>Là </a:t>
            </a:r>
            <a:r>
              <a:rPr lang="en-US" b="1" u="sng" smtClean="0">
                <a:solidFill>
                  <a:schemeClr val="hlink"/>
                </a:solidFill>
                <a:latin typeface="Arial" charset="0"/>
              </a:rPr>
              <a:t>bức tranh</a:t>
            </a:r>
            <a:r>
              <a:rPr lang="en-US" b="1" smtClean="0">
                <a:solidFill>
                  <a:schemeClr val="hlink"/>
                </a:solidFill>
                <a:latin typeface="Arial" charset="0"/>
              </a:rPr>
              <a:t> còn </a:t>
            </a:r>
            <a:r>
              <a:rPr lang="en-US" b="1" u="sng" smtClean="0">
                <a:solidFill>
                  <a:schemeClr val="hlink"/>
                </a:solidFill>
                <a:latin typeface="Arial" charset="0"/>
              </a:rPr>
              <a:t>nguyên màu</a:t>
            </a:r>
            <a:r>
              <a:rPr lang="en-US" b="1" smtClean="0">
                <a:solidFill>
                  <a:schemeClr val="hlink"/>
                </a:solidFill>
                <a:latin typeface="Arial" charset="0"/>
              </a:rPr>
              <a:t> vôi, gạch.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76200" y="274638"/>
            <a:ext cx="3429000" cy="63976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Kiểm tra bài cũ: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3657600" y="304800"/>
            <a:ext cx="5257800" cy="609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Buôn Chư Lênh đón cô giáo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2667000"/>
            <a:ext cx="822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sz="5400" b="1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Ng</a:t>
            </a:r>
            <a:r>
              <a:rPr lang="vi-VN" sz="5400" b="1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ười</a:t>
            </a:r>
            <a:r>
              <a:rPr lang="en-US" sz="5400" b="1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 dân Ch</a:t>
            </a:r>
            <a:r>
              <a:rPr lang="vi-VN" sz="5400" b="1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ư</a:t>
            </a:r>
            <a:r>
              <a:rPr lang="en-US" sz="5400" b="1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 Lênh </a:t>
            </a:r>
            <a:r>
              <a:rPr lang="vi-VN" sz="5400" b="1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đ</a:t>
            </a:r>
            <a:r>
              <a:rPr lang="en-US" sz="5400" b="1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ón tiếp cô giáo nh</a:t>
            </a:r>
            <a:r>
              <a:rPr lang="vi-VN" sz="5400" b="1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ư</a:t>
            </a:r>
            <a:r>
              <a:rPr lang="en-US" sz="5400" b="1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 thế nào?</a:t>
            </a: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04800" y="9906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2238" indent="395288">
              <a:spcBef>
                <a:spcPct val="20000"/>
              </a:spcBef>
              <a:buFont typeface="Calibri" pitchFamily="34" charset="0"/>
              <a:buNone/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Đ</a:t>
            </a:r>
            <a:r>
              <a:rPr lang="en-US" sz="6000" b="1">
                <a:solidFill>
                  <a:srgbClr val="0000CC"/>
                </a:solidFill>
                <a:latin typeface="Arial" charset="0"/>
              </a:rPr>
              <a:t>ọc đoạn 1, đoạn 2 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228600" y="2103438"/>
            <a:ext cx="8229600" cy="45259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" charset="0"/>
              </a:rPr>
              <a:t>Rèn học sinh đọc diễn cảm.</a:t>
            </a:r>
            <a:endParaRPr lang="en-US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Arial" charset="0"/>
              </a:rPr>
              <a:t>Giáo viên đọc diễn cảm.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Arial" charset="0"/>
              </a:rPr>
              <a:t>Cho học sinh luyện đọc diễn cảm.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Arial" charset="0"/>
              </a:rPr>
              <a:t>Giáo viên chốt: Thông qua hình ảnh và sống động của ngôi nhà đang xây, ca ngợi cuộc sống lao động trên đất nước ta.</a:t>
            </a:r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latin typeface="Arial" charset="0"/>
                <a:cs typeface="Times New Roman" pitchFamily="18" charset="0"/>
              </a:rPr>
              <a:t/>
            </a:r>
            <a:br>
              <a:rPr lang="en-US" sz="3600" b="1">
                <a:latin typeface="Arial" charset="0"/>
                <a:cs typeface="Times New Roman" pitchFamily="18" charset="0"/>
              </a:rPr>
            </a:br>
            <a:r>
              <a:rPr lang="en-US" sz="3600" b="1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Tập </a:t>
            </a:r>
            <a:r>
              <a:rPr lang="vi-VN" sz="3600" b="1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đọ</a:t>
            </a:r>
            <a:r>
              <a:rPr lang="en-US" sz="3600" b="1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c</a:t>
            </a: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5486400" y="1662113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tabLst>
                <a:tab pos="2790825" algn="l"/>
              </a:tabLst>
            </a:pPr>
            <a:r>
              <a:rPr lang="en-US" sz="2400" b="1">
                <a:latin typeface="Arial" charset="0"/>
              </a:rPr>
              <a:t>Đồng Xuân Lan</a:t>
            </a:r>
            <a:r>
              <a:rPr lang="en-US" sz="2400" b="1">
                <a:latin typeface="Arial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/>
          </p:cNvSpPr>
          <p:nvPr/>
        </p:nvSpPr>
        <p:spPr bwMode="auto">
          <a:xfrm>
            <a:off x="381000" y="1112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>
                <a:solidFill>
                  <a:schemeClr val="hlink"/>
                </a:solidFill>
                <a:latin typeface="Arial" charset="0"/>
              </a:rPr>
              <a:t>Dặn dò</a:t>
            </a:r>
          </a:p>
        </p:txBody>
      </p:sp>
      <p:sp>
        <p:nvSpPr>
          <p:cNvPr id="22531" name="Content Placeholder 2"/>
          <p:cNvSpPr>
            <a:spLocks/>
          </p:cNvSpPr>
          <p:nvPr/>
        </p:nvSpPr>
        <p:spPr bwMode="auto">
          <a:xfrm>
            <a:off x="381000" y="24384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Đọc lại bài và trả lời các câu hỏi.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Đọc tr</a:t>
            </a:r>
            <a:r>
              <a:rPr lang="vi-VN" sz="3200" b="1">
                <a:solidFill>
                  <a:srgbClr val="FF0000"/>
                </a:solidFill>
                <a:latin typeface="Arial" charset="0"/>
              </a:rPr>
              <a:t>ước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 bài: “Thầy thuốc như mẹ hiền”</a:t>
            </a:r>
          </a:p>
        </p:txBody>
      </p:sp>
    </p:spTree>
  </p:cSld>
  <p:clrMapOvr>
    <a:masterClrMapping/>
  </p:clrMapOvr>
  <p:transition spd="med" advClick="0" advTm="3000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76200" y="274638"/>
            <a:ext cx="3429000" cy="63976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Kiểm tra bài cũ: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3657600" y="304800"/>
            <a:ext cx="5257800" cy="609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Buôn Chư Lênh đón cô giáo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Calibri" pitchFamily="34" charset="0"/>
              <a:buNone/>
            </a:pPr>
            <a:r>
              <a:rPr lang="en-US" sz="4800" b="1">
                <a:solidFill>
                  <a:srgbClr val="CC0066"/>
                </a:solidFill>
                <a:latin typeface="Arial" charset="0"/>
                <a:cs typeface="Times New Roman" pitchFamily="18" charset="0"/>
              </a:rPr>
              <a:t>2. Nh</a:t>
            </a:r>
            <a:r>
              <a:rPr lang="en-US" sz="4800" b="1">
                <a:solidFill>
                  <a:srgbClr val="CC0066"/>
                </a:solidFill>
                <a:latin typeface="Arial" charset="0"/>
              </a:rPr>
              <a:t>ững chi tiết nào cho  thấy dân làng </a:t>
            </a:r>
            <a:r>
              <a:rPr lang="en-US" b="1">
                <a:solidFill>
                  <a:srgbClr val="CC0066"/>
                </a:solidFill>
                <a:latin typeface="Arial" charset="0"/>
              </a:rPr>
              <a:t>rất</a:t>
            </a:r>
            <a:r>
              <a:rPr lang="en-US" sz="4800" b="1">
                <a:solidFill>
                  <a:srgbClr val="CC0066"/>
                </a:solidFill>
                <a:latin typeface="Arial" charset="0"/>
              </a:rPr>
              <a:t> háo hức chờ đợi và yêu quý “cái chữ”?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868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2238" indent="395288">
              <a:spcBef>
                <a:spcPct val="20000"/>
              </a:spcBef>
              <a:buFont typeface="Calibri" pitchFamily="34" charset="0"/>
              <a:buNone/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Đọc to đoạn 3, đoạn 4 cho cả lớp cùng nghe.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76200" y="274638"/>
            <a:ext cx="3429000" cy="63976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Kiểm tra bài cũ: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3657600" y="304800"/>
            <a:ext cx="5257800" cy="609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Buôn Chư Lênh đón cô giáo</a:t>
            </a:r>
          </a:p>
        </p:txBody>
      </p: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457200" y="2438400"/>
            <a:ext cx="838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2238" indent="395288">
              <a:spcBef>
                <a:spcPct val="20000"/>
              </a:spcBef>
              <a:buFont typeface="Calibri" pitchFamily="34" charset="0"/>
              <a:buNone/>
            </a:pPr>
            <a:r>
              <a:rPr lang="en-US" sz="7200" b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Em hãy </a:t>
            </a:r>
            <a:r>
              <a:rPr lang="en-US" sz="7200" b="1">
                <a:solidFill>
                  <a:schemeClr val="hlink"/>
                </a:solidFill>
                <a:latin typeface="Arial" charset="0"/>
              </a:rPr>
              <a:t>n</a:t>
            </a:r>
            <a:r>
              <a:rPr lang="en-US" sz="6600" b="1">
                <a:solidFill>
                  <a:schemeClr val="hlink"/>
                </a:solidFill>
                <a:latin typeface="Arial" charset="0"/>
              </a:rPr>
              <a:t>êu nội dung chính của bài.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Content Placeholder 3" descr="Ve ngoi nha dang xa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1927" name="WordArt 7"/>
          <p:cNvSpPr>
            <a:spLocks noChangeArrowheads="1" noChangeShapeType="1" noTextEdit="1"/>
          </p:cNvSpPr>
          <p:nvPr/>
        </p:nvSpPr>
        <p:spPr bwMode="auto">
          <a:xfrm>
            <a:off x="685800" y="1447800"/>
            <a:ext cx="7758113" cy="3581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kern="10" spc="-4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Về ngôi nhà đang xây</a:t>
            </a:r>
            <a:endParaRPr lang="en-US" kern="10" spc="-44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1928" name="bai_ca_xay_dung_ (Trimmed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1000" y="5943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7976" fill="hold"/>
                                        <p:tgtEl>
                                          <p:spTgt spid="819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8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8"/>
                </p:tgtEl>
              </p:cMediaNode>
            </p:audio>
          </p:childTnLst>
        </p:cTn>
      </p:par>
    </p:tnLst>
    <p:bldLst>
      <p:bldP spid="81927" grpId="0" animBg="1"/>
      <p:bldP spid="819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159543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2790825" algn="l"/>
              </a:tabLst>
            </a:pPr>
            <a:r>
              <a:rPr lang="en-US" sz="4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VỀ NGÔI NHÀ ĐANG XÂY </a:t>
            </a:r>
            <a:endParaRPr lang="en-US" sz="4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3505200" y="36513"/>
            <a:ext cx="2667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2790825" algn="l"/>
              </a:tabLst>
            </a:pPr>
            <a:r>
              <a:rPr lang="en-US" sz="4800" b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Tập </a:t>
            </a:r>
            <a:r>
              <a:rPr lang="vi-VN" sz="4800" b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đ</a:t>
            </a:r>
            <a:r>
              <a:rPr lang="en-US" sz="4800" b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ọc </a:t>
            </a:r>
            <a:endParaRPr lang="en-US" sz="48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4572000" y="2171700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2790825" algn="l"/>
              </a:tabLst>
            </a:pPr>
            <a:r>
              <a:rPr lang="en-US" sz="4000" b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Đồng Xuân Lan </a:t>
            </a:r>
            <a:endParaRPr lang="en-US" sz="400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514600"/>
          </a:xfrm>
        </p:spPr>
        <p:txBody>
          <a:bodyPr/>
          <a:lstStyle/>
          <a:p>
            <a:pPr marL="0" indent="457200" algn="just" eaLnBrk="1" hangingPunct="1">
              <a:buFont typeface="Symbol" pitchFamily="18" charset="2"/>
              <a:buChar char="-"/>
            </a:pPr>
            <a:r>
              <a:rPr lang="en-US" sz="3600" b="1" smtClean="0">
                <a:solidFill>
                  <a:srgbClr val="CC0066"/>
                </a:solidFill>
                <a:latin typeface="Arial" charset="0"/>
                <a:cs typeface="Times New Roman" pitchFamily="18" charset="0"/>
              </a:rPr>
              <a:t>Đoạn 1</a:t>
            </a:r>
            <a:r>
              <a:rPr lang="en-US" sz="3600" b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en-US" sz="3600" b="1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Chiều </a:t>
            </a:r>
            <a:r>
              <a:rPr lang="vi-VN" sz="3600" b="1" smtClean="0">
                <a:solidFill>
                  <a:schemeClr val="hlink"/>
                </a:solidFill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i học về … còn nguyên màu vôi, gạch.</a:t>
            </a:r>
          </a:p>
          <a:p>
            <a:pPr marL="0" indent="457200" algn="just" eaLnBrk="1" hangingPunct="1">
              <a:buFont typeface="Symbol" pitchFamily="18" charset="2"/>
              <a:buChar char="-"/>
            </a:pPr>
            <a:r>
              <a:rPr lang="en-US" sz="3600" b="1" smtClean="0">
                <a:solidFill>
                  <a:srgbClr val="CC0066"/>
                </a:solidFill>
                <a:latin typeface="Arial" charset="0"/>
                <a:cs typeface="Times New Roman" pitchFamily="18" charset="0"/>
              </a:rPr>
              <a:t>Đoạn 2</a:t>
            </a:r>
            <a:r>
              <a:rPr lang="en-US" sz="3600" b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en-US" sz="3600" b="1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Bầy chim </a:t>
            </a:r>
            <a:r>
              <a:rPr lang="vi-VN" sz="3600" b="1" smtClean="0">
                <a:solidFill>
                  <a:schemeClr val="hlink"/>
                </a:solidFill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i </a:t>
            </a:r>
            <a:r>
              <a:rPr lang="vi-VN" sz="3600" b="1" smtClean="0">
                <a:solidFill>
                  <a:schemeClr val="hlink"/>
                </a:solidFill>
                <a:cs typeface="Times New Roman" pitchFamily="18" charset="0"/>
              </a:rPr>
              <a:t>ă</a:t>
            </a:r>
            <a:r>
              <a:rPr lang="en-US" sz="3600" b="1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n về … lớn lên với trời xanh.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0" y="36195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2790825" algn="l"/>
              </a:tabLst>
            </a:pPr>
            <a:r>
              <a:rPr lang="en-US" sz="5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VỀ NGÔI NHÀ ĐANG XÂY </a:t>
            </a:r>
            <a:endParaRPr lang="en-US" sz="54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 txBox="1">
            <a:spLocks/>
          </p:cNvSpPr>
          <p:nvPr/>
        </p:nvSpPr>
        <p:spPr bwMode="auto">
          <a:xfrm>
            <a:off x="3657600" y="6172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Giàn giáo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 txBox="1">
            <a:spLocks/>
          </p:cNvSpPr>
          <p:nvPr/>
        </p:nvSpPr>
        <p:spPr bwMode="auto">
          <a:xfrm>
            <a:off x="3124200" y="5791200"/>
            <a:ext cx="335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Trụ bê tông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1265</TotalTime>
  <Words>659</Words>
  <Application>Microsoft Office PowerPoint</Application>
  <PresentationFormat>On-screen Show (4:3)</PresentationFormat>
  <Paragraphs>71</Paragraphs>
  <Slides>21</Slides>
  <Notes>16</Notes>
  <HiddenSlides>2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Times New Roman</vt:lpstr>
      <vt:lpstr>Arial</vt:lpstr>
      <vt:lpstr>Calibri</vt:lpstr>
      <vt:lpstr>Symbol</vt:lpstr>
      <vt:lpstr>Office Theme</vt:lpstr>
      <vt:lpstr>Slide 1</vt:lpstr>
      <vt:lpstr>Kiểm tra bài cũ:</vt:lpstr>
      <vt:lpstr>Kiểm tra bài cũ:</vt:lpstr>
      <vt:lpstr>Kiểm tra bài cũ: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Banh Ngoc Tuyen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Banh Ngoc Tuyen</dc:creator>
  <cp:lastModifiedBy>CSTeam</cp:lastModifiedBy>
  <cp:revision>67</cp:revision>
  <dcterms:created xsi:type="dcterms:W3CDTF">2007-11-26T10:02:26Z</dcterms:created>
  <dcterms:modified xsi:type="dcterms:W3CDTF">2016-06-30T03:12:08Z</dcterms:modified>
</cp:coreProperties>
</file>