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276" r:id="rId3"/>
    <p:sldId id="317" r:id="rId4"/>
    <p:sldId id="318" r:id="rId5"/>
    <p:sldId id="325" r:id="rId6"/>
    <p:sldId id="326" r:id="rId7"/>
    <p:sldId id="327" r:id="rId8"/>
    <p:sldId id="319" r:id="rId9"/>
    <p:sldId id="320" r:id="rId10"/>
    <p:sldId id="321" r:id="rId11"/>
    <p:sldId id="328" r:id="rId12"/>
    <p:sldId id="32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FF"/>
    <a:srgbClr val="FFFFFF"/>
    <a:srgbClr val="CCFFCC"/>
    <a:srgbClr val="3399FF"/>
    <a:srgbClr val="CC3300"/>
    <a:srgbClr val="FFFF00"/>
    <a:srgbClr val="FF99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2A940-C098-4E02-9C0F-516ED32A5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7EBE8-8196-4A16-806D-050667E22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8127-2F53-47D2-9FF8-743135394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0BD4-2D74-4109-8036-EC0195214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3D11-FFCC-4921-A021-9CD37AF67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A2C1-DE9E-4D24-88BD-7A822B5F8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EFB5B-0347-4FC8-B05D-C36B41A07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6380C-1EEB-4F01-AFBB-D80576320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084E3-A1E5-4E71-BCFB-E496E545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8EB64-4B1B-45AA-BC1B-3AE2C7671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47BA-4933-4475-A394-6588607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D596DFD-0E82-463E-AF07-B64572F60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971800" y="52705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latin typeface="Arial" charset="0"/>
              </a:rPr>
              <a:t>Tập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ọc: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46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286000" y="14478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Kiểm tra bài cũ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HS1:Đọc toàn bài và trả lời câu hỏi:Tìm hình ảnh so sánh nói lên vẻ đẹp của ngôi nhà?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57200" y="3886200"/>
            <a:ext cx="815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HS2:Đọc toàn bài và nêu nội dung của bài thơ?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  <p:bldP spid="87048" grpId="0"/>
      <p:bldP spid="870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5800" y="11430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CC3300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32766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95275" y="18288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1.Khi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chồng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ến xin </a:t>
            </a:r>
            <a:r>
              <a:rPr lang="vi-VN" sz="2000">
                <a:latin typeface="Arial" charset="0"/>
              </a:rPr>
              <a:t>đơ</a:t>
            </a:r>
            <a:r>
              <a:rPr lang="en-US" sz="2000">
                <a:latin typeface="Arial" charset="0"/>
              </a:rPr>
              <a:t>n thuốc mới vào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êm khuya Lãn Ông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xử sự thế nào?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Đọc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oạn 2, 3 và trả lời câu hỏi: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81000" y="24384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Lãn Ôâng hẹn hôm sau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ến khám kĩ mới cho thuốc.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2.Điều gì thể hiện lòng nhân ái của Lãn Ông trong việc chữa bệnh cho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phụ nữ?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28600" y="35814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Ng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ời phụ nữ chết do tay thầy thuốc khác song Ông tự buộc tội mình về cái chết ấy.Ông rất hối hận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3.Vì sao có thể nói Lãn Ông là một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không màng danh lợi?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228600" y="50292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Ông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mời vào cung chữa bệnh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ợc tiến cử chức ngự y song Ông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ã khéo chối từ.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3429000" y="3048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Tập </a:t>
            </a:r>
            <a:r>
              <a:rPr lang="vi-VN" sz="2000" u="sng">
                <a:latin typeface="Arial" charset="0"/>
              </a:rPr>
              <a:t>đ</a:t>
            </a:r>
            <a:r>
              <a:rPr lang="en-US" sz="2000" u="sng">
                <a:latin typeface="Arial" charset="0"/>
              </a:rPr>
              <a:t>ọc</a:t>
            </a:r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2438400" y="609600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3657600" y="9144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152400" y="6035675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Arial" charset="0"/>
              </a:rPr>
              <a:t>Ý 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oạn 2 + 3: ca ngợi nhân cách của Hải Th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ợng Lãn Ông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8" grpId="0"/>
      <p:bldP spid="82949" grpId="0"/>
      <p:bldP spid="82950" grpId="0"/>
      <p:bldP spid="82951" grpId="0"/>
      <p:bldP spid="82952" grpId="0"/>
      <p:bldP spid="82953" grpId="0"/>
      <p:bldP spid="82956" grpId="0"/>
      <p:bldP spid="829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u="sng">
                <a:latin typeface="Arial" charset="0"/>
              </a:rPr>
              <a:t>Tập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ọc: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776413" y="1157288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8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905250" y="1766888"/>
            <a:ext cx="402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  <a:r>
              <a:rPr lang="en-US" sz="2400" b="0">
                <a:latin typeface="Arial" charset="0"/>
              </a:rPr>
              <a:t> 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Nội dung chính</a:t>
            </a:r>
            <a:r>
              <a:rPr lang="en-US" sz="2400">
                <a:latin typeface="Arial" charset="0"/>
              </a:rPr>
              <a:t>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28600" y="2890838"/>
            <a:ext cx="8610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</a:t>
            </a:r>
            <a:r>
              <a:rPr lang="en-US" sz="2400">
                <a:latin typeface="Arial" charset="0"/>
              </a:rPr>
              <a:t>Ca ngợi tài n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ng, tấm lòng nhân hậu và nhân cách cao th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ợng của hải Th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ợng Lãn Ông.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1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Luyện </a:t>
            </a:r>
            <a:r>
              <a:rPr lang="vi-VN" sz="2000" u="sng">
                <a:latin typeface="Arial" charset="0"/>
              </a:rPr>
              <a:t>đ</a:t>
            </a:r>
            <a:r>
              <a:rPr lang="en-US" sz="2000" u="sng">
                <a:latin typeface="Arial" charset="0"/>
              </a:rPr>
              <a:t>ọc diễn cảm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32766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28600" y="2474913"/>
            <a:ext cx="830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Hải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 Lãn Ông là một thầy thuốc giàu lòng nhân ái không màng danh lợi.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Có lần, một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thuyền chài có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ứa con nhỏ bị bệnh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ậu nặng,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ng nhà nghèo không có tiền chữa.  Lãn Ông biết tin liền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ến th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m.  Giữa mùa hè nóng nực, cháu bé nằm trong chiếc thuyền nhỏ hẹp,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ầy mụn mủ, mùi hôi tanh bốc lên nồng nặc. 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ng Lãn Ông vẫn không ngại khổ.  Ông ân cần ch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sóc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ứa bé suốt một tháng trời và chữa khỏi bệnh cho nó.  Khi từ giã nhà thuyền chài, ông chẳng những không lấy tiền mà còn cho thêm gạo, củi.</a:t>
            </a:r>
            <a:endParaRPr lang="en-US" sz="200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13317" name="Text Box 31"/>
          <p:cNvSpPr txBox="1">
            <a:spLocks noChangeArrowheads="1"/>
          </p:cNvSpPr>
          <p:nvPr/>
        </p:nvSpPr>
        <p:spPr bwMode="auto">
          <a:xfrm>
            <a:off x="3276600" y="457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Tập </a:t>
            </a:r>
            <a:r>
              <a:rPr lang="vi-VN" sz="2000" u="sng">
                <a:latin typeface="Arial" charset="0"/>
              </a:rPr>
              <a:t>đ</a:t>
            </a:r>
            <a:r>
              <a:rPr lang="en-US" sz="2000" u="sng">
                <a:latin typeface="Arial" charset="0"/>
              </a:rPr>
              <a:t>ọc</a:t>
            </a:r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13318" name="Text Box 32"/>
          <p:cNvSpPr txBox="1">
            <a:spLocks noChangeArrowheads="1"/>
          </p:cNvSpPr>
          <p:nvPr/>
        </p:nvSpPr>
        <p:spPr bwMode="auto">
          <a:xfrm>
            <a:off x="2209800" y="9144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13319" name="Text Box 33"/>
          <p:cNvSpPr txBox="1">
            <a:spLocks noChangeArrowheads="1"/>
          </p:cNvSpPr>
          <p:nvPr/>
        </p:nvSpPr>
        <p:spPr bwMode="auto">
          <a:xfrm>
            <a:off x="4495800" y="14478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50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2971800" y="527050"/>
            <a:ext cx="189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>
                <a:latin typeface="Arial" charset="0"/>
              </a:rPr>
              <a:t>Tập </a:t>
            </a:r>
            <a:r>
              <a:rPr lang="vi-VN" sz="3200" u="sng">
                <a:latin typeface="Arial" charset="0"/>
              </a:rPr>
              <a:t>đ</a:t>
            </a:r>
            <a:r>
              <a:rPr lang="en-US" sz="3200" u="sng">
                <a:latin typeface="Arial" charset="0"/>
              </a:rPr>
              <a:t>ọc:</a:t>
            </a:r>
          </a:p>
        </p:txBody>
      </p:sp>
      <p:pic>
        <p:nvPicPr>
          <p:cNvPr id="30752" name="Picture 3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u="sng">
                <a:latin typeface="Arial" charset="0"/>
              </a:rPr>
              <a:t>Tập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ọc: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776413" y="1157288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8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905250" y="1766888"/>
            <a:ext cx="402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  <a:r>
              <a:rPr lang="en-US" sz="2400" b="0">
                <a:latin typeface="Arial" charset="0"/>
              </a:rPr>
              <a:t> 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048000" y="2776538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nồng nặc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048000" y="353377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từ giã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3048000" y="421957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tái phát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209800" y="493395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Hải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Lãn Ông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048000" y="2771775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nồng n</a:t>
            </a:r>
            <a:r>
              <a:rPr lang="vi-VN" sz="2800">
                <a:solidFill>
                  <a:srgbClr val="CC3300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c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048000" y="3535363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từ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gi  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3052763" y="421957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tái ph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at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2209800" y="4938713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Hải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L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ãn</a:t>
            </a:r>
            <a:r>
              <a:rPr lang="en-US" sz="2800">
                <a:latin typeface="Arial" charset="0"/>
              </a:rPr>
              <a:t> Ông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  <p:bldP spid="78855" grpId="0"/>
      <p:bldP spid="78856" grpId="0"/>
      <p:bldP spid="78857" grpId="0"/>
      <p:bldP spid="78858" grpId="0"/>
      <p:bldP spid="78859" grpId="0"/>
      <p:bldP spid="78861" grpId="0"/>
      <p:bldP spid="78862" grpId="0"/>
      <p:bldP spid="788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u="sng">
                <a:latin typeface="Arial" charset="0"/>
              </a:rPr>
              <a:t>Tập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ọc: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776413" y="1157288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8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905250" y="1766888"/>
            <a:ext cx="402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  <a:r>
              <a:rPr lang="en-US" sz="2400" b="0">
                <a:latin typeface="Arial" charset="0"/>
              </a:rPr>
              <a:t> 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362200" y="2776538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Hải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Lãn Ông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88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u="sng">
                <a:latin typeface="Arial" charset="0"/>
              </a:rPr>
              <a:t>Tập </a:t>
            </a:r>
            <a:r>
              <a:rPr lang="vi-VN" sz="3200" u="sng">
                <a:latin typeface="Arial" charset="0"/>
              </a:rPr>
              <a:t>đ</a:t>
            </a:r>
            <a:r>
              <a:rPr lang="en-US" sz="3200" u="sng">
                <a:latin typeface="Arial" charset="0"/>
              </a:rPr>
              <a:t>ọc: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776413" y="1157288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32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905250" y="1766888"/>
            <a:ext cx="4029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Theo Trần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Hạnh</a:t>
            </a:r>
            <a:r>
              <a:rPr lang="en-US" sz="2800" b="0">
                <a:latin typeface="Arial" charset="0"/>
              </a:rPr>
              <a:t> </a:t>
            </a:r>
          </a:p>
        </p:txBody>
      </p:sp>
      <p:pic>
        <p:nvPicPr>
          <p:cNvPr id="88072" name="Picture 8" descr="Hải Thượng Lan 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438400"/>
            <a:ext cx="5867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u="sng">
                <a:latin typeface="Arial" charset="0"/>
              </a:rPr>
              <a:t>Tập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ọc: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776413" y="1157288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8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905250" y="1766888"/>
            <a:ext cx="402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  <a:r>
              <a:rPr lang="en-US" sz="2400" b="0">
                <a:latin typeface="Arial" charset="0"/>
              </a:rPr>
              <a:t> 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276600" y="26670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bệnh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ậu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88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u="sng">
                <a:latin typeface="Arial" charset="0"/>
              </a:rPr>
              <a:t>Tập </a:t>
            </a:r>
            <a:r>
              <a:rPr lang="vi-VN" sz="3200" u="sng">
                <a:latin typeface="Arial" charset="0"/>
              </a:rPr>
              <a:t>đ</a:t>
            </a:r>
            <a:r>
              <a:rPr lang="en-US" sz="3200" u="sng">
                <a:latin typeface="Arial" charset="0"/>
              </a:rPr>
              <a:t>ọc: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776413" y="1157288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32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905250" y="1766888"/>
            <a:ext cx="4029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Theo Trần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Hạnh</a:t>
            </a:r>
            <a:r>
              <a:rPr lang="en-US" sz="2800" b="0">
                <a:latin typeface="Arial" charset="0"/>
              </a:rPr>
              <a:t> </a:t>
            </a:r>
          </a:p>
        </p:txBody>
      </p:sp>
      <p:pic>
        <p:nvPicPr>
          <p:cNvPr id="90119" name="Picture 7" descr="Bệnh Thủy đậ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4384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284538" y="52705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u="sng">
                <a:latin typeface="Arial" charset="0"/>
              </a:rPr>
              <a:t>Tập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ọc: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776413" y="1157288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8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905250" y="1766888"/>
            <a:ext cx="402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  <a:r>
              <a:rPr lang="en-US" sz="2400" b="0">
                <a:latin typeface="Arial" charset="0"/>
              </a:rPr>
              <a:t>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676400" y="2776538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Lãn Ông biết tin  liền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th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m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V="1">
            <a:off x="4419600" y="2743200"/>
            <a:ext cx="228600" cy="6096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CC3300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609600" y="32766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81000" y="22860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1.Hải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ợng Lãn Ông là thầy thuốc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nào?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09600" y="19050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Đọc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oạn 1 và trả lời câu hỏi: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381000" y="25146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Lãn Ông là thầy thuốc giàu lòng nhân ái không màng danh lợi.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228600" y="32766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2.Tìm chi tiết nói lên làng nhân ái của Lãn Ông trong việc Ôâng chữa bệnh cho con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thuyền chài?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228600" y="3962400"/>
            <a:ext cx="8305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Lãn Ông nghe tin con nhà thuyền chài bị bệnh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ậu nặng mà nghèo không có tiền chữa tự tìm 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ến th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ă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m. Ông tận tụy ch</a:t>
            </a:r>
            <a:r>
              <a:rPr lang="vi-VN" sz="2000">
                <a:solidFill>
                  <a:srgbClr val="0066FF"/>
                </a:solidFill>
                <a:latin typeface="Arial" charset="0"/>
              </a:rPr>
              <a:t>ă</a:t>
            </a:r>
            <a:r>
              <a:rPr lang="en-US" sz="2000">
                <a:solidFill>
                  <a:srgbClr val="0066FF"/>
                </a:solidFill>
                <a:latin typeface="Arial" charset="0"/>
              </a:rPr>
              <a:t>m sóc cháu bé hàng tháng trời, không ngại khổ, ngại bẩn.Ôâng chữa bệnh cho cháu bé, không những không lấy tiền mà còn cho họ thêm gạo củi.</a:t>
            </a:r>
          </a:p>
        </p:txBody>
      </p:sp>
      <p:sp>
        <p:nvSpPr>
          <p:cNvPr id="10249" name="Text Box 19"/>
          <p:cNvSpPr txBox="1">
            <a:spLocks noChangeArrowheads="1"/>
          </p:cNvSpPr>
          <p:nvPr/>
        </p:nvSpPr>
        <p:spPr bwMode="auto">
          <a:xfrm>
            <a:off x="3429000" y="4572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Tập </a:t>
            </a:r>
            <a:r>
              <a:rPr lang="vi-VN" sz="2000" u="sng">
                <a:latin typeface="Arial" charset="0"/>
              </a:rPr>
              <a:t>đ</a:t>
            </a:r>
            <a:r>
              <a:rPr lang="en-US" sz="2000" u="sng">
                <a:latin typeface="Arial" charset="0"/>
              </a:rPr>
              <a:t>ọc</a:t>
            </a:r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10250" name="Text Box 20"/>
          <p:cNvSpPr txBox="1">
            <a:spLocks noChangeArrowheads="1"/>
          </p:cNvSpPr>
          <p:nvPr/>
        </p:nvSpPr>
        <p:spPr bwMode="auto">
          <a:xfrm>
            <a:off x="2362200" y="8382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Arial" charset="0"/>
              </a:rPr>
              <a:t>Thầy thuốc nh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 mẹ hiền</a:t>
            </a:r>
          </a:p>
        </p:txBody>
      </p:sp>
      <p:sp>
        <p:nvSpPr>
          <p:cNvPr id="10251" name="Text Box 21"/>
          <p:cNvSpPr txBox="1">
            <a:spLocks noChangeArrowheads="1"/>
          </p:cNvSpPr>
          <p:nvPr/>
        </p:nvSpPr>
        <p:spPr bwMode="auto">
          <a:xfrm>
            <a:off x="3810000" y="12192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Theo Trần Ph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 Hạnh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57200" y="5867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  <a:latin typeface="Arial" charset="0"/>
              </a:rPr>
              <a:t>Ý 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oạn 1:nói lên tài n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ă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ng và tấm lòng nhân hậu của Hải Th</a:t>
            </a:r>
            <a:r>
              <a:rPr lang="vi-VN" sz="2000">
                <a:solidFill>
                  <a:srgbClr val="CC33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CC3300"/>
                </a:solidFill>
                <a:latin typeface="Arial" charset="0"/>
              </a:rPr>
              <a:t>ợng Lãn Ông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29" grpId="0"/>
      <p:bldP spid="81930" grpId="0"/>
      <p:bldP spid="81931" grpId="0"/>
      <p:bldP spid="81932" grpId="0"/>
      <p:bldP spid="81933" grpId="0"/>
      <p:bldP spid="8194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740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VNI-Times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pkt</dc:creator>
  <cp:lastModifiedBy>CSTeam</cp:lastModifiedBy>
  <cp:revision>92</cp:revision>
  <dcterms:created xsi:type="dcterms:W3CDTF">2009-03-20T08:50:56Z</dcterms:created>
  <dcterms:modified xsi:type="dcterms:W3CDTF">2016-06-30T03:12:36Z</dcterms:modified>
</cp:coreProperties>
</file>