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9E"/>
    <a:srgbClr val="0066FF"/>
    <a:srgbClr val="CC00CC"/>
    <a:srgbClr val="969696"/>
    <a:srgbClr val="66CCFF"/>
    <a:srgbClr val="FF00FF"/>
    <a:srgbClr val="66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466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17" Type="http://schemas.openxmlformats.org/officeDocument/2006/relationships/image" Target="../media/image34.wmf"/><Relationship Id="rId2" Type="http://schemas.openxmlformats.org/officeDocument/2006/relationships/image" Target="../media/image19.wmf"/><Relationship Id="rId16" Type="http://schemas.openxmlformats.org/officeDocument/2006/relationships/image" Target="../media/image33.wmf"/><Relationship Id="rId1" Type="http://schemas.openxmlformats.org/officeDocument/2006/relationships/image" Target="../media/image7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5" Type="http://schemas.openxmlformats.org/officeDocument/2006/relationships/image" Target="../media/image3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Relationship Id="rId1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8E2B20-D594-4362-A66D-60B563FD3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05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16B8D-923E-4210-A230-018B99573F52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819DC-C1EB-432B-BF55-F682D20C40B1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4CB75-B557-408A-AAEF-680C7D099E8F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63B5A-8951-4675-B257-F5601FC4E418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600D0-55F3-4760-A04A-A007620BF5D9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DB14E-371A-4EC8-91D1-A704EA4FEBA0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650DE-18D5-4B8F-B3AF-96D58826D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96F1-3D11-455D-AF4D-A546C98E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DE35-2C00-4410-83E0-2F85C006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4CCC-FD7C-4F49-BED4-592B9FCAF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B9F7-49C7-407B-912E-461F037C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782A-6E02-4C1D-B03A-649542491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4C80-B769-4EFE-8F18-CE16B2D98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DCA0-BC60-4252-BBD9-887D7E32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B140F-0D5B-45D4-B0BC-F75DAAF2F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EABA6-8289-4930-B277-120620718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27708-ADE5-486F-B364-8AC7B670C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857B-7D7C-4F89-9473-5458B74A7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B994AF-F5B9-4821-8153-734B18E3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23.bin"/><Relationship Id="rId26" Type="http://schemas.openxmlformats.org/officeDocument/2006/relationships/image" Target="../media/image18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15.wmf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30.bin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oleObject" Target="../embeddings/oleObject2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51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31.wmf"/><Relationship Id="rId7" Type="http://schemas.openxmlformats.org/officeDocument/2006/relationships/image" Target="../media/image19.wmf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38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4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50.bin"/><Relationship Id="rId40" Type="http://schemas.openxmlformats.org/officeDocument/2006/relationships/image" Target="../media/image34.wmf"/><Relationship Id="rId5" Type="http://schemas.openxmlformats.org/officeDocument/2006/relationships/image" Target="../media/image7.wmf"/><Relationship Id="rId15" Type="http://schemas.openxmlformats.org/officeDocument/2006/relationships/image" Target="../media/image22.wmf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38.bin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4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24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3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4114800" y="3657600"/>
            <a:ext cx="609600" cy="6096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1447800" y="244475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/>
            </a:r>
            <a:br>
              <a:rPr lang="en-US" sz="2400" b="1" i="1">
                <a:solidFill>
                  <a:schemeClr val="accent2"/>
                </a:solidFill>
              </a:rPr>
            </a:br>
            <a:r>
              <a:rPr lang="en-US" sz="2400" b="1" i="1">
                <a:solidFill>
                  <a:schemeClr val="accent2"/>
                </a:solidFill>
              </a:rPr>
              <a:t>                             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1592263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4EC0"/>
                </a:solidFill>
              </a:rPr>
              <a:t>1.Rút gọn phân số :               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2895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4EC0"/>
                </a:solidFill>
              </a:rPr>
              <a:t>2 .Nhóm nào dưới đây có          số ngôi sao đã tô màu ?</a:t>
            </a: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114800" y="2743200"/>
          <a:ext cx="45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43200"/>
                        <a:ext cx="457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181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63246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74676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37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5908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838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19812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3048000" y="60960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6248400" y="50292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73914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5715000" y="6019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6781800" y="6019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8382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048000" y="3733800"/>
            <a:ext cx="685800" cy="6096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1905000" y="37338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52400" y="3810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267200" y="3733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267200" y="5181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d)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52400" y="5029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c)</a:t>
            </a:r>
          </a:p>
        </p:txBody>
      </p:sp>
      <p:graphicFrame>
        <p:nvGraphicFramePr>
          <p:cNvPr id="2090" name="Object 42"/>
          <p:cNvGraphicFramePr>
            <a:graphicFrameLocks noChangeAspect="1"/>
          </p:cNvGraphicFramePr>
          <p:nvPr/>
        </p:nvGraphicFramePr>
        <p:xfrm>
          <a:off x="3213100" y="1439863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215713" imgH="393359" progId="Equation.3">
                  <p:embed/>
                </p:oleObj>
              </mc:Choice>
              <mc:Fallback>
                <p:oleObj name="Equation" r:id="rId6" imgW="215713" imgH="39335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1439863"/>
                        <a:ext cx="368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457200" y="2278063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        =                =</a:t>
            </a:r>
          </a:p>
        </p:txBody>
      </p:sp>
      <p:graphicFrame>
        <p:nvGraphicFramePr>
          <p:cNvPr id="2092" name="Object 44"/>
          <p:cNvGraphicFramePr>
            <a:graphicFrameLocks noChangeAspect="1"/>
          </p:cNvGraphicFramePr>
          <p:nvPr/>
        </p:nvGraphicFramePr>
        <p:xfrm>
          <a:off x="762000" y="2125663"/>
          <a:ext cx="36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8" imgW="215713" imgH="393359" progId="Equation.3">
                  <p:embed/>
                </p:oleObj>
              </mc:Choice>
              <mc:Fallback>
                <p:oleObj name="Equation" r:id="rId8" imgW="215713" imgH="393359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25663"/>
                        <a:ext cx="368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1604963" y="2125663"/>
          <a:ext cx="6810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0" imgW="380835" imgH="660113" progId="Equation.3">
                  <p:embed/>
                </p:oleObj>
              </mc:Choice>
              <mc:Fallback>
                <p:oleObj name="Equation" r:id="rId10" imgW="380835" imgH="660113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125663"/>
                        <a:ext cx="681037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2884488" y="2125663"/>
          <a:ext cx="238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2" imgW="139639" imgH="393529" progId="Equation.3">
                  <p:embed/>
                </p:oleObj>
              </mc:Choice>
              <mc:Fallback>
                <p:oleObj name="Equation" r:id="rId12" imgW="139639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125663"/>
                        <a:ext cx="2381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5181600" y="5029200"/>
            <a:ext cx="685800" cy="609600"/>
          </a:xfrm>
          <a:prstGeom prst="star5">
            <a:avLst/>
          </a:prstGeom>
          <a:solidFill>
            <a:srgbClr val="3399FF"/>
          </a:soli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pitchFamily="34" charset="0"/>
            </a:endParaRPr>
          </a:p>
        </p:txBody>
      </p:sp>
      <p:sp>
        <p:nvSpPr>
          <p:cNvPr id="1056" name="Text Box 50"/>
          <p:cNvSpPr txBox="1">
            <a:spLocks noChangeArrowheads="1"/>
          </p:cNvSpPr>
          <p:nvPr/>
        </p:nvSpPr>
        <p:spPr bwMode="auto">
          <a:xfrm>
            <a:off x="34290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u="sng">
                <a:solidFill>
                  <a:srgbClr val="0066FF"/>
                </a:solidFill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4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7" grpId="0" animBg="1"/>
      <p:bldP spid="2097" grpId="1" animBg="1"/>
      <p:bldP spid="2053" grpId="0"/>
      <p:bldP spid="2057" grpId="0"/>
      <p:bldP spid="2080" grpId="0"/>
      <p:bldP spid="2081" grpId="0"/>
      <p:bldP spid="2082" grpId="0"/>
      <p:bldP spid="2083" grpId="0"/>
      <p:bldP spid="20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4"/>
          <p:cNvSpPr txBox="1">
            <a:spLocks noChangeArrowheads="1"/>
          </p:cNvSpPr>
          <p:nvPr/>
        </p:nvSpPr>
        <p:spPr bwMode="auto">
          <a:xfrm>
            <a:off x="1828800" y="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		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                                       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19200" y="7762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304800" y="4529138"/>
            <a:ext cx="8153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* Trong hai phân số cùng mẫu số 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</a:t>
            </a:r>
            <a:r>
              <a:rPr lang="en-US" sz="2400" b="1">
                <a:solidFill>
                  <a:srgbClr val="0000CC"/>
                </a:solidFill>
              </a:rPr>
              <a:t>●  </a:t>
            </a:r>
            <a:r>
              <a:rPr lang="en-US" sz="2400" b="1" i="1">
                <a:solidFill>
                  <a:srgbClr val="0000CC"/>
                </a:solidFill>
              </a:rPr>
              <a:t>Phân số nào có tử số bé hơn thì bé hơn.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●</a:t>
            </a:r>
            <a:r>
              <a:rPr lang="en-US" sz="2400" b="1"/>
              <a:t> </a:t>
            </a:r>
            <a:r>
              <a:rPr lang="en-US" sz="2400" b="1" i="1">
                <a:solidFill>
                  <a:srgbClr val="0000CC"/>
                </a:solidFill>
              </a:rPr>
              <a:t> Phân số nào có tử số lớn hơn thì lớn hơn.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●</a:t>
            </a:r>
            <a:r>
              <a:rPr lang="en-US" sz="2400" b="1"/>
              <a:t> </a:t>
            </a:r>
            <a:r>
              <a:rPr lang="en-US" sz="2400" b="1" i="1">
                <a:solidFill>
                  <a:srgbClr val="0000CC"/>
                </a:solidFill>
              </a:rPr>
              <a:t> Nếu tử số bằng nhau thì hai phân số đó bằng nhau</a:t>
            </a:r>
            <a:r>
              <a:rPr lang="en-US" sz="2400" b="1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152400" y="48006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i="1"/>
              <a:t> Muốn so sánh hai phân số có cùng mẫu số, ta làm thế nào?</a:t>
            </a: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76200" y="14478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n-US" sz="2400">
                <a:solidFill>
                  <a:schemeClr val="accent2"/>
                </a:solidFill>
              </a:rPr>
              <a:t>So sánh hai phân số cùng mẫu số:    </a:t>
            </a:r>
          </a:p>
        </p:txBody>
      </p:sp>
      <p:graphicFrame>
        <p:nvGraphicFramePr>
          <p:cNvPr id="3150" name="Object 78"/>
          <p:cNvGraphicFramePr>
            <a:graphicFrameLocks noChangeAspect="1"/>
          </p:cNvGraphicFramePr>
          <p:nvPr/>
        </p:nvGraphicFramePr>
        <p:xfrm>
          <a:off x="3657600" y="1752600"/>
          <a:ext cx="4159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752600"/>
                        <a:ext cx="4159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1" name="Object 79"/>
          <p:cNvGraphicFramePr>
            <a:graphicFrameLocks noChangeAspect="1"/>
          </p:cNvGraphicFramePr>
          <p:nvPr/>
        </p:nvGraphicFramePr>
        <p:xfrm>
          <a:off x="4495800" y="1752600"/>
          <a:ext cx="4238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0"/>
                        <a:ext cx="4238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533400" y="3124200"/>
            <a:ext cx="3810000" cy="152400"/>
            <a:chOff x="336" y="1728"/>
            <a:chExt cx="2640" cy="96"/>
          </a:xfrm>
        </p:grpSpPr>
        <p:grpSp>
          <p:nvGrpSpPr>
            <p:cNvPr id="2082" name="Group 81"/>
            <p:cNvGrpSpPr>
              <a:grpSpLocks/>
            </p:cNvGrpSpPr>
            <p:nvPr/>
          </p:nvGrpSpPr>
          <p:grpSpPr bwMode="auto">
            <a:xfrm>
              <a:off x="336" y="1728"/>
              <a:ext cx="528" cy="96"/>
              <a:chOff x="336" y="1728"/>
              <a:chExt cx="528" cy="96"/>
            </a:xfrm>
          </p:grpSpPr>
          <p:sp>
            <p:nvSpPr>
              <p:cNvPr id="2099" name="Line 82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83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84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3" name="Group 85"/>
            <p:cNvGrpSpPr>
              <a:grpSpLocks/>
            </p:cNvGrpSpPr>
            <p:nvPr/>
          </p:nvGrpSpPr>
          <p:grpSpPr bwMode="auto">
            <a:xfrm>
              <a:off x="864" y="1728"/>
              <a:ext cx="528" cy="96"/>
              <a:chOff x="336" y="1728"/>
              <a:chExt cx="528" cy="96"/>
            </a:xfrm>
          </p:grpSpPr>
          <p:sp>
            <p:nvSpPr>
              <p:cNvPr id="2096" name="Line 86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87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88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4" name="Group 89"/>
            <p:cNvGrpSpPr>
              <a:grpSpLocks/>
            </p:cNvGrpSpPr>
            <p:nvPr/>
          </p:nvGrpSpPr>
          <p:grpSpPr bwMode="auto">
            <a:xfrm>
              <a:off x="1392" y="1728"/>
              <a:ext cx="528" cy="96"/>
              <a:chOff x="336" y="1728"/>
              <a:chExt cx="528" cy="96"/>
            </a:xfrm>
          </p:grpSpPr>
          <p:sp>
            <p:nvSpPr>
              <p:cNvPr id="2093" name="Line 90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91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92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5" name="Group 93"/>
            <p:cNvGrpSpPr>
              <a:grpSpLocks/>
            </p:cNvGrpSpPr>
            <p:nvPr/>
          </p:nvGrpSpPr>
          <p:grpSpPr bwMode="auto">
            <a:xfrm>
              <a:off x="1920" y="1728"/>
              <a:ext cx="528" cy="96"/>
              <a:chOff x="336" y="1728"/>
              <a:chExt cx="528" cy="96"/>
            </a:xfrm>
          </p:grpSpPr>
          <p:sp>
            <p:nvSpPr>
              <p:cNvPr id="2090" name="Line 94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95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96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6" name="Group 97"/>
            <p:cNvGrpSpPr>
              <a:grpSpLocks/>
            </p:cNvGrpSpPr>
            <p:nvPr/>
          </p:nvGrpSpPr>
          <p:grpSpPr bwMode="auto">
            <a:xfrm>
              <a:off x="2448" y="1728"/>
              <a:ext cx="528" cy="96"/>
              <a:chOff x="336" y="1728"/>
              <a:chExt cx="528" cy="96"/>
            </a:xfrm>
          </p:grpSpPr>
          <p:sp>
            <p:nvSpPr>
              <p:cNvPr id="2087" name="Line 98"/>
              <p:cNvSpPr>
                <a:spLocks noChangeShapeType="1"/>
              </p:cNvSpPr>
              <p:nvPr/>
            </p:nvSpPr>
            <p:spPr bwMode="auto">
              <a:xfrm>
                <a:off x="336" y="1776"/>
                <a:ext cx="528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99"/>
              <p:cNvSpPr>
                <a:spLocks noChangeShapeType="1"/>
              </p:cNvSpPr>
              <p:nvPr/>
            </p:nvSpPr>
            <p:spPr bwMode="auto">
              <a:xfrm>
                <a:off x="336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100"/>
              <p:cNvSpPr>
                <a:spLocks noChangeShapeType="1"/>
              </p:cNvSpPr>
              <p:nvPr/>
            </p:nvSpPr>
            <p:spPr bwMode="auto">
              <a:xfrm>
                <a:off x="864" y="1728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3" name="AutoShape 101"/>
          <p:cNvSpPr>
            <a:spLocks/>
          </p:cNvSpPr>
          <p:nvPr/>
        </p:nvSpPr>
        <p:spPr bwMode="auto">
          <a:xfrm rot="-5400000">
            <a:off x="1219200" y="2654300"/>
            <a:ext cx="152400" cy="152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19050">
            <a:solidFill>
              <a:srgbClr val="3399FF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3174" name="AutoShape 102"/>
          <p:cNvSpPr>
            <a:spLocks/>
          </p:cNvSpPr>
          <p:nvPr/>
        </p:nvSpPr>
        <p:spPr bwMode="auto">
          <a:xfrm rot="5400000">
            <a:off x="1600200" y="1828800"/>
            <a:ext cx="152400" cy="2286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190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228600" y="3200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4267200" y="32607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B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1981200" y="32639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C</a:t>
            </a: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2743200" y="32639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D</a:t>
            </a:r>
          </a:p>
        </p:txBody>
      </p:sp>
      <p:graphicFrame>
        <p:nvGraphicFramePr>
          <p:cNvPr id="3179" name="Object 107"/>
          <p:cNvGraphicFramePr>
            <a:graphicFrameLocks noChangeAspect="1"/>
          </p:cNvGraphicFramePr>
          <p:nvPr/>
        </p:nvGraphicFramePr>
        <p:xfrm>
          <a:off x="1328738" y="2209800"/>
          <a:ext cx="423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2209800"/>
                        <a:ext cx="42386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0" name="Object 108"/>
          <p:cNvGraphicFramePr>
            <a:graphicFrameLocks noChangeAspect="1"/>
          </p:cNvGraphicFramePr>
          <p:nvPr/>
        </p:nvGraphicFramePr>
        <p:xfrm>
          <a:off x="1143000" y="3492500"/>
          <a:ext cx="4222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92500"/>
                        <a:ext cx="42227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6019800" y="16478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  =           AB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/>
        </p:nvGraphicFramePr>
        <p:xfrm>
          <a:off x="7061200" y="1463675"/>
          <a:ext cx="406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200" y="1463675"/>
                        <a:ext cx="4064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3" name="Text Box 111"/>
          <p:cNvSpPr txBox="1">
            <a:spLocks noChangeArrowheads="1"/>
          </p:cNvSpPr>
          <p:nvPr/>
        </p:nvSpPr>
        <p:spPr bwMode="auto">
          <a:xfrm>
            <a:off x="5943600" y="23336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AD   =          AB</a:t>
            </a:r>
          </a:p>
        </p:txBody>
      </p:sp>
      <p:graphicFrame>
        <p:nvGraphicFramePr>
          <p:cNvPr id="3184" name="Object 112"/>
          <p:cNvGraphicFramePr>
            <a:graphicFrameLocks noChangeAspect="1"/>
          </p:cNvGraphicFramePr>
          <p:nvPr/>
        </p:nvGraphicFramePr>
        <p:xfrm>
          <a:off x="7059613" y="2133600"/>
          <a:ext cx="4079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2133600"/>
                        <a:ext cx="407987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5" name="Text Box 113"/>
          <p:cNvSpPr txBox="1">
            <a:spLocks noChangeArrowheads="1"/>
          </p:cNvSpPr>
          <p:nvPr/>
        </p:nvSpPr>
        <p:spPr bwMode="auto">
          <a:xfrm>
            <a:off x="57912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5050"/>
                </a:solidFill>
              </a:rPr>
              <a:t>  AC             AD</a:t>
            </a:r>
          </a:p>
        </p:txBody>
      </p:sp>
      <p:graphicFrame>
        <p:nvGraphicFramePr>
          <p:cNvPr id="3186" name="Object 114"/>
          <p:cNvGraphicFramePr>
            <a:graphicFrameLocks noChangeAspect="1"/>
          </p:cNvGraphicFramePr>
          <p:nvPr/>
        </p:nvGraphicFramePr>
        <p:xfrm>
          <a:off x="5645150" y="35052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2" imgW="152334" imgH="393529" progId="Equation.3">
                  <p:embed/>
                </p:oleObj>
              </mc:Choice>
              <mc:Fallback>
                <p:oleObj name="Equation" r:id="rId12" imgW="152334" imgH="393529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35052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7" name="Object 115"/>
          <p:cNvGraphicFramePr>
            <a:graphicFrameLocks noChangeAspect="1"/>
          </p:cNvGraphicFramePr>
          <p:nvPr/>
        </p:nvGraphicFramePr>
        <p:xfrm>
          <a:off x="6400800" y="3505200"/>
          <a:ext cx="465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3" imgW="139639" imgH="393529" progId="Equation.3">
                  <p:embed/>
                </p:oleObj>
              </mc:Choice>
              <mc:Fallback>
                <p:oleObj name="Equation" r:id="rId13" imgW="139639" imgH="393529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05200"/>
                        <a:ext cx="465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8" name="Object 116"/>
          <p:cNvGraphicFramePr>
            <a:graphicFrameLocks noChangeAspect="1"/>
          </p:cNvGraphicFramePr>
          <p:nvPr/>
        </p:nvGraphicFramePr>
        <p:xfrm>
          <a:off x="7467600" y="3505200"/>
          <a:ext cx="4651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4" imgW="139639" imgH="393529" progId="Equation.3">
                  <p:embed/>
                </p:oleObj>
              </mc:Choice>
              <mc:Fallback>
                <p:oleObj name="Equation" r:id="rId14" imgW="139639" imgH="393529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505200"/>
                        <a:ext cx="4651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9" name="Object 117"/>
          <p:cNvGraphicFramePr>
            <a:graphicFrameLocks noChangeAspect="1"/>
          </p:cNvGraphicFramePr>
          <p:nvPr/>
        </p:nvGraphicFramePr>
        <p:xfrm>
          <a:off x="8229600" y="35052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5" imgW="152334" imgH="393529" progId="Equation.3">
                  <p:embed/>
                </p:oleObj>
              </mc:Choice>
              <mc:Fallback>
                <p:oleObj name="Equation" r:id="rId15" imgW="152334" imgH="393529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5052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152400" y="1905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* Ví dụ : So sánh hai phân số        và </a:t>
            </a:r>
          </a:p>
        </p:txBody>
      </p:sp>
      <p:sp>
        <p:nvSpPr>
          <p:cNvPr id="3191" name="Text Box 119"/>
          <p:cNvSpPr txBox="1">
            <a:spLocks noChangeArrowheads="1"/>
          </p:cNvSpPr>
          <p:nvPr/>
        </p:nvSpPr>
        <p:spPr bwMode="auto">
          <a:xfrm>
            <a:off x="6781800" y="31369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FF"/>
                </a:solidFill>
              </a:rPr>
              <a:t>&lt;</a:t>
            </a:r>
          </a:p>
        </p:txBody>
      </p:sp>
      <p:sp>
        <p:nvSpPr>
          <p:cNvPr id="3192" name="Text Box 120"/>
          <p:cNvSpPr txBox="1">
            <a:spLocks noChangeArrowheads="1"/>
          </p:cNvSpPr>
          <p:nvPr/>
        </p:nvSpPr>
        <p:spPr bwMode="auto">
          <a:xfrm>
            <a:off x="6781800" y="37179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hay          </a:t>
            </a:r>
          </a:p>
        </p:txBody>
      </p:sp>
      <p:sp>
        <p:nvSpPr>
          <p:cNvPr id="3193" name="Text Box 121"/>
          <p:cNvSpPr txBox="1">
            <a:spLocks noChangeArrowheads="1"/>
          </p:cNvSpPr>
          <p:nvPr/>
        </p:nvSpPr>
        <p:spPr bwMode="auto">
          <a:xfrm>
            <a:off x="6019800" y="3671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&lt;</a:t>
            </a:r>
          </a:p>
        </p:txBody>
      </p:sp>
      <p:sp>
        <p:nvSpPr>
          <p:cNvPr id="3194" name="Text Box 122"/>
          <p:cNvSpPr txBox="1">
            <a:spLocks noChangeArrowheads="1"/>
          </p:cNvSpPr>
          <p:nvPr/>
        </p:nvSpPr>
        <p:spPr bwMode="auto">
          <a:xfrm>
            <a:off x="7848600" y="3671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&gt;</a:t>
            </a:r>
          </a:p>
        </p:txBody>
      </p:sp>
      <p:sp>
        <p:nvSpPr>
          <p:cNvPr id="3195" name="Line 123"/>
          <p:cNvSpPr>
            <a:spLocks noChangeShapeType="1"/>
          </p:cNvSpPr>
          <p:nvPr/>
        </p:nvSpPr>
        <p:spPr bwMode="auto">
          <a:xfrm>
            <a:off x="5410200" y="1752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Text Box 124"/>
          <p:cNvSpPr txBox="1">
            <a:spLocks noChangeArrowheads="1"/>
          </p:cNvSpPr>
          <p:nvPr/>
        </p:nvSpPr>
        <p:spPr bwMode="auto">
          <a:xfrm>
            <a:off x="5791200" y="2743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Nhìn hình vẽ ta thấy: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3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20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5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 tmFilter="0,0; .5, 1; 1, 1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0" grpId="0"/>
      <p:bldP spid="3148" grpId="0"/>
      <p:bldP spid="3148" grpId="1"/>
      <p:bldP spid="3149" grpId="0"/>
      <p:bldP spid="3173" grpId="0" animBg="1"/>
      <p:bldP spid="3174" grpId="0" animBg="1"/>
      <p:bldP spid="3175" grpId="0"/>
      <p:bldP spid="3176" grpId="0"/>
      <p:bldP spid="3177" grpId="0"/>
      <p:bldP spid="3178" grpId="0"/>
      <p:bldP spid="3181" grpId="0"/>
      <p:bldP spid="3183" grpId="0"/>
      <p:bldP spid="3185" grpId="0"/>
      <p:bldP spid="3190" grpId="0"/>
      <p:bldP spid="3191" grpId="0"/>
      <p:bldP spid="3192" grpId="0"/>
      <p:bldP spid="3193" grpId="0"/>
      <p:bldP spid="3194" grpId="0"/>
      <p:bldP spid="3194" grpId="1"/>
      <p:bldP spid="3195" grpId="0" animBg="1"/>
      <p:bldP spid="3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Text Box 2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				                   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                                      </a:t>
            </a:r>
          </a:p>
        </p:txBody>
      </p:sp>
      <p:sp>
        <p:nvSpPr>
          <p:cNvPr id="3091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I. So sánh hai phân số cùng mẫu số:   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2400" y="16764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II. Luyện tập: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1. So sánh hai phân số: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0" y="29591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a)       và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0" y="39497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      và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981200" y="27432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819400" y="27432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981200" y="3733800"/>
          <a:ext cx="4714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33800"/>
                        <a:ext cx="4714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895600" y="3733800"/>
          <a:ext cx="4714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4714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524000" y="49403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c)       và</a:t>
            </a:r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1981200" y="47244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2" imgW="152334" imgH="393529" progId="Equation.3">
                  <p:embed/>
                </p:oleObj>
              </mc:Choice>
              <mc:Fallback>
                <p:oleObj name="Equation" r:id="rId12" imgW="152334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244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2911475" y="4775200"/>
          <a:ext cx="431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4" imgW="139639" imgH="393529" progId="Equation.3">
                  <p:embed/>
                </p:oleObj>
              </mc:Choice>
              <mc:Fallback>
                <p:oleObj name="Equation" r:id="rId14" imgW="139639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4775200"/>
                        <a:ext cx="431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552575" y="5943600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d)       và</a:t>
            </a:r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1905000" y="5715000"/>
          <a:ext cx="6238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6" imgW="190417" imgH="393529" progId="Equation.3">
                  <p:embed/>
                </p:oleObj>
              </mc:Choice>
              <mc:Fallback>
                <p:oleObj name="Equation" r:id="rId16" imgW="190417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15000"/>
                        <a:ext cx="6238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2857500" y="5791200"/>
          <a:ext cx="571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8" imgW="190417" imgH="393529" progId="Equation.3">
                  <p:embed/>
                </p:oleObj>
              </mc:Choice>
              <mc:Fallback>
                <p:oleObj name="Equation" r:id="rId18" imgW="190417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791200"/>
                        <a:ext cx="571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105400" y="2971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a)        &lt;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105400" y="3962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b)         &gt;             </a:t>
            </a:r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5638800" y="2743200"/>
          <a:ext cx="4921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20" imgW="152334" imgH="393529" progId="Equation.3">
                  <p:embed/>
                </p:oleObj>
              </mc:Choice>
              <mc:Fallback>
                <p:oleObj name="Equation" r:id="rId20" imgW="152334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43200"/>
                        <a:ext cx="4921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6435725" y="2743200"/>
          <a:ext cx="498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22" imgW="152334" imgH="393529" progId="Equation.3">
                  <p:embed/>
                </p:oleObj>
              </mc:Choice>
              <mc:Fallback>
                <p:oleObj name="Equation" r:id="rId22" imgW="15233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2743200"/>
                        <a:ext cx="4984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5638800" y="37338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23" imgW="152334" imgH="393529" progId="Equation.3">
                  <p:embed/>
                </p:oleObj>
              </mc:Choice>
              <mc:Fallback>
                <p:oleObj name="Equation" r:id="rId23" imgW="152334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338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6477000" y="37338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24" imgW="152334" imgH="393529" progId="Equation.3">
                  <p:embed/>
                </p:oleObj>
              </mc:Choice>
              <mc:Fallback>
                <p:oleObj name="Equation" r:id="rId24" imgW="152334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7338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105400" y="4953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c)         &gt;        </a:t>
            </a:r>
          </a:p>
        </p:txBody>
      </p:sp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5562600" y="47244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25" imgW="152334" imgH="393529" progId="Equation.3">
                  <p:embed/>
                </p:oleObj>
              </mc:Choice>
              <mc:Fallback>
                <p:oleObj name="Equation" r:id="rId25" imgW="152334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7244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4" name="Object 28"/>
          <p:cNvGraphicFramePr>
            <a:graphicFrameLocks noChangeAspect="1"/>
          </p:cNvGraphicFramePr>
          <p:nvPr/>
        </p:nvGraphicFramePr>
        <p:xfrm>
          <a:off x="6515100" y="4724400"/>
          <a:ext cx="419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27" imgW="139639" imgH="393529" progId="Equation.3">
                  <p:embed/>
                </p:oleObj>
              </mc:Choice>
              <mc:Fallback>
                <p:oleObj name="Equation" r:id="rId27" imgW="13963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4724400"/>
                        <a:ext cx="419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105400" y="59277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d)         &lt;         </a:t>
            </a:r>
          </a:p>
        </p:txBody>
      </p:sp>
      <p:graphicFrame>
        <p:nvGraphicFramePr>
          <p:cNvPr id="4126" name="Object 30"/>
          <p:cNvGraphicFramePr>
            <a:graphicFrameLocks noChangeAspect="1"/>
          </p:cNvGraphicFramePr>
          <p:nvPr/>
        </p:nvGraphicFramePr>
        <p:xfrm>
          <a:off x="5524500" y="5715000"/>
          <a:ext cx="571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28" imgW="190417" imgH="393529" progId="Equation.3">
                  <p:embed/>
                </p:oleObj>
              </mc:Choice>
              <mc:Fallback>
                <p:oleObj name="Equation" r:id="rId28" imgW="190417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5715000"/>
                        <a:ext cx="571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6438900" y="5715000"/>
          <a:ext cx="571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29" imgW="190417" imgH="393529" progId="Equation.3">
                  <p:embed/>
                </p:oleObj>
              </mc:Choice>
              <mc:Fallback>
                <p:oleObj name="Equation" r:id="rId29" imgW="190417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5715000"/>
                        <a:ext cx="571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143000" y="7762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3429000" y="2895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*Kết quả:</a:t>
            </a:r>
          </a:p>
        </p:txBody>
      </p:sp>
      <p:sp>
        <p:nvSpPr>
          <p:cNvPr id="4206" name="Line 110"/>
          <p:cNvSpPr>
            <a:spLocks noChangeShapeType="1"/>
          </p:cNvSpPr>
          <p:nvPr/>
        </p:nvSpPr>
        <p:spPr bwMode="auto">
          <a:xfrm>
            <a:off x="3810000" y="41910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7" name="Line 111"/>
          <p:cNvSpPr>
            <a:spLocks noChangeShapeType="1"/>
          </p:cNvSpPr>
          <p:nvPr/>
        </p:nvSpPr>
        <p:spPr bwMode="auto">
          <a:xfrm>
            <a:off x="3810000" y="51816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8" name="Line 112"/>
          <p:cNvSpPr>
            <a:spLocks noChangeShapeType="1"/>
          </p:cNvSpPr>
          <p:nvPr/>
        </p:nvSpPr>
        <p:spPr bwMode="auto">
          <a:xfrm>
            <a:off x="3810000" y="61722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5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800" decel="100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800" decel="100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800" decel="100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800" decel="100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800" decel="100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800" decel="100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  <p:bldP spid="4110" grpId="0"/>
      <p:bldP spid="4113" grpId="0"/>
      <p:bldP spid="4116" grpId="0"/>
      <p:bldP spid="4117" grpId="0"/>
      <p:bldP spid="4122" grpId="0"/>
      <p:bldP spid="4125" grpId="0"/>
      <p:bldP spid="4205" grpId="0"/>
      <p:bldP spid="4206" grpId="0" animBg="1"/>
      <p:bldP spid="4207" grpId="0" animBg="1"/>
      <p:bldP spid="4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Text Box 6"/>
          <p:cNvSpPr txBox="1">
            <a:spLocks noChangeArrowheads="1"/>
          </p:cNvSpPr>
          <p:nvPr/>
        </p:nvSpPr>
        <p:spPr bwMode="auto">
          <a:xfrm>
            <a:off x="152400" y="12192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I. So sánh hai phân số cùng mẫu số:    </a:t>
            </a:r>
          </a:p>
        </p:txBody>
      </p:sp>
      <p:sp>
        <p:nvSpPr>
          <p:cNvPr id="4119" name="Text Box 7"/>
          <p:cNvSpPr txBox="1">
            <a:spLocks noChangeArrowheads="1"/>
          </p:cNvSpPr>
          <p:nvPr/>
        </p:nvSpPr>
        <p:spPr bwMode="auto">
          <a:xfrm>
            <a:off x="152400" y="1600200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II. Luyện tập: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" y="196532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2. a) Nhận xét: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3276600" y="1828800"/>
          <a:ext cx="38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28800"/>
                        <a:ext cx="38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994150" y="18415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18415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6781800" y="1841500"/>
          <a:ext cx="38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841500"/>
                        <a:ext cx="38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133600" y="251142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5050"/>
                </a:solidFill>
              </a:rPr>
              <a:t>Nếu tử số bé hơn mẫu số thì phân số bé hơn 1.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33600" y="35941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5050"/>
                </a:solidFill>
              </a:rPr>
              <a:t>Nếu tử số lớn hơn mẫu số thì phân số lớn hơn 1.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62000" y="838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          SO  SÁNH HAI PHÂN SỐ CÙNG MẪU SỐ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57600" y="19939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&lt;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4953000" y="18415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139639" imgH="393529" progId="Equation.3">
                  <p:embed/>
                </p:oleObj>
              </mc:Choice>
              <mc:Fallback>
                <p:oleObj name="Equation" r:id="rId9" imgW="139639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415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343400" y="19780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mà        =            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096000" y="19939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nên</a:t>
            </a:r>
            <a:r>
              <a:rPr lang="en-US"/>
              <a:t>            1    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971800" y="19780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●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086600" y="19939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&lt;</a:t>
            </a:r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3292475" y="28956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28956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994150" y="29083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3" imgW="139639" imgH="393529" progId="Equation.3">
                  <p:embed/>
                </p:oleObj>
              </mc:Choice>
              <mc:Fallback>
                <p:oleObj name="Equation" r:id="rId13" imgW="139639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9083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6797675" y="29083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4" imgW="139639" imgH="393529" progId="Equation.3">
                  <p:embed/>
                </p:oleObj>
              </mc:Choice>
              <mc:Fallback>
                <p:oleObj name="Equation" r:id="rId14" imgW="139639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29083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4953000" y="2908300"/>
          <a:ext cx="349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6" imgW="139639" imgH="393529" progId="Equation.3">
                  <p:embed/>
                </p:oleObj>
              </mc:Choice>
              <mc:Fallback>
                <p:oleObj name="Equation" r:id="rId16" imgW="139639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08300"/>
                        <a:ext cx="3492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343400" y="30448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mà        =            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96000" y="30448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nên </a:t>
            </a:r>
            <a:r>
              <a:rPr lang="en-US"/>
              <a:t>           1     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657600" y="30607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&gt;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2971800" y="30448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●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7086600" y="30607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&gt;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638800" y="19939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5638800" y="30448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81000" y="3962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2. b) So sánh các phân số sau với 1 :</a:t>
            </a:r>
          </a:p>
        </p:txBody>
      </p:sp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32400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7" imgW="152334" imgH="393529" progId="Equation.3">
                  <p:embed/>
                </p:oleObj>
              </mc:Choice>
              <mc:Fallback>
                <p:oleObj name="Equation" r:id="rId17" imgW="152334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37734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9" imgW="152334" imgH="393529" progId="Equation.3">
                  <p:embed/>
                </p:oleObj>
              </mc:Choice>
              <mc:Fallback>
                <p:oleObj name="Equation" r:id="rId19" imgW="152334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43068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21" imgW="152334" imgH="393529" progId="Equation.3">
                  <p:embed/>
                </p:oleObj>
              </mc:Choice>
              <mc:Fallback>
                <p:oleObj name="Equation" r:id="rId21" imgW="152334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/>
        </p:nvGraphicFramePr>
        <p:xfrm>
          <a:off x="4840288" y="4343400"/>
          <a:ext cx="265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23" imgW="152334" imgH="393529" progId="Equation.3">
                  <p:embed/>
                </p:oleObj>
              </mc:Choice>
              <mc:Fallback>
                <p:oleObj name="Equation" r:id="rId23" imgW="152334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4343400"/>
                        <a:ext cx="2651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/>
        </p:nvGraphicFramePr>
        <p:xfrm>
          <a:off x="5410200" y="4343400"/>
          <a:ext cx="242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25" imgW="139639" imgH="393529" progId="Equation.3">
                  <p:embed/>
                </p:oleObj>
              </mc:Choice>
              <mc:Fallback>
                <p:oleObj name="Equation" r:id="rId25" imgW="139639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43400"/>
                        <a:ext cx="2428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6" name="Object 38"/>
          <p:cNvGraphicFramePr>
            <a:graphicFrameLocks noChangeAspect="1"/>
          </p:cNvGraphicFramePr>
          <p:nvPr/>
        </p:nvGraphicFramePr>
        <p:xfrm>
          <a:off x="5970588" y="4343400"/>
          <a:ext cx="3540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27" imgW="203112" imgH="393529" progId="Equation.3">
                  <p:embed/>
                </p:oleObj>
              </mc:Choice>
              <mc:Fallback>
                <p:oleObj name="Equation" r:id="rId27" imgW="203112" imgH="393529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4343400"/>
                        <a:ext cx="3540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35052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0386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5720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105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715000" y="4479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533400" y="53181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5050"/>
                </a:solidFill>
              </a:rPr>
              <a:t>*Kết quả :</a:t>
            </a:r>
          </a:p>
        </p:txBody>
      </p:sp>
      <p:graphicFrame>
        <p:nvGraphicFramePr>
          <p:cNvPr id="12333" name="Object 45"/>
          <p:cNvGraphicFramePr>
            <a:graphicFrameLocks noChangeAspect="1"/>
          </p:cNvGraphicFramePr>
          <p:nvPr/>
        </p:nvGraphicFramePr>
        <p:xfrm>
          <a:off x="2568575" y="51816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29" imgW="342751" imgH="393529" progId="Equation.3">
                  <p:embed/>
                </p:oleObj>
              </mc:Choice>
              <mc:Fallback>
                <p:oleObj name="Equation" r:id="rId29" imgW="342751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51816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4" name="Object 46"/>
          <p:cNvGraphicFramePr>
            <a:graphicFrameLocks noChangeAspect="1"/>
          </p:cNvGraphicFramePr>
          <p:nvPr/>
        </p:nvGraphicFramePr>
        <p:xfrm>
          <a:off x="4714875" y="51816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1" imgW="342751" imgH="393529" progId="Equation.3">
                  <p:embed/>
                </p:oleObj>
              </mc:Choice>
              <mc:Fallback>
                <p:oleObj name="Equation" r:id="rId31" imgW="342751" imgH="393529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1816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5" name="Object 47"/>
          <p:cNvGraphicFramePr>
            <a:graphicFrameLocks noChangeAspect="1"/>
          </p:cNvGraphicFramePr>
          <p:nvPr/>
        </p:nvGraphicFramePr>
        <p:xfrm>
          <a:off x="7099300" y="51816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3" imgW="342751" imgH="393529" progId="Equation.3">
                  <p:embed/>
                </p:oleObj>
              </mc:Choice>
              <mc:Fallback>
                <p:oleObj name="Equation" r:id="rId33" imgW="342751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51816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6" name="Object 48"/>
          <p:cNvGraphicFramePr>
            <a:graphicFrameLocks noChangeAspect="1"/>
          </p:cNvGraphicFramePr>
          <p:nvPr/>
        </p:nvGraphicFramePr>
        <p:xfrm>
          <a:off x="2581275" y="60960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5" imgW="342751" imgH="393529" progId="Equation.3">
                  <p:embed/>
                </p:oleObj>
              </mc:Choice>
              <mc:Fallback>
                <p:oleObj name="Equation" r:id="rId35" imgW="342751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60960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7" name="Object 49"/>
          <p:cNvGraphicFramePr>
            <a:graphicFrameLocks noChangeAspect="1"/>
          </p:cNvGraphicFramePr>
          <p:nvPr/>
        </p:nvGraphicFramePr>
        <p:xfrm>
          <a:off x="4714875" y="6096000"/>
          <a:ext cx="59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7" imgW="342751" imgH="393529" progId="Equation.3">
                  <p:embed/>
                </p:oleObj>
              </mc:Choice>
              <mc:Fallback>
                <p:oleObj name="Equation" r:id="rId37" imgW="342751" imgH="39352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6096000"/>
                        <a:ext cx="596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8" name="Object 50"/>
          <p:cNvGraphicFramePr>
            <a:graphicFrameLocks noChangeAspect="1"/>
          </p:cNvGraphicFramePr>
          <p:nvPr/>
        </p:nvGraphicFramePr>
        <p:xfrm>
          <a:off x="7064375" y="6096000"/>
          <a:ext cx="708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9" imgW="406048" imgH="393359" progId="Equation.3">
                  <p:embed/>
                </p:oleObj>
              </mc:Choice>
              <mc:Fallback>
                <p:oleObj name="Equation" r:id="rId39" imgW="406048" imgH="39335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5" y="6096000"/>
                        <a:ext cx="708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5791200" y="53181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581400" y="62642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5867400" y="6248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3581400" y="53022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4147" name="Text Box 55"/>
          <p:cNvSpPr txBox="1">
            <a:spLocks noChangeArrowheads="1"/>
          </p:cNvSpPr>
          <p:nvPr/>
        </p:nvSpPr>
        <p:spPr bwMode="auto">
          <a:xfrm>
            <a:off x="1295400" y="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		                  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 tmFilter="0,0; .5, 1; 1, 1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12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800" decel="100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00" decel="100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1" dur="2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300" grpId="0"/>
      <p:bldP spid="12301" grpId="0"/>
      <p:bldP spid="12303" grpId="0"/>
      <p:bldP spid="12305" grpId="0"/>
      <p:bldP spid="12306" grpId="0"/>
      <p:bldP spid="12307" grpId="0"/>
      <p:bldP spid="12308" grpId="0"/>
      <p:bldP spid="12313" grpId="0"/>
      <p:bldP spid="12314" grpId="0"/>
      <p:bldP spid="12315" grpId="0"/>
      <p:bldP spid="12316" grpId="0"/>
      <p:bldP spid="12317" grpId="0"/>
      <p:bldP spid="12318" grpId="0"/>
      <p:bldP spid="12319" grpId="0"/>
      <p:bldP spid="12320" grpId="0"/>
      <p:bldP spid="12327" grpId="0"/>
      <p:bldP spid="12328" grpId="0"/>
      <p:bldP spid="12329" grpId="0"/>
      <p:bldP spid="12330" grpId="0"/>
      <p:bldP spid="12331" grpId="0"/>
      <p:bldP spid="12339" grpId="0"/>
      <p:bldP spid="12340" grpId="0"/>
      <p:bldP spid="12341" grpId="0"/>
      <p:bldP spid="123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219200" y="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 </a:t>
            </a: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152400" y="1997075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I. So sánh hai phân số cùng mẫu số:    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152400" y="2378075"/>
            <a:ext cx="1005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II. Luyện tập: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81000" y="2819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3. Viết các phân số </a:t>
            </a:r>
            <a:r>
              <a:rPr lang="en-US" sz="2400" i="1">
                <a:solidFill>
                  <a:srgbClr val="CC00CC"/>
                </a:solidFill>
              </a:rPr>
              <a:t>bé hơn 1</a:t>
            </a:r>
            <a:r>
              <a:rPr lang="en-US" sz="2400">
                <a:solidFill>
                  <a:schemeClr val="accent2"/>
                </a:solidFill>
              </a:rPr>
              <a:t> có </a:t>
            </a:r>
            <a:r>
              <a:rPr lang="en-US" sz="2400" i="1">
                <a:solidFill>
                  <a:srgbClr val="CC00CC"/>
                </a:solidFill>
              </a:rPr>
              <a:t>mẫu số là</a:t>
            </a:r>
            <a:r>
              <a:rPr lang="en-US" sz="2400">
                <a:solidFill>
                  <a:srgbClr val="CC00CC"/>
                </a:solidFill>
              </a:rPr>
              <a:t> </a:t>
            </a:r>
            <a:r>
              <a:rPr lang="en-US" sz="2400" i="1">
                <a:solidFill>
                  <a:srgbClr val="CC00CC"/>
                </a:solidFill>
              </a:rPr>
              <a:t>5</a:t>
            </a:r>
            <a:r>
              <a:rPr lang="en-US" sz="2400">
                <a:solidFill>
                  <a:schemeClr val="accent2"/>
                </a:solidFill>
              </a:rPr>
              <a:t> và </a:t>
            </a:r>
            <a:r>
              <a:rPr lang="en-US" sz="2400" i="1">
                <a:solidFill>
                  <a:srgbClr val="CC00CC"/>
                </a:solidFill>
              </a:rPr>
              <a:t>tử số khác 0</a:t>
            </a:r>
            <a:r>
              <a:rPr lang="en-US" sz="2400">
                <a:solidFill>
                  <a:schemeClr val="accent2"/>
                </a:solidFill>
              </a:rPr>
              <a:t> .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73088" y="35655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5050"/>
                </a:solidFill>
              </a:rPr>
              <a:t>Kết quả :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143000" y="11572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3238500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  <p:graphicFrame>
        <p:nvGraphicFramePr>
          <p:cNvPr id="5159" name="Object 39"/>
          <p:cNvGraphicFramePr>
            <a:graphicFrameLocks noChangeAspect="1"/>
          </p:cNvGraphicFramePr>
          <p:nvPr/>
        </p:nvGraphicFramePr>
        <p:xfrm>
          <a:off x="5372100" y="4038600"/>
          <a:ext cx="4445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4038600"/>
                        <a:ext cx="4445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0" name="Object 40"/>
          <p:cNvGraphicFramePr>
            <a:graphicFrameLocks noChangeAspect="1"/>
          </p:cNvGraphicFramePr>
          <p:nvPr/>
        </p:nvGraphicFramePr>
        <p:xfrm>
          <a:off x="3879850" y="4038600"/>
          <a:ext cx="4857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4038600"/>
                        <a:ext cx="48577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1" name="Object 41"/>
          <p:cNvGraphicFramePr>
            <a:graphicFrameLocks noChangeAspect="1"/>
          </p:cNvGraphicFramePr>
          <p:nvPr/>
        </p:nvGraphicFramePr>
        <p:xfrm>
          <a:off x="2362200" y="4038600"/>
          <a:ext cx="4460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38600"/>
                        <a:ext cx="44608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2" name="Object 42"/>
          <p:cNvGraphicFramePr>
            <a:graphicFrameLocks noChangeAspect="1"/>
          </p:cNvGraphicFramePr>
          <p:nvPr/>
        </p:nvGraphicFramePr>
        <p:xfrm>
          <a:off x="6677025" y="4038600"/>
          <a:ext cx="4857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4038600"/>
                        <a:ext cx="485775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6164263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4738688" y="4408488"/>
            <a:ext cx="698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8" grpId="0"/>
      <p:bldP spid="5163" grpId="0"/>
      <p:bldP spid="5153" grpId="0"/>
      <p:bldP spid="5173" grpId="0"/>
      <p:bldP spid="5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 descr="Newsprint"/>
          <p:cNvSpPr txBox="1">
            <a:spLocks noChangeArrowheads="1"/>
          </p:cNvSpPr>
          <p:nvPr/>
        </p:nvSpPr>
        <p:spPr bwMode="auto">
          <a:xfrm>
            <a:off x="609600" y="2566988"/>
            <a:ext cx="7924800" cy="21574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 cmpd="thinThick">
            <a:solidFill>
              <a:srgbClr val="FF5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  Trong hai phân số cùng mẫu số 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 </a:t>
            </a:r>
            <a:r>
              <a:rPr lang="en-US" sz="2400" b="1" i="1">
                <a:solidFill>
                  <a:srgbClr val="0000CC"/>
                </a:solidFill>
              </a:rPr>
              <a:t>Phân số nào có tử số bé hơn thì bé hơn.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i="1">
                <a:solidFill>
                  <a:srgbClr val="0000CC"/>
                </a:solidFill>
              </a:rPr>
              <a:t> Phân số nào có tử số lớn hơn thì lớn hơn.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 i="1">
                <a:solidFill>
                  <a:srgbClr val="0000CC"/>
                </a:solidFill>
              </a:rPr>
              <a:t> Nếu tử số bằng nhau thì hai phân số đó bằng nhau</a:t>
            </a:r>
            <a:r>
              <a:rPr lang="en-US" sz="2400" b="1">
                <a:solidFill>
                  <a:srgbClr val="0000CC"/>
                </a:solidFill>
              </a:rPr>
              <a:t>.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762000" y="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chemeClr val="accent2"/>
                </a:solidFill>
              </a:rPr>
              <a:t>Toán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                                          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143000" y="9144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SO  SÁNH HAI PHÂN SỐ CÙNG MẪU SỐ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436</Words>
  <Application>Microsoft Office PowerPoint</Application>
  <PresentationFormat>On-screen Show (4:3)</PresentationFormat>
  <Paragraphs>97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Ghoster: Lucky Star</cp:lastModifiedBy>
  <cp:revision>148</cp:revision>
  <dcterms:created xsi:type="dcterms:W3CDTF">2008-02-15T04:13:42Z</dcterms:created>
  <dcterms:modified xsi:type="dcterms:W3CDTF">2020-09-09T03:45:02Z</dcterms:modified>
</cp:coreProperties>
</file>