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8"/>
  </p:notesMasterIdLst>
  <p:sldIdLst>
    <p:sldId id="260" r:id="rId2"/>
    <p:sldId id="258"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 id="275" r:id="rId17"/>
    <p:sldId id="276" r:id="rId18"/>
    <p:sldId id="277" r:id="rId19"/>
    <p:sldId id="285" r:id="rId20"/>
    <p:sldId id="279" r:id="rId21"/>
    <p:sldId id="280" r:id="rId22"/>
    <p:sldId id="281" r:id="rId23"/>
    <p:sldId id="282" r:id="rId24"/>
    <p:sldId id="283" r:id="rId25"/>
    <p:sldId id="284" r:id="rId26"/>
    <p:sldId id="286"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chemeClr val="tx1"/>
    </p:penClr>
  </p:showPr>
  <p:clrMru>
    <a:srgbClr val="FF3399"/>
    <a:srgbClr val="FFCCFF"/>
    <a:srgbClr val="33CC33"/>
    <a:srgbClr val="660033"/>
    <a:srgbClr val="0033CC"/>
    <a:srgbClr val="FF0000"/>
    <a:srgbClr val="CCFFCC"/>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3"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7"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C11ACC2A-05BE-45D8-AC7A-15EE599A1C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miter lim="800000"/>
            <a:headEnd/>
            <a:tailEnd/>
          </a:ln>
        </p:spPr>
        <p:txBody>
          <a:bodyPr/>
          <a:lstStyle/>
          <a:p>
            <a:fld id="{431B007C-1FC3-4C43-8FB3-9F68E04DA51B}"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1" name="Rectangle 4"/>
              <p:cNvSpPr>
                <a:spLocks noChangeArrowheads="1"/>
              </p:cNvSpPr>
              <p:nvPr/>
            </p:nvSpPr>
            <p:spPr bwMode="white">
              <a:xfrm>
                <a:off x="0" y="0"/>
                <a:ext cx="5760" cy="1600"/>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pPr>
                  <a:defRPr/>
                </a:pPr>
                <a:endParaRPr lang="en-US"/>
              </a:p>
            </p:txBody>
          </p:sp>
          <p:sp>
            <p:nvSpPr>
              <p:cNvPr id="12" name="Rectangle 5"/>
              <p:cNvSpPr>
                <a:spLocks noChangeArrowheads="1"/>
              </p:cNvSpPr>
              <p:nvPr/>
            </p:nvSpPr>
            <p:spPr bwMode="white">
              <a:xfrm>
                <a:off x="0" y="1600"/>
                <a:ext cx="5760" cy="2720"/>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pic>
          <p:nvPicPr>
            <p:cNvPr id="6" name="Picture 6" descr="A:\grapes.GIF"/>
            <p:cNvPicPr>
              <a:picLocks noChangeAspect="1" noChangeArrowheads="1"/>
            </p:cNvPicPr>
            <p:nvPr/>
          </p:nvPicPr>
          <p:blipFill>
            <a:blip r:embed="rId2"/>
            <a:srcRect/>
            <a:stretch>
              <a:fillRect/>
            </a:stretch>
          </p:blipFill>
          <p:spPr bwMode="ltGray">
            <a:xfrm>
              <a:off x="163" y="0"/>
              <a:ext cx="680" cy="3152"/>
            </a:xfrm>
            <a:prstGeom prst="rect">
              <a:avLst/>
            </a:prstGeom>
            <a:noFill/>
            <a:ln w="9525">
              <a:noFill/>
              <a:miter lim="800000"/>
              <a:headEnd/>
              <a:tailEnd/>
            </a:ln>
          </p:spPr>
        </p:pic>
        <p:grpSp>
          <p:nvGrpSpPr>
            <p:cNvPr id="7" name="Group 7"/>
            <p:cNvGrpSpPr>
              <a:grpSpLocks/>
            </p:cNvGrpSpPr>
            <p:nvPr/>
          </p:nvGrpSpPr>
          <p:grpSpPr bwMode="auto">
            <a:xfrm>
              <a:off x="648" y="0"/>
              <a:ext cx="97" cy="3613"/>
              <a:chOff x="226" y="0"/>
              <a:chExt cx="80" cy="3613"/>
            </a:xfrm>
          </p:grpSpPr>
          <p:sp>
            <p:nvSpPr>
              <p:cNvPr id="9" name="Rectangle 8"/>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pPr>
                  <a:defRPr/>
                </a:pPr>
                <a:endParaRPr lang="en-US"/>
              </a:p>
            </p:txBody>
          </p:sp>
          <p:sp>
            <p:nvSpPr>
              <p:cNvPr id="10" name="Rectangle 9"/>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pPr>
                  <a:defRPr/>
                </a:pPr>
                <a:endParaRPr lang="en-US"/>
              </a:p>
            </p:txBody>
          </p:sp>
        </p:grpSp>
        <p:sp>
          <p:nvSpPr>
            <p:cNvPr id="8" name="Rectangle 10"/>
            <p:cNvSpPr>
              <a:spLocks noChangeArrowheads="1"/>
            </p:cNvSpPr>
            <p:nvPr/>
          </p:nvSpPr>
          <p:spPr bwMode="ltGray">
            <a:xfrm>
              <a:off x="0" y="1536"/>
              <a:ext cx="4294" cy="16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pPr>
                <a:defRPr/>
              </a:pPr>
              <a:endParaRPr lang="en-US"/>
            </a:p>
          </p:txBody>
        </p:sp>
      </p:grpSp>
      <p:sp>
        <p:nvSpPr>
          <p:cNvPr id="49163" name="Rectangle 11"/>
          <p:cNvSpPr>
            <a:spLocks noGrp="1" noChangeArrowheads="1"/>
          </p:cNvSpPr>
          <p:nvPr>
            <p:ph type="ctrTitle"/>
          </p:nvPr>
        </p:nvSpPr>
        <p:spPr>
          <a:xfrm>
            <a:off x="1371600" y="1100138"/>
            <a:ext cx="7772400" cy="1143000"/>
          </a:xfrm>
          <a:extLst>
            <a:ext uri="{AF507438-7753-43E0-B8FC-AC1667EBCBE1}"/>
          </a:extLst>
        </p:spPr>
        <p:txBody>
          <a:bodyPr/>
          <a:lstStyle>
            <a:lvl1pPr>
              <a:defRPr/>
            </a:lvl1pPr>
          </a:lstStyle>
          <a:p>
            <a:pPr lvl="0"/>
            <a:r>
              <a:rPr lang="en-US" noProof="0" smtClean="0"/>
              <a:t>Click to edit Master title style</a:t>
            </a:r>
          </a:p>
        </p:txBody>
      </p:sp>
      <p:sp>
        <p:nvSpPr>
          <p:cNvPr id="49164"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pPr lvl="0"/>
            <a:r>
              <a:rPr lang="en-US" noProof="0" smtClean="0"/>
              <a:t>Click to edit Master subtitle style</a:t>
            </a:r>
          </a:p>
        </p:txBody>
      </p:sp>
      <p:sp>
        <p:nvSpPr>
          <p:cNvPr id="13" name="Rectangle 13"/>
          <p:cNvSpPr>
            <a:spLocks noGrp="1" noChangeArrowheads="1"/>
          </p:cNvSpPr>
          <p:nvPr>
            <p:ph type="dt" sz="half" idx="10"/>
          </p:nvPr>
        </p:nvSpPr>
        <p:spPr>
          <a:xfrm>
            <a:off x="685800" y="6248400"/>
            <a:ext cx="1905000" cy="457200"/>
          </a:xfrm>
        </p:spPr>
        <p:txBody>
          <a:bodyPr/>
          <a:lstStyle>
            <a:lvl1pPr>
              <a:defRPr>
                <a:solidFill>
                  <a:srgbClr val="660066"/>
                </a:solidFill>
              </a:defRPr>
            </a:lvl1pPr>
          </a:lstStyle>
          <a:p>
            <a:pPr>
              <a:defRPr/>
            </a:pPr>
            <a:endParaRPr lang="en-US"/>
          </a:p>
        </p:txBody>
      </p:sp>
      <p:sp>
        <p:nvSpPr>
          <p:cNvPr id="14" name="Rectangle 14"/>
          <p:cNvSpPr>
            <a:spLocks noGrp="1" noChangeArrowheads="1"/>
          </p:cNvSpPr>
          <p:nvPr>
            <p:ph type="ftr" sz="quarter" idx="11"/>
          </p:nvPr>
        </p:nvSpPr>
        <p:spPr>
          <a:xfrm>
            <a:off x="3124200" y="6248400"/>
            <a:ext cx="2895600" cy="457200"/>
          </a:xfrm>
        </p:spPr>
        <p:txBody>
          <a:bodyPr/>
          <a:lstStyle>
            <a:lvl1pPr>
              <a:defRPr>
                <a:solidFill>
                  <a:srgbClr val="660066"/>
                </a:solidFill>
              </a:defRPr>
            </a:lvl1pPr>
          </a:lstStyle>
          <a:p>
            <a:pPr>
              <a:defRPr/>
            </a:pP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a:solidFill>
                  <a:srgbClr val="660066"/>
                </a:solidFill>
              </a:defRPr>
            </a:lvl1pPr>
          </a:lstStyle>
          <a:p>
            <a:pPr>
              <a:defRPr/>
            </a:pPr>
            <a:fld id="{8F2CFC36-B4EF-4E92-BD8A-3D6A01FFF5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E9507742-7FFF-484A-A538-D2E174363F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36233A3-D187-4FCE-AA54-2BED9C0952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8B5B2E4C-304A-4A56-BC31-0BAFEB2469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D92AE99-2CDE-4833-9F58-E9FF8CF9B7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4D5506E4-5ADF-47A4-91E6-410BDFA031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E621529E-71EC-4721-8710-31EE0C18D7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97DFEBA-7458-405D-8058-DF08D2C93A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AD71F354-ED2D-438A-9993-0EC61AA4B3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4820CB91-ED87-4881-821E-F3668E1FDF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56ED24B-53D4-40FD-85F5-3DD4D67B0F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44000" cy="6858000"/>
            <a:chOff x="0" y="0"/>
            <a:chExt cx="5760" cy="4320"/>
          </a:xfrm>
        </p:grpSpPr>
        <p:grpSp>
          <p:nvGrpSpPr>
            <p:cNvPr id="6152" name="Group 3"/>
            <p:cNvGrpSpPr>
              <a:grpSpLocks/>
            </p:cNvGrpSpPr>
            <p:nvPr/>
          </p:nvGrpSpPr>
          <p:grpSpPr bwMode="auto">
            <a:xfrm>
              <a:off x="0" y="0"/>
              <a:ext cx="5760" cy="4320"/>
              <a:chOff x="0" y="0"/>
              <a:chExt cx="5760" cy="4320"/>
            </a:xfrm>
          </p:grpSpPr>
          <p:sp>
            <p:nvSpPr>
              <p:cNvPr id="1039" name="Rectangle 4"/>
              <p:cNvSpPr>
                <a:spLocks noChangeArrowheads="1"/>
              </p:cNvSpPr>
              <p:nvPr/>
            </p:nvSpPr>
            <p:spPr bwMode="white">
              <a:xfrm>
                <a:off x="0" y="0"/>
                <a:ext cx="5760" cy="384"/>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pPr>
                  <a:defRPr/>
                </a:pPr>
                <a:endParaRPr lang="en-US"/>
              </a:p>
            </p:txBody>
          </p:sp>
          <p:sp>
            <p:nvSpPr>
              <p:cNvPr id="1040" name="Rectangle 5"/>
              <p:cNvSpPr>
                <a:spLocks noChangeArrowheads="1"/>
              </p:cNvSpPr>
              <p:nvPr/>
            </p:nvSpPr>
            <p:spPr bwMode="white">
              <a:xfrm>
                <a:off x="0" y="384"/>
                <a:ext cx="5760" cy="393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6153" name="Group 6"/>
            <p:cNvGrpSpPr>
              <a:grpSpLocks/>
            </p:cNvGrpSpPr>
            <p:nvPr/>
          </p:nvGrpSpPr>
          <p:grpSpPr bwMode="auto">
            <a:xfrm>
              <a:off x="0" y="0"/>
              <a:ext cx="1667" cy="3613"/>
              <a:chOff x="0" y="0"/>
              <a:chExt cx="1667" cy="3613"/>
            </a:xfrm>
          </p:grpSpPr>
          <p:pic>
            <p:nvPicPr>
              <p:cNvPr id="6154" name="Picture 7" descr="A:\grapes.GIF"/>
              <p:cNvPicPr>
                <a:picLocks noChangeAspect="1" noChangeArrowheads="1"/>
              </p:cNvPicPr>
              <p:nvPr/>
            </p:nvPicPr>
            <p:blipFill>
              <a:blip r:embed="rId13"/>
              <a:srcRect/>
              <a:stretch>
                <a:fillRect/>
              </a:stretch>
            </p:blipFill>
            <p:spPr bwMode="ltGray">
              <a:xfrm>
                <a:off x="163" y="0"/>
                <a:ext cx="534" cy="3152"/>
              </a:xfrm>
              <a:prstGeom prst="rect">
                <a:avLst/>
              </a:prstGeom>
              <a:noFill/>
              <a:ln w="9525">
                <a:noFill/>
                <a:miter lim="800000"/>
                <a:headEnd/>
                <a:tailEnd/>
              </a:ln>
            </p:spPr>
          </p:pic>
          <p:grpSp>
            <p:nvGrpSpPr>
              <p:cNvPr id="6155" name="Group 8"/>
              <p:cNvGrpSpPr>
                <a:grpSpLocks/>
              </p:cNvGrpSpPr>
              <p:nvPr/>
            </p:nvGrpSpPr>
            <p:grpSpPr bwMode="auto">
              <a:xfrm>
                <a:off x="226" y="0"/>
                <a:ext cx="80" cy="3613"/>
                <a:chOff x="226" y="0"/>
                <a:chExt cx="80" cy="3613"/>
              </a:xfrm>
            </p:grpSpPr>
            <p:sp>
              <p:nvSpPr>
                <p:cNvPr id="1037" name="Rectangle 9"/>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pPr>
                    <a:defRPr/>
                  </a:pPr>
                  <a:endParaRPr lang="en-US"/>
                </a:p>
              </p:txBody>
            </p:sp>
            <p:sp>
              <p:nvSpPr>
                <p:cNvPr id="1038" name="Rectangle 10"/>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pPr>
                    <a:defRPr/>
                  </a:pPr>
                  <a:endParaRPr lang="en-US"/>
                </a:p>
              </p:txBody>
            </p:sp>
          </p:grpSp>
          <p:sp>
            <p:nvSpPr>
              <p:cNvPr id="1036" name="Rectangle 11"/>
              <p:cNvSpPr>
                <a:spLocks noChangeArrowheads="1"/>
              </p:cNvSpPr>
              <p:nvPr/>
            </p:nvSpPr>
            <p:spPr bwMode="ltGray">
              <a:xfrm>
                <a:off x="0" y="347"/>
                <a:ext cx="1667" cy="8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pPr>
                  <a:defRPr/>
                </a:pPr>
                <a:endParaRPr lang="en-US"/>
              </a:p>
            </p:txBody>
          </p:sp>
        </p:grpSp>
      </p:grpSp>
      <p:sp>
        <p:nvSpPr>
          <p:cNvPr id="6147" name="Rectangle 12"/>
          <p:cNvSpPr>
            <a:spLocks noGrp="1" noChangeArrowheads="1"/>
          </p:cNvSpPr>
          <p:nvPr>
            <p:ph type="title"/>
          </p:nvPr>
        </p:nvSpPr>
        <p:spPr bwMode="auto">
          <a:xfrm>
            <a:off x="12954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8" name="Rectangle 13"/>
          <p:cNvSpPr>
            <a:spLocks noGrp="1" noChangeArrowheads="1"/>
          </p:cNvSpPr>
          <p:nvPr>
            <p:ph type="body" idx="1"/>
          </p:nvPr>
        </p:nvSpPr>
        <p:spPr bwMode="auto">
          <a:xfrm>
            <a:off x="12954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42" name="Rectangle 14"/>
          <p:cNvSpPr>
            <a:spLocks noGrp="1" noChangeArrowheads="1"/>
          </p:cNvSpPr>
          <p:nvPr>
            <p:ph type="dt" sz="half" idx="2"/>
          </p:nvPr>
        </p:nvSpPr>
        <p:spPr bwMode="auto">
          <a:xfrm>
            <a:off x="12954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n-US"/>
          </a:p>
        </p:txBody>
      </p:sp>
      <p:sp>
        <p:nvSpPr>
          <p:cNvPr id="48143" name="Rectangle 15"/>
          <p:cNvSpPr>
            <a:spLocks noGrp="1" noChangeArrowheads="1"/>
          </p:cNvSpPr>
          <p:nvPr>
            <p:ph type="ftr" sz="quarter" idx="3"/>
          </p:nvPr>
        </p:nvSpPr>
        <p:spPr bwMode="auto">
          <a:xfrm>
            <a:off x="37338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en-US"/>
          </a:p>
        </p:txBody>
      </p:sp>
      <p:sp>
        <p:nvSpPr>
          <p:cNvPr id="48144" name="Rectangle 16"/>
          <p:cNvSpPr>
            <a:spLocks noGrp="1" noChangeArrowheads="1"/>
          </p:cNvSpPr>
          <p:nvPr>
            <p:ph type="sldNum" sz="quarter" idx="4"/>
          </p:nvPr>
        </p:nvSpPr>
        <p:spPr bwMode="auto">
          <a:xfrm>
            <a:off x="71628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5DC11E5C-DAA0-4141-9567-8A64E78433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itchFamily="34" charset="0"/>
        </a:defRPr>
      </a:lvl2pPr>
      <a:lvl3pPr algn="l" rtl="0" eaLnBrk="0" fontAlgn="base" hangingPunct="0">
        <a:spcBef>
          <a:spcPct val="0"/>
        </a:spcBef>
        <a:spcAft>
          <a:spcPct val="0"/>
        </a:spcAft>
        <a:defRPr kumimoji="1" sz="4400">
          <a:solidFill>
            <a:schemeClr val="tx2"/>
          </a:solidFill>
          <a:latin typeface="Impact" pitchFamily="34" charset="0"/>
        </a:defRPr>
      </a:lvl3pPr>
      <a:lvl4pPr algn="l" rtl="0" eaLnBrk="0" fontAlgn="base" hangingPunct="0">
        <a:spcBef>
          <a:spcPct val="0"/>
        </a:spcBef>
        <a:spcAft>
          <a:spcPct val="0"/>
        </a:spcAft>
        <a:defRPr kumimoji="1" sz="4400">
          <a:solidFill>
            <a:schemeClr val="tx2"/>
          </a:solidFill>
          <a:latin typeface="Impact" pitchFamily="34" charset="0"/>
        </a:defRPr>
      </a:lvl4pPr>
      <a:lvl5pPr algn="l" rtl="0" eaLnBrk="0" fontAlgn="base" hangingPunct="0">
        <a:spcBef>
          <a:spcPct val="0"/>
        </a:spcBef>
        <a:spcAft>
          <a:spcPct val="0"/>
        </a:spcAft>
        <a:defRPr kumimoji="1" sz="4400">
          <a:solidFill>
            <a:schemeClr val="tx2"/>
          </a:solidFill>
          <a:latin typeface="Impact" pitchFamily="34" charset="0"/>
        </a:defRPr>
      </a:lvl5pPr>
      <a:lvl6pPr marL="457200" algn="l" rtl="0" eaLnBrk="0" fontAlgn="base" hangingPunct="0">
        <a:spcBef>
          <a:spcPct val="0"/>
        </a:spcBef>
        <a:spcAft>
          <a:spcPct val="0"/>
        </a:spcAft>
        <a:defRPr kumimoji="1" sz="4400">
          <a:solidFill>
            <a:schemeClr val="tx2"/>
          </a:solidFill>
          <a:latin typeface="Impact" pitchFamily="34" charset="0"/>
        </a:defRPr>
      </a:lvl6pPr>
      <a:lvl7pPr marL="914400" algn="l" rtl="0" eaLnBrk="0" fontAlgn="base" hangingPunct="0">
        <a:spcBef>
          <a:spcPct val="0"/>
        </a:spcBef>
        <a:spcAft>
          <a:spcPct val="0"/>
        </a:spcAft>
        <a:defRPr kumimoji="1" sz="4400">
          <a:solidFill>
            <a:schemeClr val="tx2"/>
          </a:solidFill>
          <a:latin typeface="Impact" pitchFamily="34" charset="0"/>
        </a:defRPr>
      </a:lvl7pPr>
      <a:lvl8pPr marL="1371600" algn="l" rtl="0" eaLnBrk="0" fontAlgn="base" hangingPunct="0">
        <a:spcBef>
          <a:spcPct val="0"/>
        </a:spcBef>
        <a:spcAft>
          <a:spcPct val="0"/>
        </a:spcAft>
        <a:defRPr kumimoji="1" sz="4400">
          <a:solidFill>
            <a:schemeClr val="tx2"/>
          </a:solidFill>
          <a:latin typeface="Impact" pitchFamily="34" charset="0"/>
        </a:defRPr>
      </a:lvl8pPr>
      <a:lvl9pPr marL="1828800" algn="l" rtl="0" eaLnBrk="0" fontAlgn="base" hangingPunct="0">
        <a:spcBef>
          <a:spcPct val="0"/>
        </a:spcBef>
        <a:spcAft>
          <a:spcPct val="0"/>
        </a:spcAft>
        <a:defRPr kumimoji="1" sz="44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slide" Target="slide13.xml"/><Relationship Id="rId4" Type="http://schemas.openxmlformats.org/officeDocument/2006/relationships/slide" Target="slide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CCFF"/>
            </a:gs>
            <a:gs pos="100000">
              <a:srgbClr val="FF99FF"/>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AutoShape 2"/>
          <p:cNvSpPr>
            <a:spLocks noChangeArrowheads="1"/>
          </p:cNvSpPr>
          <p:nvPr>
            <p:ph type="ctrTitle"/>
          </p:nvPr>
        </p:nvSpPr>
        <p:spPr>
          <a:xfrm>
            <a:off x="838200" y="457200"/>
            <a:ext cx="7620000" cy="2971800"/>
          </a:xfrm>
          <a:prstGeom prst="wedgeRoundRectCallout">
            <a:avLst>
              <a:gd name="adj1" fmla="val -43750"/>
              <a:gd name="adj2" fmla="val 70000"/>
              <a:gd name="adj3" fmla="val 16667"/>
            </a:avLst>
          </a:prstGeom>
          <a:solidFill>
            <a:srgbClr val="CCFFFF"/>
          </a:solidFill>
          <a:ln w="38100">
            <a:solidFill>
              <a:srgbClr val="0000FF"/>
            </a:solidFill>
            <a:headEnd type="none" w="med" len="med"/>
            <a:tailEnd type="none" w="med" len="med"/>
          </a:ln>
        </p:spPr>
        <p:txBody>
          <a:bodyPr/>
          <a:lstStyle/>
          <a:p>
            <a:r>
              <a:rPr lang="en-US" b="1" smtClean="0">
                <a:solidFill>
                  <a:srgbClr val="0000FF"/>
                </a:solidFill>
                <a:latin typeface="Arial" charset="0"/>
              </a:rPr>
              <a:t/>
            </a:r>
            <a:br>
              <a:rPr lang="en-US" b="1" smtClean="0">
                <a:solidFill>
                  <a:srgbClr val="0000FF"/>
                </a:solidFill>
                <a:latin typeface="Arial" charset="0"/>
              </a:rPr>
            </a:br>
            <a:r>
              <a:rPr lang="en-US" b="1" smtClean="0">
                <a:solidFill>
                  <a:srgbClr val="0066FF"/>
                </a:solidFill>
                <a:latin typeface="Arial" charset="0"/>
              </a:rPr>
              <a:t>TIẾT </a:t>
            </a:r>
            <a:r>
              <a:rPr lang="en-US" sz="5400" b="1" smtClean="0">
                <a:solidFill>
                  <a:srgbClr val="0066FF"/>
                </a:solidFill>
                <a:latin typeface="Arial" charset="0"/>
              </a:rPr>
              <a:t>79 </a:t>
            </a:r>
            <a:r>
              <a:rPr lang="en-US" b="1" smtClean="0">
                <a:solidFill>
                  <a:srgbClr val="0066FF"/>
                </a:solidFill>
                <a:latin typeface="Arial" charset="0"/>
              </a:rPr>
              <a:t>- CHIA MỘT SỐ TỰ NHIÊN CHO MỘT SỐ THẬP PHÂN</a:t>
            </a:r>
            <a:endParaRPr lang="en-US" smtClean="0">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1266">
                                            <p:bg/>
                                          </p:spTgt>
                                        </p:tgtEl>
                                        <p:attrNameLst>
                                          <p:attrName>style.visibility</p:attrName>
                                        </p:attrNameLst>
                                      </p:cBhvr>
                                      <p:to>
                                        <p:strVal val="visible"/>
                                      </p:to>
                                    </p:set>
                                    <p:anim calcmode="lin" valueType="num">
                                      <p:cBhvr additive="base">
                                        <p:cTn id="7" dur="500" fill="hold"/>
                                        <p:tgtEl>
                                          <p:spTgt spid="11266">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6">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6">
                                            <p:txEl>
                                              <p:pRg st="0" end="0"/>
                                            </p:txEl>
                                          </p:spTgt>
                                        </p:tgtEl>
                                        <p:attrNameLst>
                                          <p:attrName>style.visibility</p:attrName>
                                        </p:attrNameLst>
                                      </p:cBhvr>
                                      <p:to>
                                        <p:strVal val="visible"/>
                                      </p:to>
                                    </p:set>
                                    <p:anim calcmode="lin" valueType="num">
                                      <p:cBhvr additive="base">
                                        <p:cTn id="13" dur="500" fill="hold"/>
                                        <p:tgtEl>
                                          <p:spTgt spid="1126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utoShape 2"/>
          <p:cNvSpPr>
            <a:spLocks noChangeArrowheads="1"/>
          </p:cNvSpPr>
          <p:nvPr>
            <p:ph type="title"/>
          </p:nvPr>
        </p:nvSpPr>
        <p:spPr>
          <a:xfrm>
            <a:off x="685800" y="533400"/>
            <a:ext cx="7772400" cy="5715000"/>
          </a:xfrm>
          <a:prstGeom prst="star32">
            <a:avLst>
              <a:gd name="adj" fmla="val 37500"/>
            </a:avLst>
          </a:prstGeom>
          <a:solidFill>
            <a:srgbClr val="99CC00"/>
          </a:solidFill>
          <a:ln w="38100">
            <a:solidFill>
              <a:srgbClr val="003366"/>
            </a:solidFill>
            <a:headEnd type="none" w="med" len="med"/>
            <a:tailEnd type="none" w="med" len="med"/>
          </a:ln>
        </p:spPr>
        <p:txBody>
          <a:bodyPr/>
          <a:lstStyle/>
          <a:p>
            <a:r>
              <a:rPr lang="en-US" smtClean="0">
                <a:solidFill>
                  <a:srgbClr val="800000"/>
                </a:solidFill>
                <a:latin typeface="Arial" charset="0"/>
              </a:rPr>
              <a:t>CHIA MỘT SỐ TỰ NHIÊN CHO MỘT SỐ THẬP PHÂN</a:t>
            </a:r>
            <a:endParaRPr lang="en-US" smtClean="0">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ppt_x</p:attrName>
                                        </p:attrNameLst>
                                      </p:cBhvr>
                                      <p:tavLst>
                                        <p:tav tm="0">
                                          <p:val>
                                            <p:strVal val="#ppt_x"/>
                                          </p:val>
                                        </p:tav>
                                        <p:tav tm="100000">
                                          <p:val>
                                            <p:strVal val="#ppt_x"/>
                                          </p:val>
                                        </p:tav>
                                      </p:tavLst>
                                    </p:anim>
                                    <p:anim calcmode="lin" valueType="num">
                                      <p:cBhvr>
                                        <p:cTn id="8" dur="500" fill="hold"/>
                                        <p:tgtEl>
                                          <p:spTgt spid="19458"/>
                                        </p:tgtEl>
                                        <p:attrNameLst>
                                          <p:attrName>ppt_y</p:attrName>
                                        </p:attrNameLst>
                                      </p:cBhvr>
                                      <p:tavLst>
                                        <p:tav tm="0">
                                          <p:val>
                                            <p:strVal val="#ppt_y-#ppt_h/2"/>
                                          </p:val>
                                        </p:tav>
                                        <p:tav tm="100000">
                                          <p:val>
                                            <p:strVal val="#ppt_y"/>
                                          </p:val>
                                        </p:tav>
                                      </p:tavLst>
                                    </p:anim>
                                    <p:anim calcmode="lin" valueType="num">
                                      <p:cBhvr>
                                        <p:cTn id="9" dur="500" fill="hold"/>
                                        <p:tgtEl>
                                          <p:spTgt spid="19458"/>
                                        </p:tgtEl>
                                        <p:attrNameLst>
                                          <p:attrName>ppt_w</p:attrName>
                                        </p:attrNameLst>
                                      </p:cBhvr>
                                      <p:tavLst>
                                        <p:tav tm="0">
                                          <p:val>
                                            <p:strVal val="#ppt_w"/>
                                          </p:val>
                                        </p:tav>
                                        <p:tav tm="100000">
                                          <p:val>
                                            <p:strVal val="#ppt_w"/>
                                          </p:val>
                                        </p:tav>
                                      </p:tavLst>
                                    </p:anim>
                                    <p:anim calcmode="lin" valueType="num">
                                      <p:cBhvr>
                                        <p:cTn id="10" dur="500" fill="hold"/>
                                        <p:tgtEl>
                                          <p:spTgt spid="194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0"/>
            <a:ext cx="7696200" cy="2438400"/>
          </a:xfrm>
          <a:solidFill>
            <a:srgbClr val="FFFF99"/>
          </a:solidFill>
          <a:ln>
            <a:solidFill>
              <a:srgbClr val="800080"/>
            </a:solidFill>
          </a:ln>
        </p:spPr>
        <p:txBody>
          <a:bodyPr/>
          <a:lstStyle/>
          <a:p>
            <a:pPr>
              <a:defRPr/>
            </a:pPr>
            <a:r>
              <a:rPr lang="en-US" sz="2400" b="1" u="sng" smtClean="0">
                <a:solidFill>
                  <a:srgbClr val="33CC33"/>
                </a:solidFill>
                <a:effectLst>
                  <a:outerShdw blurRad="38100" dist="38100" dir="2700000" algn="tl">
                    <a:srgbClr val="000000"/>
                  </a:outerShdw>
                </a:effectLst>
                <a:latin typeface="Arial"/>
              </a:rPr>
              <a:t>VÍ DỤ</a:t>
            </a:r>
            <a:r>
              <a:rPr lang="en-US" sz="4000" b="1" u="sng" smtClean="0">
                <a:solidFill>
                  <a:srgbClr val="33CC33"/>
                </a:solidFill>
                <a:effectLst>
                  <a:outerShdw blurRad="38100" dist="38100" dir="2700000" algn="tl">
                    <a:srgbClr val="000000"/>
                  </a:outerShdw>
                </a:effectLst>
                <a:latin typeface="Arial"/>
              </a:rPr>
              <a:t/>
            </a:r>
            <a:br>
              <a:rPr lang="en-US" sz="4000" b="1" u="sng" smtClean="0">
                <a:solidFill>
                  <a:srgbClr val="33CC33"/>
                </a:solidFill>
                <a:effectLst>
                  <a:outerShdw blurRad="38100" dist="38100" dir="2700000" algn="tl">
                    <a:srgbClr val="000000"/>
                  </a:outerShdw>
                </a:effectLst>
                <a:latin typeface="Arial"/>
              </a:rPr>
            </a:br>
            <a:r>
              <a:rPr lang="en-US" sz="4000" b="1" smtClean="0">
                <a:solidFill>
                  <a:srgbClr val="33CC33"/>
                </a:solidFill>
                <a:effectLst>
                  <a:outerShdw blurRad="38100" dist="38100" dir="2700000" algn="tl">
                    <a:srgbClr val="000000"/>
                  </a:outerShdw>
                </a:effectLst>
                <a:latin typeface="Arial"/>
              </a:rPr>
              <a:t>  </a:t>
            </a:r>
            <a:r>
              <a:rPr lang="en-US" sz="2800" smtClean="0">
                <a:solidFill>
                  <a:srgbClr val="33CC33"/>
                </a:solidFill>
                <a:latin typeface="Arial"/>
              </a:rPr>
              <a:t>Cho một mảnh v</a:t>
            </a:r>
            <a:r>
              <a:rPr lang="vi-VN" sz="2800" smtClean="0">
                <a:solidFill>
                  <a:srgbClr val="33CC33"/>
                </a:solidFill>
                <a:latin typeface="Arial"/>
              </a:rPr>
              <a:t>ư</a:t>
            </a:r>
            <a:r>
              <a:rPr lang="en-US" sz="2800" smtClean="0">
                <a:solidFill>
                  <a:srgbClr val="33CC33"/>
                </a:solidFill>
                <a:latin typeface="Arial"/>
              </a:rPr>
              <a:t>ờn hình chữ nhật có chu vi bằng 87 mét.Chiều dài mảnh v</a:t>
            </a:r>
            <a:r>
              <a:rPr lang="vi-VN" sz="2800" smtClean="0">
                <a:solidFill>
                  <a:srgbClr val="33CC33"/>
                </a:solidFill>
                <a:latin typeface="Arial"/>
              </a:rPr>
              <a:t>ư</a:t>
            </a:r>
            <a:r>
              <a:rPr lang="en-US" sz="2800" smtClean="0">
                <a:solidFill>
                  <a:srgbClr val="33CC33"/>
                </a:solidFill>
                <a:latin typeface="Arial"/>
              </a:rPr>
              <a:t>ờn là 14,5 mét. Tính chiều rộng mảnh v</a:t>
            </a:r>
            <a:r>
              <a:rPr lang="vi-VN" sz="2800" smtClean="0">
                <a:solidFill>
                  <a:srgbClr val="33CC33"/>
                </a:solidFill>
                <a:latin typeface="Arial"/>
              </a:rPr>
              <a:t>ư</a:t>
            </a:r>
            <a:r>
              <a:rPr lang="en-US" sz="2800" smtClean="0">
                <a:solidFill>
                  <a:srgbClr val="33CC33"/>
                </a:solidFill>
                <a:latin typeface="Arial"/>
              </a:rPr>
              <a:t>ờn </a:t>
            </a:r>
            <a:r>
              <a:rPr lang="vi-VN" sz="2800" smtClean="0">
                <a:solidFill>
                  <a:srgbClr val="33CC33"/>
                </a:solidFill>
                <a:latin typeface="Arial"/>
              </a:rPr>
              <a:t>đ</a:t>
            </a:r>
            <a:r>
              <a:rPr lang="en-US" sz="2800" smtClean="0">
                <a:solidFill>
                  <a:srgbClr val="33CC33"/>
                </a:solidFill>
                <a:latin typeface="Arial"/>
              </a:rPr>
              <a:t>ó</a:t>
            </a:r>
            <a:endParaRPr lang="en-US" sz="4000" smtClean="0">
              <a:latin typeface="Arial"/>
            </a:endParaRPr>
          </a:p>
        </p:txBody>
      </p:sp>
      <p:sp>
        <p:nvSpPr>
          <p:cNvPr id="20489" name="Text Box 9"/>
          <p:cNvSpPr txBox="1">
            <a:spLocks noChangeArrowheads="1"/>
          </p:cNvSpPr>
          <p:nvPr/>
        </p:nvSpPr>
        <p:spPr bwMode="auto">
          <a:xfrm>
            <a:off x="1447800" y="3962400"/>
            <a:ext cx="57150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6388" name="Text Box 12"/>
          <p:cNvSpPr txBox="1">
            <a:spLocks noChangeArrowheads="1"/>
          </p:cNvSpPr>
          <p:nvPr/>
        </p:nvSpPr>
        <p:spPr bwMode="auto">
          <a:xfrm>
            <a:off x="533400" y="3200400"/>
            <a:ext cx="3886200" cy="2246313"/>
          </a:xfrm>
          <a:prstGeom prst="rect">
            <a:avLst/>
          </a:prstGeom>
          <a:noFill/>
          <a:ln w="9525">
            <a:noFill/>
            <a:miter lim="800000"/>
            <a:headEnd/>
            <a:tailEnd/>
          </a:ln>
        </p:spPr>
        <p:txBody>
          <a:bodyPr>
            <a:spAutoFit/>
          </a:bodyPr>
          <a:lstStyle/>
          <a:p>
            <a:pPr>
              <a:spcBef>
                <a:spcPct val="50000"/>
              </a:spcBef>
            </a:pPr>
            <a:r>
              <a:rPr lang="en-US" sz="2800" b="1" u="sng">
                <a:solidFill>
                  <a:srgbClr val="FF0000"/>
                </a:solidFill>
                <a:latin typeface="Arial" charset="0"/>
              </a:rPr>
              <a:t>TÓM TẮT </a:t>
            </a:r>
            <a:br>
              <a:rPr lang="en-US" sz="2800" b="1" u="sng">
                <a:solidFill>
                  <a:srgbClr val="FF0000"/>
                </a:solidFill>
                <a:latin typeface="Arial" charset="0"/>
              </a:rPr>
            </a:br>
            <a:r>
              <a:rPr lang="en-US" sz="2800">
                <a:solidFill>
                  <a:srgbClr val="FF0000"/>
                </a:solidFill>
                <a:latin typeface="Arial" charset="0"/>
              </a:rPr>
              <a:t>Chu vi : 87 mét</a:t>
            </a:r>
            <a:br>
              <a:rPr lang="en-US" sz="2800">
                <a:solidFill>
                  <a:srgbClr val="FF0000"/>
                </a:solidFill>
                <a:latin typeface="Arial" charset="0"/>
              </a:rPr>
            </a:br>
            <a:r>
              <a:rPr lang="en-US" sz="2800">
                <a:solidFill>
                  <a:srgbClr val="FF0000"/>
                </a:solidFill>
                <a:latin typeface="Arial" charset="0"/>
              </a:rPr>
              <a:t>Chiều dài : 14,5 mét</a:t>
            </a:r>
            <a:br>
              <a:rPr lang="en-US" sz="2800">
                <a:solidFill>
                  <a:srgbClr val="FF0000"/>
                </a:solidFill>
                <a:latin typeface="Arial" charset="0"/>
              </a:rPr>
            </a:br>
            <a:r>
              <a:rPr lang="en-US" sz="2800">
                <a:solidFill>
                  <a:srgbClr val="FF0000"/>
                </a:solidFill>
                <a:latin typeface="Arial" charset="0"/>
              </a:rPr>
              <a:t>Chiều rộng : ?</a:t>
            </a:r>
            <a:br>
              <a:rPr lang="en-US" sz="2800">
                <a:solidFill>
                  <a:srgbClr val="FF0000"/>
                </a:solidFill>
                <a:latin typeface="Arial" charset="0"/>
              </a:rPr>
            </a:br>
            <a:endParaRPr lang="en-US" sz="2800">
              <a:solidFill>
                <a:srgbClr val="FF0000"/>
              </a:solidFill>
              <a:latin typeface="Arial" charset="0"/>
            </a:endParaRPr>
          </a:p>
        </p:txBody>
      </p:sp>
      <p:sp>
        <p:nvSpPr>
          <p:cNvPr id="16389" name="Text Box 13"/>
          <p:cNvSpPr txBox="1">
            <a:spLocks noChangeArrowheads="1"/>
          </p:cNvSpPr>
          <p:nvPr/>
        </p:nvSpPr>
        <p:spPr bwMode="auto">
          <a:xfrm>
            <a:off x="4191000" y="3352800"/>
            <a:ext cx="4953000" cy="1595438"/>
          </a:xfrm>
          <a:prstGeom prst="rect">
            <a:avLst/>
          </a:prstGeom>
          <a:noFill/>
          <a:ln w="9525">
            <a:noFill/>
            <a:miter lim="800000"/>
            <a:headEnd/>
            <a:tailEnd/>
          </a:ln>
        </p:spPr>
        <p:txBody>
          <a:bodyPr>
            <a:spAutoFit/>
          </a:bodyPr>
          <a:lstStyle/>
          <a:p>
            <a:pPr>
              <a:lnSpc>
                <a:spcPct val="120000"/>
              </a:lnSpc>
              <a:spcBef>
                <a:spcPct val="50000"/>
              </a:spcBef>
            </a:pPr>
            <a:r>
              <a:rPr lang="en-US" sz="2800" b="1" u="sng">
                <a:solidFill>
                  <a:srgbClr val="FF0000"/>
                </a:solidFill>
                <a:latin typeface="Arial" charset="0"/>
              </a:rPr>
              <a:t>BÀI GIẢI </a:t>
            </a:r>
            <a:br>
              <a:rPr lang="en-US" sz="2800" b="1" u="sng">
                <a:solidFill>
                  <a:srgbClr val="FF0000"/>
                </a:solidFill>
                <a:latin typeface="Arial" charset="0"/>
              </a:rPr>
            </a:br>
            <a:r>
              <a:rPr lang="en-US" sz="2800">
                <a:solidFill>
                  <a:srgbClr val="FF0000"/>
                </a:solidFill>
                <a:latin typeface="Arial" charset="0"/>
              </a:rPr>
              <a:t>Chiều rộng mảnh v</a:t>
            </a:r>
            <a:r>
              <a:rPr lang="vi-VN" sz="2800">
                <a:solidFill>
                  <a:srgbClr val="FF0000"/>
                </a:solidFill>
                <a:latin typeface="Arial" charset="0"/>
              </a:rPr>
              <a:t>ư</a:t>
            </a:r>
            <a:r>
              <a:rPr lang="en-US" sz="2800">
                <a:solidFill>
                  <a:srgbClr val="FF0000"/>
                </a:solidFill>
                <a:latin typeface="Arial" charset="0"/>
              </a:rPr>
              <a:t>ờn là :</a:t>
            </a:r>
            <a:br>
              <a:rPr lang="en-US" sz="2800">
                <a:solidFill>
                  <a:srgbClr val="FF0000"/>
                </a:solidFill>
                <a:latin typeface="Arial" charset="0"/>
              </a:rPr>
            </a:br>
            <a:r>
              <a:rPr lang="en-US" sz="2800">
                <a:solidFill>
                  <a:srgbClr val="FF0000"/>
                </a:solidFill>
                <a:latin typeface="Arial" charset="0"/>
              </a:rPr>
              <a:t>87 : 14,5 =</a:t>
            </a:r>
          </a:p>
        </p:txBody>
      </p:sp>
      <p:sp>
        <p:nvSpPr>
          <p:cNvPr id="20494" name="Text Box 14"/>
          <p:cNvSpPr txBox="1">
            <a:spLocks noChangeArrowheads="1"/>
          </p:cNvSpPr>
          <p:nvPr/>
        </p:nvSpPr>
        <p:spPr bwMode="auto">
          <a:xfrm>
            <a:off x="6172200" y="4616450"/>
            <a:ext cx="2209800" cy="584200"/>
          </a:xfrm>
          <a:prstGeom prst="rect">
            <a:avLst/>
          </a:prstGeom>
          <a:noFill/>
          <a:ln w="9525">
            <a:noFill/>
            <a:miter lim="800000"/>
            <a:headEnd/>
            <a:tailEnd/>
          </a:ln>
        </p:spPr>
        <p:txBody>
          <a:bodyPr>
            <a:spAutoFit/>
          </a:bodyPr>
          <a:lstStyle/>
          <a:p>
            <a:pPr>
              <a:spcBef>
                <a:spcPct val="50000"/>
              </a:spcBef>
            </a:pPr>
            <a:r>
              <a:rPr lang="en-US" sz="3200">
                <a:solidFill>
                  <a:srgbClr val="FF0000"/>
                </a:solidFill>
              </a:rPr>
              <a:t>6 ( </a:t>
            </a:r>
            <a:r>
              <a:rPr lang="en-US" sz="3200">
                <a:solidFill>
                  <a:srgbClr val="FF0000"/>
                </a:solidFill>
                <a:latin typeface="Arial" charset="0"/>
              </a:rPr>
              <a:t>mét )</a:t>
            </a:r>
          </a:p>
        </p:txBody>
      </p:sp>
      <p:sp>
        <p:nvSpPr>
          <p:cNvPr id="16391" name="Line 15"/>
          <p:cNvSpPr>
            <a:spLocks noChangeShapeType="1"/>
          </p:cNvSpPr>
          <p:nvPr/>
        </p:nvSpPr>
        <p:spPr bwMode="auto">
          <a:xfrm>
            <a:off x="4038600" y="3124200"/>
            <a:ext cx="0" cy="2971800"/>
          </a:xfrm>
          <a:prstGeom prst="line">
            <a:avLst/>
          </a:prstGeom>
          <a:noFill/>
          <a:ln w="9525">
            <a:solidFill>
              <a:schemeClr val="tx1"/>
            </a:solidFill>
            <a:round/>
            <a:headEnd/>
            <a:tailEnd/>
          </a:ln>
        </p:spPr>
        <p:txBody>
          <a:bodyPr wrap="none" anchor="ctr"/>
          <a:lstStyle/>
          <a:p>
            <a:endParaRPr lang="en-US"/>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0489"/>
                                        </p:tgtEl>
                                        <p:attrNameLst>
                                          <p:attrName>style.visibility</p:attrName>
                                        </p:attrNameLst>
                                      </p:cBhvr>
                                      <p:to>
                                        <p:strVal val="visible"/>
                                      </p:to>
                                    </p:set>
                                    <p:anim calcmode="lin" valueType="num">
                                      <p:cBhvr additive="base">
                                        <p:cTn id="13" dur="500" fill="hold"/>
                                        <p:tgtEl>
                                          <p:spTgt spid="20489"/>
                                        </p:tgtEl>
                                        <p:attrNameLst>
                                          <p:attrName>ppt_x</p:attrName>
                                        </p:attrNameLst>
                                      </p:cBhvr>
                                      <p:tavLst>
                                        <p:tav tm="0">
                                          <p:val>
                                            <p:strVal val="0-#ppt_w/2"/>
                                          </p:val>
                                        </p:tav>
                                        <p:tav tm="100000">
                                          <p:val>
                                            <p:strVal val="#ppt_x"/>
                                          </p:val>
                                        </p:tav>
                                      </p:tavLst>
                                    </p:anim>
                                    <p:anim calcmode="lin" valueType="num">
                                      <p:cBhvr additive="base">
                                        <p:cTn id="14"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94"/>
                                        </p:tgtEl>
                                        <p:attrNameLst>
                                          <p:attrName>style.visibility</p:attrName>
                                        </p:attrNameLst>
                                      </p:cBhvr>
                                      <p:to>
                                        <p:strVal val="visible"/>
                                      </p:to>
                                    </p:set>
                                    <p:anim calcmode="lin" valueType="num">
                                      <p:cBhvr additive="base">
                                        <p:cTn id="19" dur="500" fill="hold"/>
                                        <p:tgtEl>
                                          <p:spTgt spid="20494"/>
                                        </p:tgtEl>
                                        <p:attrNameLst>
                                          <p:attrName>ppt_x</p:attrName>
                                        </p:attrNameLst>
                                      </p:cBhvr>
                                      <p:tavLst>
                                        <p:tav tm="0">
                                          <p:val>
                                            <p:strVal val="1+#ppt_w/2"/>
                                          </p:val>
                                        </p:tav>
                                        <p:tav tm="100000">
                                          <p:val>
                                            <p:strVal val="#ppt_x"/>
                                          </p:val>
                                        </p:tav>
                                      </p:tavLst>
                                    </p:anim>
                                    <p:anim calcmode="lin" valueType="num">
                                      <p:cBhvr additive="base">
                                        <p:cTn id="20" dur="500" fill="hold"/>
                                        <p:tgtEl>
                                          <p:spTgt spid="204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9" grpId="0" autoUpdateAnimBg="0"/>
      <p:bldP spid="2049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228600"/>
            <a:ext cx="7696200" cy="2971800"/>
          </a:xfrm>
          <a:solidFill>
            <a:srgbClr val="FFFF99"/>
          </a:solidFill>
          <a:ln>
            <a:solidFill>
              <a:srgbClr val="800080"/>
            </a:solidFill>
          </a:ln>
        </p:spPr>
        <p:txBody>
          <a:bodyPr/>
          <a:lstStyle/>
          <a:p>
            <a:pPr>
              <a:lnSpc>
                <a:spcPct val="110000"/>
              </a:lnSpc>
            </a:pPr>
            <a:endParaRPr lang="en-US" smtClean="0">
              <a:latin typeface="Arial" charset="0"/>
            </a:endParaRPr>
          </a:p>
        </p:txBody>
      </p:sp>
      <p:graphicFrame>
        <p:nvGraphicFramePr>
          <p:cNvPr id="22533" name="Object 5"/>
          <p:cNvGraphicFramePr>
            <a:graphicFrameLocks noChangeAspect="1"/>
          </p:cNvGraphicFramePr>
          <p:nvPr/>
        </p:nvGraphicFramePr>
        <p:xfrm>
          <a:off x="1763713" y="3733800"/>
          <a:ext cx="5614987" cy="2667000"/>
        </p:xfrm>
        <a:graphic>
          <a:graphicData uri="http://schemas.openxmlformats.org/presentationml/2006/ole">
            <p:oleObj spid="_x0000_s3074" name="Clip" r:id="rId3" imgW="5614988" imgH="2674938" progId="MS_ClipArt_Gallery.2">
              <p:embed/>
            </p:oleObj>
          </a:graphicData>
        </a:graphic>
      </p:graphicFrame>
      <p:sp>
        <p:nvSpPr>
          <p:cNvPr id="3076" name="AutoShape 11">
            <a:hlinkClick r:id="rId4" action="ppaction://hlinksldjump" highlightClick="1"/>
          </p:cNvPr>
          <p:cNvSpPr>
            <a:spLocks noChangeArrowheads="1"/>
          </p:cNvSpPr>
          <p:nvPr/>
        </p:nvSpPr>
        <p:spPr bwMode="auto">
          <a:xfrm>
            <a:off x="8001000" y="5943600"/>
            <a:ext cx="838200" cy="685800"/>
          </a:xfrm>
          <a:prstGeom prst="actionButtonEnd">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sp>
        <p:nvSpPr>
          <p:cNvPr id="3077" name="AutoShape 12">
            <a:hlinkClick r:id="rId5" action="ppaction://hlinksldjump" highlightClick="1"/>
          </p:cNvPr>
          <p:cNvSpPr>
            <a:spLocks noChangeArrowheads="1"/>
          </p:cNvSpPr>
          <p:nvPr/>
        </p:nvSpPr>
        <p:spPr bwMode="auto">
          <a:xfrm>
            <a:off x="8001000" y="4572000"/>
            <a:ext cx="838200" cy="838200"/>
          </a:xfrm>
          <a:prstGeom prst="actionButtonInformation">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2530"/>
                                        </p:tgtEl>
                                        <p:attrNameLst>
                                          <p:attrName>style.visibility</p:attrName>
                                        </p:attrNameLst>
                                      </p:cBhvr>
                                      <p:to>
                                        <p:strVal val="visible"/>
                                      </p:to>
                                    </p:set>
                                    <p:anim to="" calcmode="lin" valueType="num">
                                      <p:cBhvr>
                                        <p:cTn id="7" dur="1" fill="hold"/>
                                        <p:tgtEl>
                                          <p:spTgt spid="2253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 calcmode="lin" valueType="num">
                                      <p:cBhvr>
                                        <p:cTn id="12" dur="500" fill="hold"/>
                                        <p:tgtEl>
                                          <p:spTgt spid="22533"/>
                                        </p:tgtEl>
                                        <p:attrNameLst>
                                          <p:attrName>ppt_w</p:attrName>
                                        </p:attrNameLst>
                                      </p:cBhvr>
                                      <p:tavLst>
                                        <p:tav tm="0">
                                          <p:val>
                                            <p:fltVal val="0"/>
                                          </p:val>
                                        </p:tav>
                                        <p:tav tm="100000">
                                          <p:val>
                                            <p:strVal val="#ppt_w"/>
                                          </p:val>
                                        </p:tav>
                                      </p:tavLst>
                                    </p:anim>
                                    <p:anim calcmode="lin" valueType="num">
                                      <p:cBhvr>
                                        <p:cTn id="13" dur="500" fill="hold"/>
                                        <p:tgtEl>
                                          <p:spTgt spid="225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CCFF"/>
            </a:gs>
            <a:gs pos="100000">
              <a:srgbClr val="CCECFF"/>
            </a:gs>
          </a:gsLst>
          <a:path path="rect">
            <a:fillToRect r="100000" b="100000"/>
          </a:path>
        </a:gradFill>
        <a:effectLst/>
      </p:bgPr>
    </p:bg>
    <p:spTree>
      <p:nvGrpSpPr>
        <p:cNvPr id="1" name=""/>
        <p:cNvGrpSpPr/>
        <p:nvPr/>
      </p:nvGrpSpPr>
      <p:grpSpPr>
        <a:xfrm>
          <a:off x="0" y="0"/>
          <a:ext cx="0" cy="0"/>
          <a:chOff x="0" y="0"/>
          <a:chExt cx="0" cy="0"/>
        </a:xfrm>
      </p:grpSpPr>
      <p:sp>
        <p:nvSpPr>
          <p:cNvPr id="23554" name="AutoShape 2"/>
          <p:cNvSpPr>
            <a:spLocks noChangeArrowheads="1"/>
          </p:cNvSpPr>
          <p:nvPr>
            <p:ph type="title"/>
          </p:nvPr>
        </p:nvSpPr>
        <p:spPr>
          <a:xfrm>
            <a:off x="685800" y="228600"/>
            <a:ext cx="8077200" cy="2286000"/>
          </a:xfrm>
          <a:prstGeom prst="ribbon">
            <a:avLst>
              <a:gd name="adj1" fmla="val 12500"/>
              <a:gd name="adj2" fmla="val 50000"/>
            </a:avLst>
          </a:prstGeom>
          <a:ln w="38100">
            <a:solidFill>
              <a:schemeClr val="tx1"/>
            </a:solidFill>
            <a:round/>
            <a:headEnd type="none" w="med" len="med"/>
            <a:tailEnd type="none" w="med" len="med"/>
          </a:ln>
        </p:spPr>
        <p:txBody>
          <a:bodyPr/>
          <a:lstStyle/>
          <a:p>
            <a:r>
              <a:rPr lang="en-US" sz="3200" smtClean="0">
                <a:solidFill>
                  <a:srgbClr val="0000FF"/>
                </a:solidFill>
                <a:latin typeface="Arial" charset="0"/>
              </a:rPr>
              <a:t>CÁCH THỰC HIỆN PHÉP CHIA</a:t>
            </a:r>
            <a:endParaRPr lang="en-US" sz="4000" smtClean="0">
              <a:latin typeface="Arial" charset="0"/>
            </a:endParaRPr>
          </a:p>
        </p:txBody>
      </p:sp>
      <p:sp>
        <p:nvSpPr>
          <p:cNvPr id="23555" name="Rectangle 3"/>
          <p:cNvSpPr>
            <a:spLocks noGrp="1" noChangeArrowheads="1"/>
          </p:cNvSpPr>
          <p:nvPr>
            <p:ph type="body" idx="1"/>
          </p:nvPr>
        </p:nvSpPr>
        <p:spPr>
          <a:xfrm>
            <a:off x="685800" y="3048000"/>
            <a:ext cx="7772400" cy="3505200"/>
          </a:xfrm>
        </p:spPr>
        <p:txBody>
          <a:bodyPr/>
          <a:lstStyle/>
          <a:p>
            <a:pPr algn="ctr">
              <a:buFontTx/>
              <a:buNone/>
            </a:pPr>
            <a:r>
              <a:rPr lang="en-US" sz="2800" b="1" u="sng" smtClean="0">
                <a:solidFill>
                  <a:srgbClr val="9900CC"/>
                </a:solidFill>
                <a:latin typeface="Arial" charset="0"/>
              </a:rPr>
              <a:t>¸p dụng kết luận :</a:t>
            </a:r>
          </a:p>
          <a:p>
            <a:pPr algn="ctr">
              <a:buFontTx/>
              <a:buNone/>
            </a:pPr>
            <a:r>
              <a:rPr lang="en-US" sz="2800" smtClean="0">
                <a:latin typeface="Arial" charset="0"/>
              </a:rPr>
              <a:t> </a:t>
            </a:r>
            <a:r>
              <a:rPr lang="en-US" sz="2800" smtClean="0">
                <a:solidFill>
                  <a:srgbClr val="CC0099"/>
                </a:solidFill>
                <a:latin typeface="Arial" charset="0"/>
              </a:rPr>
              <a:t>Nhân cả Số bị chia và số chia với 10 </a:t>
            </a:r>
            <a:r>
              <a:rPr lang="vi-VN" sz="2800" smtClean="0">
                <a:solidFill>
                  <a:srgbClr val="CC0099"/>
                </a:solidFill>
                <a:latin typeface="Arial" charset="0"/>
              </a:rPr>
              <a:t>đ</a:t>
            </a:r>
            <a:r>
              <a:rPr lang="en-US" sz="2800" smtClean="0">
                <a:solidFill>
                  <a:srgbClr val="CC0099"/>
                </a:solidFill>
                <a:latin typeface="Arial" charset="0"/>
              </a:rPr>
              <a:t>ể biến Số chia thành số tự nhiên</a:t>
            </a:r>
          </a:p>
          <a:p>
            <a:pPr>
              <a:buFontTx/>
              <a:buNone/>
            </a:pPr>
            <a:r>
              <a:rPr lang="en-US" sz="2800" smtClean="0">
                <a:solidFill>
                  <a:srgbClr val="CC6600"/>
                </a:solidFill>
                <a:latin typeface="Arial" charset="0"/>
              </a:rPr>
              <a:t>87 : 14,5 	= ( 87 x10 ) : ( 14,5 x 10 )</a:t>
            </a:r>
          </a:p>
          <a:p>
            <a:pPr>
              <a:buFontTx/>
              <a:buNone/>
            </a:pPr>
            <a:r>
              <a:rPr lang="en-US" sz="2800" smtClean="0">
                <a:solidFill>
                  <a:srgbClr val="CC6600"/>
                </a:solidFill>
                <a:latin typeface="Arial" charset="0"/>
              </a:rPr>
              <a:t>87 : 14,5 	=	870      :	145</a:t>
            </a:r>
          </a:p>
          <a:p>
            <a:pPr>
              <a:buFontTx/>
              <a:buNone/>
            </a:pPr>
            <a:r>
              <a:rPr lang="en-US" sz="2800" smtClean="0">
                <a:solidFill>
                  <a:srgbClr val="CC6600"/>
                </a:solidFill>
                <a:latin typeface="Arial" charset="0"/>
              </a:rPr>
              <a:t>87 : 14,5 	=		 6</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0" fill="hold"/>
                                        <p:tgtEl>
                                          <p:spTgt spid="23554"/>
                                        </p:tgtEl>
                                        <p:attrNameLst>
                                          <p:attrName>ppt_x</p:attrName>
                                        </p:attrNameLst>
                                      </p:cBhvr>
                                      <p:tavLst>
                                        <p:tav tm="0">
                                          <p:val>
                                            <p:strVal val="1+#ppt_w/2"/>
                                          </p:val>
                                        </p:tav>
                                        <p:tav tm="100000">
                                          <p:val>
                                            <p:strVal val="#ppt_x"/>
                                          </p:val>
                                        </p:tav>
                                      </p:tavLst>
                                    </p:anim>
                                    <p:anim calcmode="lin" valueType="num">
                                      <p:cBhvr additive="base">
                                        <p:cTn id="8" dur="50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p:cTn id="13" dur="500" fill="hold"/>
                                        <p:tgtEl>
                                          <p:spTgt spid="23555">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3555">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355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3555">
                                            <p:txEl>
                                              <p:pRg st="1" end="1"/>
                                            </p:txEl>
                                          </p:spTgt>
                                        </p:tgtEl>
                                        <p:attrNameLst>
                                          <p:attrName>style.visibility</p:attrName>
                                        </p:attrNameLst>
                                      </p:cBhvr>
                                      <p:to>
                                        <p:strVal val="visible"/>
                                      </p:to>
                                    </p:set>
                                    <p:anim calcmode="lin" valueType="num">
                                      <p:cBhvr>
                                        <p:cTn id="21" dur="500" fill="hold"/>
                                        <p:tgtEl>
                                          <p:spTgt spid="23555">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355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355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23555">
                                            <p:txEl>
                                              <p:pRg st="2" end="2"/>
                                            </p:txEl>
                                          </p:spTgt>
                                        </p:tgtEl>
                                        <p:attrNameLst>
                                          <p:attrName>style.visibility</p:attrName>
                                        </p:attrNameLst>
                                      </p:cBhvr>
                                      <p:to>
                                        <p:strVal val="visible"/>
                                      </p:to>
                                    </p:set>
                                    <p:anim calcmode="lin" valueType="num">
                                      <p:cBhvr>
                                        <p:cTn id="29" dur="500" fill="hold"/>
                                        <p:tgtEl>
                                          <p:spTgt spid="23555">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23555">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355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23555">
                                            <p:txEl>
                                              <p:pRg st="3" end="3"/>
                                            </p:txEl>
                                          </p:spTgt>
                                        </p:tgtEl>
                                        <p:attrNameLst>
                                          <p:attrName>style.visibility</p:attrName>
                                        </p:attrNameLst>
                                      </p:cBhvr>
                                      <p:to>
                                        <p:strVal val="visible"/>
                                      </p:to>
                                    </p:set>
                                    <p:anim calcmode="lin" valueType="num">
                                      <p:cBhvr>
                                        <p:cTn id="37" dur="500" fill="hold"/>
                                        <p:tgtEl>
                                          <p:spTgt spid="23555">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23555">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355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23555">
                                            <p:txEl>
                                              <p:pRg st="4" end="4"/>
                                            </p:txEl>
                                          </p:spTgt>
                                        </p:tgtEl>
                                        <p:attrNameLst>
                                          <p:attrName>style.visibility</p:attrName>
                                        </p:attrNameLst>
                                      </p:cBhvr>
                                      <p:to>
                                        <p:strVal val="visible"/>
                                      </p:to>
                                    </p:set>
                                    <p:anim calcmode="lin" valueType="num">
                                      <p:cBhvr>
                                        <p:cTn id="45" dur="500" fill="hold"/>
                                        <p:tgtEl>
                                          <p:spTgt spid="23555">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23555">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355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AutoShape 2"/>
          <p:cNvSpPr>
            <a:spLocks noChangeArrowheads="1"/>
          </p:cNvSpPr>
          <p:nvPr>
            <p:ph type="title"/>
          </p:nvPr>
        </p:nvSpPr>
        <p:spPr>
          <a:xfrm>
            <a:off x="762000" y="0"/>
            <a:ext cx="7772400" cy="1828800"/>
          </a:xfrm>
          <a:prstGeom prst="bevel">
            <a:avLst>
              <a:gd name="adj" fmla="val 12500"/>
            </a:avLst>
          </a:prstGeom>
          <a:solidFill>
            <a:srgbClr val="FFFF99"/>
          </a:solidFill>
          <a:ln w="28575">
            <a:solidFill>
              <a:srgbClr val="003300"/>
            </a:solidFill>
            <a:headEnd type="none" w="med" len="med"/>
            <a:tailEnd type="none" w="med" len="med"/>
          </a:ln>
        </p:spPr>
        <p:txBody>
          <a:bodyPr/>
          <a:lstStyle/>
          <a:p>
            <a:pPr algn="ctr"/>
            <a:r>
              <a:rPr lang="en-US" sz="3200" b="1" smtClean="0">
                <a:solidFill>
                  <a:srgbClr val="800000"/>
                </a:solidFill>
                <a:latin typeface="Arial" charset="0"/>
              </a:rPr>
              <a:t>HÌNH THÀNH QUY TẮC CHIA</a:t>
            </a:r>
            <a:endParaRPr lang="en-US" sz="2800" b="1" smtClean="0">
              <a:latin typeface="Arial" charset="0"/>
            </a:endParaRPr>
          </a:p>
        </p:txBody>
      </p:sp>
      <p:sp>
        <p:nvSpPr>
          <p:cNvPr id="24579" name="Rectangle 3"/>
          <p:cNvSpPr>
            <a:spLocks noGrp="1" noChangeArrowheads="1"/>
          </p:cNvSpPr>
          <p:nvPr>
            <p:ph type="body" idx="1"/>
          </p:nvPr>
        </p:nvSpPr>
        <p:spPr>
          <a:xfrm>
            <a:off x="0" y="1828800"/>
            <a:ext cx="9144000" cy="3429000"/>
          </a:xfrm>
          <a:solidFill>
            <a:srgbClr val="FFCC99"/>
          </a:solidFill>
          <a:ln>
            <a:solidFill>
              <a:srgbClr val="333300"/>
            </a:solidFill>
          </a:ln>
        </p:spPr>
        <p:txBody>
          <a:bodyPr/>
          <a:lstStyle/>
          <a:p>
            <a:pPr>
              <a:buFontTx/>
              <a:buNone/>
            </a:pPr>
            <a:r>
              <a:rPr lang="en-US" sz="3600" b="1" u="sng" smtClean="0">
                <a:solidFill>
                  <a:srgbClr val="FF0000"/>
                </a:solidFill>
                <a:latin typeface="Arial" charset="0"/>
              </a:rPr>
              <a:t>B</a:t>
            </a:r>
            <a:r>
              <a:rPr lang="vi-VN" sz="3600" b="1" u="sng" smtClean="0">
                <a:solidFill>
                  <a:srgbClr val="FF0000"/>
                </a:solidFill>
                <a:latin typeface="Arial" charset="0"/>
              </a:rPr>
              <a:t>Ư</a:t>
            </a:r>
            <a:r>
              <a:rPr lang="en-US" sz="3600" b="1" u="sng" smtClean="0">
                <a:solidFill>
                  <a:srgbClr val="FF0000"/>
                </a:solidFill>
                <a:latin typeface="Arial" charset="0"/>
              </a:rPr>
              <a:t>ỚC 1:</a:t>
            </a:r>
            <a:r>
              <a:rPr lang="en-US" sz="2400" smtClean="0">
                <a:solidFill>
                  <a:srgbClr val="CC3300"/>
                </a:solidFill>
                <a:latin typeface="Arial" charset="0"/>
              </a:rPr>
              <a:t> </a:t>
            </a:r>
            <a:r>
              <a:rPr lang="en-US" sz="3600" smtClean="0">
                <a:solidFill>
                  <a:srgbClr val="CC3300"/>
                </a:solidFill>
                <a:latin typeface="Arial" charset="0"/>
              </a:rPr>
              <a:t>Đếm ở phần thập phân của Số chia có 1 chữ số</a:t>
            </a:r>
          </a:p>
          <a:p>
            <a:pPr>
              <a:buFontTx/>
              <a:buNone/>
            </a:pPr>
            <a:endParaRPr lang="en-US" sz="2400" smtClean="0">
              <a:latin typeface="Arial" charset="0"/>
            </a:endParaRPr>
          </a:p>
          <a:p>
            <a:pPr>
              <a:buFontTx/>
              <a:buNone/>
            </a:pPr>
            <a:r>
              <a:rPr lang="en-US" sz="3600" smtClean="0">
                <a:solidFill>
                  <a:srgbClr val="FF5050"/>
                </a:solidFill>
                <a:latin typeface="Arial" charset="0"/>
              </a:rPr>
              <a:t>				87 	    14,5</a:t>
            </a:r>
          </a:p>
          <a:p>
            <a:pPr>
              <a:buFontTx/>
              <a:buNone/>
            </a:pPr>
            <a:r>
              <a:rPr lang="en-US" sz="4000" smtClean="0">
                <a:solidFill>
                  <a:srgbClr val="FF5050"/>
                </a:solidFill>
                <a:latin typeface="Arial" charset="0"/>
              </a:rPr>
              <a:t>k</a:t>
            </a:r>
          </a:p>
        </p:txBody>
      </p:sp>
      <p:grpSp>
        <p:nvGrpSpPr>
          <p:cNvPr id="18436" name="Group 7"/>
          <p:cNvGrpSpPr>
            <a:grpSpLocks/>
          </p:cNvGrpSpPr>
          <p:nvPr/>
        </p:nvGrpSpPr>
        <p:grpSpPr bwMode="auto">
          <a:xfrm>
            <a:off x="3733800" y="3657600"/>
            <a:ext cx="2133600" cy="1371600"/>
            <a:chOff x="2832" y="3456"/>
            <a:chExt cx="1344" cy="864"/>
          </a:xfrm>
        </p:grpSpPr>
        <p:sp>
          <p:nvSpPr>
            <p:cNvPr id="18437" name="Line 4"/>
            <p:cNvSpPr>
              <a:spLocks noChangeShapeType="1"/>
            </p:cNvSpPr>
            <p:nvPr/>
          </p:nvSpPr>
          <p:spPr bwMode="auto">
            <a:xfrm>
              <a:off x="2832" y="3456"/>
              <a:ext cx="0" cy="864"/>
            </a:xfrm>
            <a:prstGeom prst="line">
              <a:avLst/>
            </a:prstGeom>
            <a:noFill/>
            <a:ln w="9525">
              <a:solidFill>
                <a:schemeClr val="tx1"/>
              </a:solidFill>
              <a:round/>
              <a:headEnd/>
              <a:tailEnd/>
            </a:ln>
          </p:spPr>
          <p:txBody>
            <a:bodyPr wrap="none" anchor="ctr"/>
            <a:lstStyle/>
            <a:p>
              <a:endParaRPr lang="en-US"/>
            </a:p>
          </p:txBody>
        </p:sp>
        <p:sp>
          <p:nvSpPr>
            <p:cNvPr id="18438" name="Line 5"/>
            <p:cNvSpPr>
              <a:spLocks noChangeShapeType="1"/>
            </p:cNvSpPr>
            <p:nvPr/>
          </p:nvSpPr>
          <p:spPr bwMode="auto">
            <a:xfrm>
              <a:off x="2832" y="3888"/>
              <a:ext cx="1344" cy="0"/>
            </a:xfrm>
            <a:prstGeom prst="line">
              <a:avLst/>
            </a:prstGeom>
            <a:noFill/>
            <a:ln w="9525">
              <a:solidFill>
                <a:schemeClr val="tx1"/>
              </a:solidFill>
              <a:round/>
              <a:headEnd/>
              <a:tailEnd/>
            </a:ln>
          </p:spPr>
          <p:txBody>
            <a:bodyPr wrap="none" anchor="ctr"/>
            <a:lstStyle/>
            <a:p>
              <a:endParaRPr lang="en-US"/>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up)">
                                      <p:cBhvr>
                                        <p:cTn id="12" dur="500"/>
                                        <p:tgtEl>
                                          <p:spTgt spid="24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wipe(up)">
                                      <p:cBhvr>
                                        <p:cTn id="17"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295400" y="3200400"/>
            <a:ext cx="7772400" cy="2895600"/>
          </a:xfrm>
        </p:spPr>
        <p:txBody>
          <a:bodyPr/>
          <a:lstStyle/>
          <a:p>
            <a:pPr>
              <a:buFontTx/>
              <a:buNone/>
            </a:pPr>
            <a:r>
              <a:rPr lang="en-US" sz="3600" b="1" u="sng" smtClean="0">
                <a:solidFill>
                  <a:srgbClr val="FF0000"/>
                </a:solidFill>
                <a:latin typeface="Arial" charset="0"/>
              </a:rPr>
              <a:t>B</a:t>
            </a:r>
            <a:r>
              <a:rPr lang="vi-VN" sz="3600" b="1" u="sng" smtClean="0">
                <a:solidFill>
                  <a:srgbClr val="FF0000"/>
                </a:solidFill>
                <a:latin typeface="Arial" charset="0"/>
              </a:rPr>
              <a:t>Ư</a:t>
            </a:r>
            <a:r>
              <a:rPr lang="en-US" sz="3600" b="1" u="sng" smtClean="0">
                <a:solidFill>
                  <a:srgbClr val="FF0000"/>
                </a:solidFill>
                <a:latin typeface="Arial" charset="0"/>
              </a:rPr>
              <a:t>ỚC 2</a:t>
            </a:r>
            <a:r>
              <a:rPr lang="en-US" sz="2800" smtClean="0">
                <a:solidFill>
                  <a:srgbClr val="FF0000"/>
                </a:solidFill>
                <a:latin typeface="Arial" charset="0"/>
              </a:rPr>
              <a:t> :</a:t>
            </a:r>
            <a:r>
              <a:rPr lang="en-US" sz="2400" smtClean="0">
                <a:latin typeface="Arial" charset="0"/>
              </a:rPr>
              <a:t>  </a:t>
            </a:r>
            <a:r>
              <a:rPr lang="en-US" sz="3600" smtClean="0">
                <a:solidFill>
                  <a:srgbClr val="CC0000"/>
                </a:solidFill>
                <a:latin typeface="Arial" charset="0"/>
              </a:rPr>
              <a:t>Thêm 1 chữ số 0 vào bên phải  Số bị chia </a:t>
            </a:r>
          </a:p>
          <a:p>
            <a:pPr algn="ctr">
              <a:buFontTx/>
              <a:buNone/>
            </a:pPr>
            <a:r>
              <a:rPr lang="en-US" sz="3600" smtClean="0">
                <a:solidFill>
                  <a:srgbClr val="FF0066"/>
                </a:solidFill>
                <a:latin typeface="Arial" charset="0"/>
              </a:rPr>
              <a:t>870 	    14,5</a:t>
            </a:r>
          </a:p>
          <a:p>
            <a:pPr>
              <a:buFontTx/>
              <a:buNone/>
            </a:pPr>
            <a:endParaRPr lang="en-US" sz="2800" smtClean="0">
              <a:latin typeface=".VnTime" pitchFamily="34" charset="0"/>
            </a:endParaRPr>
          </a:p>
        </p:txBody>
      </p:sp>
      <p:sp>
        <p:nvSpPr>
          <p:cNvPr id="25604" name="Line 4"/>
          <p:cNvSpPr>
            <a:spLocks noChangeShapeType="1"/>
          </p:cNvSpPr>
          <p:nvPr/>
        </p:nvSpPr>
        <p:spPr bwMode="auto">
          <a:xfrm>
            <a:off x="5105400" y="4495800"/>
            <a:ext cx="0" cy="1676400"/>
          </a:xfrm>
          <a:prstGeom prst="line">
            <a:avLst/>
          </a:prstGeom>
          <a:noFill/>
          <a:ln w="9525">
            <a:solidFill>
              <a:schemeClr val="tx1"/>
            </a:solidFill>
            <a:round/>
            <a:headEnd/>
            <a:tailEnd/>
          </a:ln>
        </p:spPr>
        <p:txBody>
          <a:bodyPr wrap="none" anchor="ctr"/>
          <a:lstStyle/>
          <a:p>
            <a:endParaRPr lang="en-US"/>
          </a:p>
        </p:txBody>
      </p:sp>
      <p:sp>
        <p:nvSpPr>
          <p:cNvPr id="25605" name="Line 5"/>
          <p:cNvSpPr>
            <a:spLocks noChangeShapeType="1"/>
          </p:cNvSpPr>
          <p:nvPr/>
        </p:nvSpPr>
        <p:spPr bwMode="auto">
          <a:xfrm>
            <a:off x="5105400" y="5257800"/>
            <a:ext cx="1905000" cy="0"/>
          </a:xfrm>
          <a:prstGeom prst="line">
            <a:avLst/>
          </a:prstGeom>
          <a:noFill/>
          <a:ln w="9525">
            <a:solidFill>
              <a:schemeClr val="tx1"/>
            </a:solidFill>
            <a:round/>
            <a:headEnd/>
            <a:tailEnd/>
          </a:ln>
        </p:spPr>
        <p:txBody>
          <a:bodyPr wrap="none" anchor="ctr"/>
          <a:lstStyle/>
          <a:p>
            <a:endParaRPr lang="en-US"/>
          </a:p>
        </p:txBody>
      </p:sp>
      <p:sp>
        <p:nvSpPr>
          <p:cNvPr id="19461" name="AutoShape 6"/>
          <p:cNvSpPr>
            <a:spLocks noChangeArrowheads="1"/>
          </p:cNvSpPr>
          <p:nvPr/>
        </p:nvSpPr>
        <p:spPr bwMode="auto">
          <a:xfrm>
            <a:off x="838200" y="762000"/>
            <a:ext cx="7696200" cy="1828800"/>
          </a:xfrm>
          <a:prstGeom prst="bevel">
            <a:avLst>
              <a:gd name="adj" fmla="val 12500"/>
            </a:avLst>
          </a:prstGeom>
          <a:solidFill>
            <a:srgbClr val="FFFF99"/>
          </a:solidFill>
          <a:ln w="28575">
            <a:solidFill>
              <a:srgbClr val="003300"/>
            </a:solidFill>
            <a:miter lim="800000"/>
            <a:headEnd/>
            <a:tailEnd/>
          </a:ln>
        </p:spPr>
        <p:txBody>
          <a:bodyPr anchor="ctr"/>
          <a:lstStyle/>
          <a:p>
            <a:pPr algn="ctr"/>
            <a:r>
              <a:rPr lang="en-US" sz="4400">
                <a:solidFill>
                  <a:srgbClr val="800000"/>
                </a:solidFill>
                <a:latin typeface="Arial" charset="0"/>
              </a:rPr>
              <a:t>HÌNH THÀNH QUY TẮC CHIA</a:t>
            </a:r>
            <a:endParaRPr lang="en-US" sz="4400">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25604"/>
                                        </p:tgtEl>
                                        <p:attrNameLst>
                                          <p:attrName>style.visibility</p:attrName>
                                        </p:attrNameLst>
                                      </p:cBhvr>
                                      <p:to>
                                        <p:strVal val="visible"/>
                                      </p:to>
                                    </p:set>
                                    <p:animEffect transition="in" filter="box(out)">
                                      <p:cBhvr>
                                        <p:cTn id="19" dur="500"/>
                                        <p:tgtEl>
                                          <p:spTgt spid="2560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anim calcmode="lin" valueType="num">
                                      <p:cBhvr additive="base">
                                        <p:cTn id="24" dur="500" fill="hold"/>
                                        <p:tgtEl>
                                          <p:spTgt spid="25605"/>
                                        </p:tgtEl>
                                        <p:attrNameLst>
                                          <p:attrName>ppt_x</p:attrName>
                                        </p:attrNameLst>
                                      </p:cBhvr>
                                      <p:tavLst>
                                        <p:tav tm="0">
                                          <p:val>
                                            <p:strVal val="0-#ppt_w/2"/>
                                          </p:val>
                                        </p:tav>
                                        <p:tav tm="100000">
                                          <p:val>
                                            <p:strVal val="#ppt_x"/>
                                          </p:val>
                                        </p:tav>
                                      </p:tavLst>
                                    </p:anim>
                                    <p:anim calcmode="lin" valueType="num">
                                      <p:cBhvr additive="base">
                                        <p:cTn id="25" dur="500" fill="hold"/>
                                        <p:tgtEl>
                                          <p:spTgt spid="25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4" grpId="0" animBg="1"/>
      <p:bldP spid="2560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514600"/>
            <a:ext cx="7772400" cy="3962400"/>
          </a:xfrm>
        </p:spPr>
        <p:txBody>
          <a:bodyPr/>
          <a:lstStyle/>
          <a:p>
            <a:pPr>
              <a:buFontTx/>
              <a:buNone/>
            </a:pPr>
            <a:r>
              <a:rPr lang="en-US" b="1" u="sng" smtClean="0">
                <a:solidFill>
                  <a:srgbClr val="FF0000"/>
                </a:solidFill>
                <a:latin typeface="Arial" charset="0"/>
              </a:rPr>
              <a:t>B</a:t>
            </a:r>
            <a:r>
              <a:rPr lang="vi-VN" b="1" u="sng" smtClean="0">
                <a:solidFill>
                  <a:srgbClr val="FF0000"/>
                </a:solidFill>
                <a:latin typeface="Arial" charset="0"/>
              </a:rPr>
              <a:t>Ư</a:t>
            </a:r>
            <a:r>
              <a:rPr lang="en-US" b="1" u="sng" smtClean="0">
                <a:solidFill>
                  <a:srgbClr val="FF0000"/>
                </a:solidFill>
                <a:latin typeface="Arial" charset="0"/>
              </a:rPr>
              <a:t>ỚC 3 :</a:t>
            </a:r>
            <a:r>
              <a:rPr lang="en-US" sz="2400" smtClean="0">
                <a:latin typeface="Arial" charset="0"/>
              </a:rPr>
              <a:t>  </a:t>
            </a:r>
            <a:r>
              <a:rPr lang="en-US" sz="2800" smtClean="0">
                <a:solidFill>
                  <a:srgbClr val="FF0066"/>
                </a:solidFill>
                <a:latin typeface="Arial" charset="0"/>
              </a:rPr>
              <a:t>Gạch bỏ dấu phẩy ở Số chia </a:t>
            </a:r>
            <a:r>
              <a:rPr lang="vi-VN" sz="2800" smtClean="0">
                <a:solidFill>
                  <a:srgbClr val="FF0066"/>
                </a:solidFill>
                <a:latin typeface="Arial" charset="0"/>
              </a:rPr>
              <a:t>đ</a:t>
            </a:r>
            <a:r>
              <a:rPr lang="en-US" sz="2800" smtClean="0">
                <a:solidFill>
                  <a:srgbClr val="FF0066"/>
                </a:solidFill>
                <a:latin typeface="Arial" charset="0"/>
              </a:rPr>
              <a:t>i</a:t>
            </a:r>
          </a:p>
          <a:p>
            <a:pPr>
              <a:buFontTx/>
              <a:buNone/>
            </a:pPr>
            <a:r>
              <a:rPr lang="en-US" sz="2800" smtClean="0">
                <a:solidFill>
                  <a:srgbClr val="FF0066"/>
                </a:solidFill>
                <a:latin typeface="Arial" charset="0"/>
              </a:rPr>
              <a:t>( Đây chính là thực hiện phép nhân cả Số bị chia và Số chia với 10 )</a:t>
            </a:r>
          </a:p>
          <a:p>
            <a:pPr>
              <a:buFontTx/>
              <a:buNone/>
            </a:pPr>
            <a:endParaRPr lang="en-US" sz="2800" smtClean="0">
              <a:solidFill>
                <a:srgbClr val="FF0066"/>
              </a:solidFill>
              <a:latin typeface="Arial" charset="0"/>
            </a:endParaRPr>
          </a:p>
          <a:p>
            <a:pPr algn="ctr">
              <a:buFontTx/>
              <a:buNone/>
            </a:pPr>
            <a:r>
              <a:rPr lang="en-US" smtClean="0">
                <a:solidFill>
                  <a:srgbClr val="FF0066"/>
                </a:solidFill>
                <a:latin typeface="Arial" charset="0"/>
              </a:rPr>
              <a:t>870 	    145</a:t>
            </a:r>
          </a:p>
          <a:p>
            <a:pPr>
              <a:buFontTx/>
              <a:buNone/>
            </a:pPr>
            <a:endParaRPr lang="en-US" sz="2800" smtClean="0">
              <a:latin typeface=".VnTime" pitchFamily="34" charset="0"/>
            </a:endParaRPr>
          </a:p>
        </p:txBody>
      </p:sp>
      <p:sp>
        <p:nvSpPr>
          <p:cNvPr id="26628" name="Line 4"/>
          <p:cNvSpPr>
            <a:spLocks noChangeShapeType="1"/>
          </p:cNvSpPr>
          <p:nvPr/>
        </p:nvSpPr>
        <p:spPr bwMode="auto">
          <a:xfrm>
            <a:off x="4495800" y="4800600"/>
            <a:ext cx="0" cy="1371600"/>
          </a:xfrm>
          <a:prstGeom prst="line">
            <a:avLst/>
          </a:prstGeom>
          <a:noFill/>
          <a:ln w="9525">
            <a:solidFill>
              <a:schemeClr val="tx1"/>
            </a:solidFill>
            <a:round/>
            <a:headEnd/>
            <a:tailEnd/>
          </a:ln>
        </p:spPr>
        <p:txBody>
          <a:bodyPr wrap="none" anchor="ctr"/>
          <a:lstStyle/>
          <a:p>
            <a:endParaRPr lang="en-US"/>
          </a:p>
        </p:txBody>
      </p:sp>
      <p:sp>
        <p:nvSpPr>
          <p:cNvPr id="26629" name="Line 5"/>
          <p:cNvSpPr>
            <a:spLocks noChangeShapeType="1"/>
          </p:cNvSpPr>
          <p:nvPr/>
        </p:nvSpPr>
        <p:spPr bwMode="auto">
          <a:xfrm>
            <a:off x="4495800" y="5410200"/>
            <a:ext cx="1752600" cy="0"/>
          </a:xfrm>
          <a:prstGeom prst="line">
            <a:avLst/>
          </a:prstGeom>
          <a:noFill/>
          <a:ln w="9525">
            <a:solidFill>
              <a:schemeClr val="tx1"/>
            </a:solidFill>
            <a:round/>
            <a:headEnd/>
            <a:tailEnd/>
          </a:ln>
        </p:spPr>
        <p:txBody>
          <a:bodyPr wrap="none" anchor="ctr"/>
          <a:lstStyle/>
          <a:p>
            <a:endParaRPr lang="en-US"/>
          </a:p>
        </p:txBody>
      </p:sp>
      <p:sp>
        <p:nvSpPr>
          <p:cNvPr id="20485" name="AutoShape 8"/>
          <p:cNvSpPr>
            <a:spLocks noChangeArrowheads="1"/>
          </p:cNvSpPr>
          <p:nvPr>
            <p:ph type="title"/>
          </p:nvPr>
        </p:nvSpPr>
        <p:spPr>
          <a:xfrm>
            <a:off x="762000" y="457200"/>
            <a:ext cx="7772400" cy="1676400"/>
          </a:xfrm>
          <a:prstGeom prst="bevel">
            <a:avLst>
              <a:gd name="adj" fmla="val 12500"/>
            </a:avLst>
          </a:prstGeom>
          <a:solidFill>
            <a:srgbClr val="FFFF99"/>
          </a:solidFill>
          <a:ln w="28575">
            <a:solidFill>
              <a:srgbClr val="003300"/>
            </a:solidFill>
            <a:headEnd type="none" w="med" len="med"/>
            <a:tailEnd type="none" w="med" len="med"/>
          </a:ln>
        </p:spPr>
        <p:txBody>
          <a:bodyPr/>
          <a:lstStyle/>
          <a:p>
            <a:pPr algn="ctr"/>
            <a:r>
              <a:rPr lang="en-US" smtClean="0">
                <a:solidFill>
                  <a:srgbClr val="800000"/>
                </a:solidFill>
                <a:latin typeface="Arial" charset="0"/>
              </a:rPr>
              <a:t>HÌNH THÀNH QUY TẮC CHIA</a:t>
            </a:r>
            <a:endParaRPr lang="en-US" sz="4000" smtClean="0">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8"/>
                                        </p:tgtEl>
                                        <p:attrNameLst>
                                          <p:attrName>style.visibility</p:attrName>
                                        </p:attrNameLst>
                                      </p:cBhvr>
                                      <p:to>
                                        <p:strVal val="visible"/>
                                      </p:to>
                                    </p:set>
                                    <p:anim calcmode="lin" valueType="num">
                                      <p:cBhvr additive="base">
                                        <p:cTn id="25" dur="500" fill="hold"/>
                                        <p:tgtEl>
                                          <p:spTgt spid="26628"/>
                                        </p:tgtEl>
                                        <p:attrNameLst>
                                          <p:attrName>ppt_x</p:attrName>
                                        </p:attrNameLst>
                                      </p:cBhvr>
                                      <p:tavLst>
                                        <p:tav tm="0">
                                          <p:val>
                                            <p:strVal val="0-#ppt_w/2"/>
                                          </p:val>
                                        </p:tav>
                                        <p:tav tm="100000">
                                          <p:val>
                                            <p:strVal val="#ppt_x"/>
                                          </p:val>
                                        </p:tav>
                                      </p:tavLst>
                                    </p:anim>
                                    <p:anim calcmode="lin" valueType="num">
                                      <p:cBhvr additive="base">
                                        <p:cTn id="26"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9"/>
                                        </p:tgtEl>
                                        <p:attrNameLst>
                                          <p:attrName>style.visibility</p:attrName>
                                        </p:attrNameLst>
                                      </p:cBhvr>
                                      <p:to>
                                        <p:strVal val="visible"/>
                                      </p:to>
                                    </p:set>
                                    <p:anim calcmode="lin" valueType="num">
                                      <p:cBhvr additive="base">
                                        <p:cTn id="31" dur="500" fill="hold"/>
                                        <p:tgtEl>
                                          <p:spTgt spid="26629"/>
                                        </p:tgtEl>
                                        <p:attrNameLst>
                                          <p:attrName>ppt_x</p:attrName>
                                        </p:attrNameLst>
                                      </p:cBhvr>
                                      <p:tavLst>
                                        <p:tav tm="0">
                                          <p:val>
                                            <p:strVal val="0-#ppt_w/2"/>
                                          </p:val>
                                        </p:tav>
                                        <p:tav tm="100000">
                                          <p:val>
                                            <p:strVal val="#ppt_x"/>
                                          </p:val>
                                        </p:tav>
                                      </p:tavLst>
                                    </p:anim>
                                    <p:anim calcmode="lin" valueType="num">
                                      <p:cBhvr additive="base">
                                        <p:cTn id="32" dur="500" fill="hold"/>
                                        <p:tgtEl>
                                          <p:spTgt spid="266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28" grpId="0" animBg="1"/>
      <p:bldP spid="2662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85800" y="2895600"/>
            <a:ext cx="7772400" cy="3429000"/>
          </a:xfrm>
        </p:spPr>
        <p:txBody>
          <a:bodyPr/>
          <a:lstStyle/>
          <a:p>
            <a:pPr>
              <a:buFontTx/>
              <a:buNone/>
            </a:pPr>
            <a:r>
              <a:rPr lang="en-US" b="1" u="sng" smtClean="0">
                <a:solidFill>
                  <a:srgbClr val="FF0000"/>
                </a:solidFill>
                <a:latin typeface="Arial" charset="0"/>
              </a:rPr>
              <a:t>B</a:t>
            </a:r>
            <a:r>
              <a:rPr lang="vi-VN" b="1" u="sng" smtClean="0">
                <a:solidFill>
                  <a:srgbClr val="FF0000"/>
                </a:solidFill>
                <a:latin typeface="Arial" charset="0"/>
              </a:rPr>
              <a:t>Ư</a:t>
            </a:r>
            <a:r>
              <a:rPr lang="en-US" b="1" u="sng" smtClean="0">
                <a:solidFill>
                  <a:srgbClr val="FF0000"/>
                </a:solidFill>
                <a:latin typeface="Arial" charset="0"/>
              </a:rPr>
              <a:t>ỚC 4</a:t>
            </a:r>
            <a:r>
              <a:rPr lang="en-US" sz="2800" smtClean="0">
                <a:latin typeface="Arial" charset="0"/>
              </a:rPr>
              <a:t>  </a:t>
            </a:r>
            <a:r>
              <a:rPr lang="en-US" sz="3600" smtClean="0">
                <a:latin typeface="Arial" charset="0"/>
              </a:rPr>
              <a:t>Thực hiện phép chia nh</a:t>
            </a:r>
            <a:r>
              <a:rPr lang="vi-VN" sz="3600" smtClean="0">
                <a:latin typeface="Arial" charset="0"/>
              </a:rPr>
              <a:t>ư</a:t>
            </a:r>
            <a:r>
              <a:rPr lang="en-US" sz="3600" smtClean="0">
                <a:latin typeface="Arial" charset="0"/>
              </a:rPr>
              <a:t> chia 2 số tự nhiên bình th</a:t>
            </a:r>
            <a:r>
              <a:rPr lang="vi-VN" sz="3600" smtClean="0">
                <a:latin typeface="Arial" charset="0"/>
              </a:rPr>
              <a:t>ư</a:t>
            </a:r>
            <a:r>
              <a:rPr lang="en-US" sz="3600" smtClean="0">
                <a:latin typeface="Arial" charset="0"/>
              </a:rPr>
              <a:t>ờng</a:t>
            </a:r>
          </a:p>
          <a:p>
            <a:pPr>
              <a:buFontTx/>
              <a:buNone/>
            </a:pPr>
            <a:endParaRPr lang="en-US" sz="3600" smtClean="0">
              <a:latin typeface="Arial" charset="0"/>
            </a:endParaRPr>
          </a:p>
          <a:p>
            <a:pPr algn="ctr">
              <a:buFontTx/>
              <a:buNone/>
            </a:pPr>
            <a:r>
              <a:rPr lang="en-US" sz="3600" smtClean="0">
                <a:latin typeface="Arial" charset="0"/>
              </a:rPr>
              <a:t>870 	    145</a:t>
            </a:r>
          </a:p>
          <a:p>
            <a:pPr algn="ctr">
              <a:buFontTx/>
              <a:buNone/>
            </a:pPr>
            <a:endParaRPr lang="en-US" sz="4000" smtClean="0">
              <a:latin typeface=".VnTime" pitchFamily="34" charset="0"/>
            </a:endParaRPr>
          </a:p>
        </p:txBody>
      </p:sp>
      <p:sp>
        <p:nvSpPr>
          <p:cNvPr id="27652" name="Line 4"/>
          <p:cNvSpPr>
            <a:spLocks noChangeShapeType="1"/>
          </p:cNvSpPr>
          <p:nvPr/>
        </p:nvSpPr>
        <p:spPr bwMode="auto">
          <a:xfrm>
            <a:off x="4572000" y="4724400"/>
            <a:ext cx="0" cy="1752600"/>
          </a:xfrm>
          <a:prstGeom prst="line">
            <a:avLst/>
          </a:prstGeom>
          <a:noFill/>
          <a:ln w="9525">
            <a:solidFill>
              <a:schemeClr val="tx1"/>
            </a:solidFill>
            <a:round/>
            <a:headEnd/>
            <a:tailEnd/>
          </a:ln>
        </p:spPr>
        <p:txBody>
          <a:bodyPr wrap="none" anchor="ctr"/>
          <a:lstStyle/>
          <a:p>
            <a:endParaRPr lang="en-US"/>
          </a:p>
        </p:txBody>
      </p:sp>
      <p:sp>
        <p:nvSpPr>
          <p:cNvPr id="27653" name="Line 5"/>
          <p:cNvSpPr>
            <a:spLocks noChangeShapeType="1"/>
          </p:cNvSpPr>
          <p:nvPr/>
        </p:nvSpPr>
        <p:spPr bwMode="auto">
          <a:xfrm>
            <a:off x="4572000" y="5410200"/>
            <a:ext cx="1524000" cy="0"/>
          </a:xfrm>
          <a:prstGeom prst="line">
            <a:avLst/>
          </a:prstGeom>
          <a:noFill/>
          <a:ln w="9525">
            <a:solidFill>
              <a:schemeClr val="tx1"/>
            </a:solidFill>
            <a:round/>
            <a:headEnd/>
            <a:tailEnd/>
          </a:ln>
        </p:spPr>
        <p:txBody>
          <a:bodyPr wrap="none" anchor="ctr"/>
          <a:lstStyle/>
          <a:p>
            <a:endParaRPr lang="en-US"/>
          </a:p>
        </p:txBody>
      </p:sp>
      <p:sp>
        <p:nvSpPr>
          <p:cNvPr id="21509" name="AutoShape 8"/>
          <p:cNvSpPr>
            <a:spLocks noChangeArrowheads="1"/>
          </p:cNvSpPr>
          <p:nvPr>
            <p:ph type="title"/>
          </p:nvPr>
        </p:nvSpPr>
        <p:spPr>
          <a:xfrm>
            <a:off x="609600" y="381000"/>
            <a:ext cx="7772400" cy="1905000"/>
          </a:xfrm>
          <a:prstGeom prst="bevel">
            <a:avLst>
              <a:gd name="adj" fmla="val 12500"/>
            </a:avLst>
          </a:prstGeom>
          <a:solidFill>
            <a:srgbClr val="FFFF99"/>
          </a:solidFill>
          <a:ln w="28575">
            <a:solidFill>
              <a:srgbClr val="003300"/>
            </a:solidFill>
            <a:headEnd type="none" w="med" len="med"/>
            <a:tailEnd type="none" w="med" len="med"/>
          </a:ln>
        </p:spPr>
        <p:txBody>
          <a:bodyPr/>
          <a:lstStyle/>
          <a:p>
            <a:pPr algn="ctr"/>
            <a:r>
              <a:rPr lang="en-US" sz="4800" smtClean="0">
                <a:solidFill>
                  <a:srgbClr val="800000"/>
                </a:solidFill>
                <a:latin typeface="Arial" charset="0"/>
              </a:rPr>
              <a:t>HÌNH THÀNH QUY TẮC CHIA</a:t>
            </a:r>
            <a:endParaRPr lang="en-US" smtClean="0">
              <a:latin typeface="Arial" charset="0"/>
            </a:endParaRPr>
          </a:p>
        </p:txBody>
      </p:sp>
      <p:sp>
        <p:nvSpPr>
          <p:cNvPr id="27661" name="Text Box 13"/>
          <p:cNvSpPr txBox="1">
            <a:spLocks noChangeArrowheads="1"/>
          </p:cNvSpPr>
          <p:nvPr/>
        </p:nvSpPr>
        <p:spPr bwMode="auto">
          <a:xfrm>
            <a:off x="4953000" y="5530850"/>
            <a:ext cx="685800" cy="641350"/>
          </a:xfrm>
          <a:prstGeom prst="rect">
            <a:avLst/>
          </a:prstGeom>
          <a:noFill/>
          <a:ln w="9525">
            <a:noFill/>
            <a:miter lim="800000"/>
            <a:headEnd/>
            <a:tailEnd/>
          </a:ln>
        </p:spPr>
        <p:txBody>
          <a:bodyPr>
            <a:spAutoFit/>
          </a:bodyPr>
          <a:lstStyle/>
          <a:p>
            <a:pPr>
              <a:spcBef>
                <a:spcPct val="50000"/>
              </a:spcBef>
            </a:pPr>
            <a:r>
              <a:rPr lang="en-US" sz="3600">
                <a:latin typeface="Arial" charset="0"/>
              </a:rPr>
              <a:t>6</a:t>
            </a:r>
          </a:p>
        </p:txBody>
      </p:sp>
      <p:sp>
        <p:nvSpPr>
          <p:cNvPr id="27663" name="Text Box 15"/>
          <p:cNvSpPr txBox="1">
            <a:spLocks noChangeArrowheads="1"/>
          </p:cNvSpPr>
          <p:nvPr/>
        </p:nvSpPr>
        <p:spPr bwMode="auto">
          <a:xfrm>
            <a:off x="3429000" y="5486400"/>
            <a:ext cx="1295400" cy="641350"/>
          </a:xfrm>
          <a:prstGeom prst="rect">
            <a:avLst/>
          </a:prstGeom>
          <a:noFill/>
          <a:ln w="9525">
            <a:noFill/>
            <a:miter lim="800000"/>
            <a:headEnd/>
            <a:tailEnd/>
          </a:ln>
        </p:spPr>
        <p:txBody>
          <a:bodyPr>
            <a:spAutoFit/>
          </a:bodyPr>
          <a:lstStyle/>
          <a:p>
            <a:pPr>
              <a:spcBef>
                <a:spcPct val="50000"/>
              </a:spcBef>
            </a:pPr>
            <a:r>
              <a:rPr lang="en-US" sz="3600">
                <a:latin typeface="Arial" charset="0"/>
              </a:rPr>
              <a:t>000</a:t>
            </a:r>
          </a:p>
        </p:txBody>
      </p:sp>
      <p:sp>
        <p:nvSpPr>
          <p:cNvPr id="21512" name="AutoShape 16">
            <a:hlinkClick r:id="rId2" action="ppaction://hlinksldjump" highlightClick="1"/>
          </p:cNvPr>
          <p:cNvSpPr>
            <a:spLocks noChangeArrowheads="1"/>
          </p:cNvSpPr>
          <p:nvPr/>
        </p:nvSpPr>
        <p:spPr bwMode="auto">
          <a:xfrm>
            <a:off x="7696200" y="5562600"/>
            <a:ext cx="1143000" cy="1066800"/>
          </a:xfrm>
          <a:prstGeom prst="actionButtonBeginning">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7651">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765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 calcmode="lin" valueType="num">
                                      <p:cBhvr>
                                        <p:cTn id="15"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7651">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27651">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27651">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7652"/>
                                        </p:tgtEl>
                                        <p:attrNameLst>
                                          <p:attrName>style.visibility</p:attrName>
                                        </p:attrNameLst>
                                      </p:cBhvr>
                                      <p:to>
                                        <p:strVal val="visible"/>
                                      </p:to>
                                    </p:set>
                                    <p:anim calcmode="lin" valueType="num">
                                      <p:cBhvr additive="base">
                                        <p:cTn id="23" dur="500" fill="hold"/>
                                        <p:tgtEl>
                                          <p:spTgt spid="27652"/>
                                        </p:tgtEl>
                                        <p:attrNameLst>
                                          <p:attrName>ppt_x</p:attrName>
                                        </p:attrNameLst>
                                      </p:cBhvr>
                                      <p:tavLst>
                                        <p:tav tm="0">
                                          <p:val>
                                            <p:strVal val="0-#ppt_w/2"/>
                                          </p:val>
                                        </p:tav>
                                        <p:tav tm="100000">
                                          <p:val>
                                            <p:strVal val="#ppt_x"/>
                                          </p:val>
                                        </p:tav>
                                      </p:tavLst>
                                    </p:anim>
                                    <p:anim calcmode="lin" valueType="num">
                                      <p:cBhvr additive="base">
                                        <p:cTn id="24"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7653"/>
                                        </p:tgtEl>
                                        <p:attrNameLst>
                                          <p:attrName>style.visibility</p:attrName>
                                        </p:attrNameLst>
                                      </p:cBhvr>
                                      <p:to>
                                        <p:strVal val="visible"/>
                                      </p:to>
                                    </p:set>
                                    <p:anim calcmode="lin" valueType="num">
                                      <p:cBhvr additive="base">
                                        <p:cTn id="29" dur="500" fill="hold"/>
                                        <p:tgtEl>
                                          <p:spTgt spid="27653"/>
                                        </p:tgtEl>
                                        <p:attrNameLst>
                                          <p:attrName>ppt_x</p:attrName>
                                        </p:attrNameLst>
                                      </p:cBhvr>
                                      <p:tavLst>
                                        <p:tav tm="0">
                                          <p:val>
                                            <p:strVal val="0-#ppt_w/2"/>
                                          </p:val>
                                        </p:tav>
                                        <p:tav tm="100000">
                                          <p:val>
                                            <p:strVal val="#ppt_x"/>
                                          </p:val>
                                        </p:tav>
                                      </p:tavLst>
                                    </p:anim>
                                    <p:anim calcmode="lin" valueType="num">
                                      <p:cBhvr additive="base">
                                        <p:cTn id="30" dur="500" fill="hold"/>
                                        <p:tgtEl>
                                          <p:spTgt spid="2765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7661"/>
                                        </p:tgtEl>
                                        <p:attrNameLst>
                                          <p:attrName>style.visibility</p:attrName>
                                        </p:attrNameLst>
                                      </p:cBhvr>
                                      <p:to>
                                        <p:strVal val="visible"/>
                                      </p:to>
                                    </p:set>
                                    <p:anim calcmode="lin" valueType="num">
                                      <p:cBhvr additive="base">
                                        <p:cTn id="35" dur="500" fill="hold"/>
                                        <p:tgtEl>
                                          <p:spTgt spid="27661"/>
                                        </p:tgtEl>
                                        <p:attrNameLst>
                                          <p:attrName>ppt_x</p:attrName>
                                        </p:attrNameLst>
                                      </p:cBhvr>
                                      <p:tavLst>
                                        <p:tav tm="0">
                                          <p:val>
                                            <p:strVal val="0-#ppt_w/2"/>
                                          </p:val>
                                        </p:tav>
                                        <p:tav tm="100000">
                                          <p:val>
                                            <p:strVal val="#ppt_x"/>
                                          </p:val>
                                        </p:tav>
                                      </p:tavLst>
                                    </p:anim>
                                    <p:anim calcmode="lin" valueType="num">
                                      <p:cBhvr additive="base">
                                        <p:cTn id="36" dur="500" fill="hold"/>
                                        <p:tgtEl>
                                          <p:spTgt spid="27661"/>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7663"/>
                                        </p:tgtEl>
                                        <p:attrNameLst>
                                          <p:attrName>style.visibility</p:attrName>
                                        </p:attrNameLst>
                                      </p:cBhvr>
                                      <p:to>
                                        <p:strVal val="visible"/>
                                      </p:to>
                                    </p:set>
                                    <p:anim calcmode="lin" valueType="num">
                                      <p:cBhvr additive="base">
                                        <p:cTn id="41" dur="500" fill="hold"/>
                                        <p:tgtEl>
                                          <p:spTgt spid="27663"/>
                                        </p:tgtEl>
                                        <p:attrNameLst>
                                          <p:attrName>ppt_x</p:attrName>
                                        </p:attrNameLst>
                                      </p:cBhvr>
                                      <p:tavLst>
                                        <p:tav tm="0">
                                          <p:val>
                                            <p:strVal val="0-#ppt_w/2"/>
                                          </p:val>
                                        </p:tav>
                                        <p:tav tm="100000">
                                          <p:val>
                                            <p:strVal val="#ppt_x"/>
                                          </p:val>
                                        </p:tav>
                                      </p:tavLst>
                                    </p:anim>
                                    <p:anim calcmode="lin" valueType="num">
                                      <p:cBhvr additive="base">
                                        <p:cTn id="42" dur="500" fill="hold"/>
                                        <p:tgtEl>
                                          <p:spTgt spid="276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2" grpId="0" animBg="1"/>
      <p:bldP spid="27653" grpId="0" animBg="1"/>
      <p:bldP spid="27661" grpId="0" autoUpdateAnimBg="0"/>
      <p:bldP spid="2766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838200"/>
            <a:ext cx="8001000" cy="2133600"/>
          </a:xfrm>
          <a:solidFill>
            <a:srgbClr val="CCFFCC"/>
          </a:solidFill>
          <a:ln>
            <a:solidFill>
              <a:srgbClr val="99CC00"/>
            </a:solidFill>
          </a:ln>
        </p:spPr>
        <p:txBody>
          <a:bodyPr/>
          <a:lstStyle/>
          <a:p>
            <a:pPr>
              <a:lnSpc>
                <a:spcPct val="80000"/>
              </a:lnSpc>
            </a:pPr>
            <a:r>
              <a:rPr lang="en-US" smtClean="0">
                <a:solidFill>
                  <a:srgbClr val="008000"/>
                </a:solidFill>
                <a:latin typeface="Arial" charset="0"/>
              </a:rPr>
              <a:t>Ví dụ 2 : Thực hiện phép chia </a:t>
            </a:r>
            <a:br>
              <a:rPr lang="en-US" smtClean="0">
                <a:solidFill>
                  <a:srgbClr val="008000"/>
                </a:solidFill>
                <a:latin typeface="Arial" charset="0"/>
              </a:rPr>
            </a:br>
            <a:r>
              <a:rPr lang="en-US" sz="3600" smtClean="0">
                <a:solidFill>
                  <a:srgbClr val="008000"/>
                </a:solidFill>
                <a:latin typeface="Arial" charset="0"/>
              </a:rPr>
              <a:t/>
            </a:r>
            <a:br>
              <a:rPr lang="en-US" sz="3600" smtClean="0">
                <a:solidFill>
                  <a:srgbClr val="008000"/>
                </a:solidFill>
                <a:latin typeface="Arial" charset="0"/>
              </a:rPr>
            </a:br>
            <a:r>
              <a:rPr lang="en-US" smtClean="0">
                <a:solidFill>
                  <a:srgbClr val="008000"/>
                </a:solidFill>
                <a:latin typeface="Arial" charset="0"/>
              </a:rPr>
              <a:t>112 : 2,24</a:t>
            </a:r>
            <a:endParaRPr lang="en-US" smtClean="0">
              <a:latin typeface="Arial" charset="0"/>
            </a:endParaRPr>
          </a:p>
        </p:txBody>
      </p:sp>
      <p:graphicFrame>
        <p:nvGraphicFramePr>
          <p:cNvPr id="29699" name="Object 3"/>
          <p:cNvGraphicFramePr>
            <a:graphicFrameLocks noChangeAspect="1"/>
          </p:cNvGraphicFramePr>
          <p:nvPr/>
        </p:nvGraphicFramePr>
        <p:xfrm>
          <a:off x="2209800" y="3429000"/>
          <a:ext cx="4953000" cy="2895600"/>
        </p:xfrm>
        <a:graphic>
          <a:graphicData uri="http://schemas.openxmlformats.org/presentationml/2006/ole">
            <p:oleObj spid="_x0000_s4098" name="Clip" r:id="rId3" imgW="4006850" imgH="2857500" progId="MS_ClipArt_Gallery.2">
              <p:embed/>
            </p:oleObj>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 calcmode="lin" valueType="num">
                                      <p:cBhvr>
                                        <p:cTn id="9" dur="500" fill="hold"/>
                                        <p:tgtEl>
                                          <p:spTgt spid="29698"/>
                                        </p:tgtEl>
                                        <p:attrNameLst>
                                          <p:attrName>ppt_x</p:attrName>
                                        </p:attrNameLst>
                                      </p:cBhvr>
                                      <p:tavLst>
                                        <p:tav tm="0">
                                          <p:val>
                                            <p:fltVal val="0.5"/>
                                          </p:val>
                                        </p:tav>
                                        <p:tav tm="100000">
                                          <p:val>
                                            <p:strVal val="#ppt_x"/>
                                          </p:val>
                                        </p:tav>
                                      </p:tavLst>
                                    </p:anim>
                                    <p:anim calcmode="lin" valueType="num">
                                      <p:cBhvr>
                                        <p:cTn id="10" dur="500" fill="hold"/>
                                        <p:tgtEl>
                                          <p:spTgt spid="2969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29699"/>
                                        </p:tgtEl>
                                        <p:attrNameLst>
                                          <p:attrName>style.visibility</p:attrName>
                                        </p:attrNameLst>
                                      </p:cBhvr>
                                      <p:to>
                                        <p:strVal val="visible"/>
                                      </p:to>
                                    </p:set>
                                    <p:animEffect transition="in" filter="box(in)">
                                      <p:cBhvr>
                                        <p:cTn id="15"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0" y="228600"/>
            <a:ext cx="4572000" cy="762000"/>
          </a:xfrm>
          <a:prstGeom prst="rect">
            <a:avLst/>
          </a:prstGeom>
          <a:noFill/>
          <a:ln w="9525">
            <a:noFill/>
            <a:miter lim="800000"/>
            <a:headEnd/>
            <a:tailEnd/>
          </a:ln>
        </p:spPr>
        <p:txBody>
          <a:bodyPr>
            <a:spAutoFit/>
          </a:bodyPr>
          <a:lstStyle/>
          <a:p>
            <a:pPr algn="ctr">
              <a:spcBef>
                <a:spcPct val="50000"/>
              </a:spcBef>
            </a:pPr>
            <a:r>
              <a:rPr lang="en-US" sz="4400">
                <a:solidFill>
                  <a:srgbClr val="9900FF"/>
                </a:solidFill>
                <a:latin typeface="Arial" charset="0"/>
              </a:rPr>
              <a:t>Bài giải</a:t>
            </a:r>
          </a:p>
        </p:txBody>
      </p:sp>
      <p:grpSp>
        <p:nvGrpSpPr>
          <p:cNvPr id="2" name="Group 12"/>
          <p:cNvGrpSpPr>
            <a:grpSpLocks/>
          </p:cNvGrpSpPr>
          <p:nvPr/>
        </p:nvGrpSpPr>
        <p:grpSpPr bwMode="auto">
          <a:xfrm>
            <a:off x="1066800" y="1981200"/>
            <a:ext cx="7391400" cy="1390650"/>
            <a:chOff x="672" y="1248"/>
            <a:chExt cx="4656" cy="876"/>
          </a:xfrm>
        </p:grpSpPr>
        <p:sp>
          <p:nvSpPr>
            <p:cNvPr id="5133" name="Text Box 3"/>
            <p:cNvSpPr txBox="1">
              <a:spLocks noChangeArrowheads="1"/>
            </p:cNvSpPr>
            <p:nvPr/>
          </p:nvSpPr>
          <p:spPr bwMode="auto">
            <a:xfrm>
              <a:off x="672" y="1248"/>
              <a:ext cx="4656" cy="480"/>
            </a:xfrm>
            <a:prstGeom prst="rect">
              <a:avLst/>
            </a:prstGeom>
            <a:noFill/>
            <a:ln w="9525">
              <a:noFill/>
              <a:miter lim="800000"/>
              <a:headEnd/>
              <a:tailEnd/>
            </a:ln>
          </p:spPr>
          <p:txBody>
            <a:bodyPr>
              <a:spAutoFit/>
            </a:bodyPr>
            <a:lstStyle/>
            <a:p>
              <a:pPr algn="ctr">
                <a:spcBef>
                  <a:spcPct val="50000"/>
                </a:spcBef>
              </a:pPr>
              <a:r>
                <a:rPr lang="en-US" sz="4400">
                  <a:solidFill>
                    <a:srgbClr val="9900FF"/>
                  </a:solidFill>
                  <a:latin typeface="Arial" charset="0"/>
                </a:rPr>
                <a:t>112 		2, 24</a:t>
              </a:r>
            </a:p>
          </p:txBody>
        </p:sp>
        <p:sp>
          <p:nvSpPr>
            <p:cNvPr id="5134" name="Line 4"/>
            <p:cNvSpPr>
              <a:spLocks noChangeShapeType="1"/>
            </p:cNvSpPr>
            <p:nvPr/>
          </p:nvSpPr>
          <p:spPr bwMode="auto">
            <a:xfrm>
              <a:off x="3024" y="1260"/>
              <a:ext cx="0" cy="864"/>
            </a:xfrm>
            <a:prstGeom prst="line">
              <a:avLst/>
            </a:prstGeom>
            <a:noFill/>
            <a:ln w="9525">
              <a:solidFill>
                <a:schemeClr val="tx1"/>
              </a:solidFill>
              <a:round/>
              <a:headEnd/>
              <a:tailEnd/>
            </a:ln>
          </p:spPr>
          <p:txBody>
            <a:bodyPr wrap="none" anchor="ctr"/>
            <a:lstStyle/>
            <a:p>
              <a:endParaRPr lang="en-US"/>
            </a:p>
          </p:txBody>
        </p:sp>
        <p:sp>
          <p:nvSpPr>
            <p:cNvPr id="5135" name="Line 5"/>
            <p:cNvSpPr>
              <a:spLocks noChangeShapeType="1"/>
            </p:cNvSpPr>
            <p:nvPr/>
          </p:nvSpPr>
          <p:spPr bwMode="auto">
            <a:xfrm>
              <a:off x="3024" y="1692"/>
              <a:ext cx="1488" cy="0"/>
            </a:xfrm>
            <a:prstGeom prst="line">
              <a:avLst/>
            </a:prstGeom>
            <a:noFill/>
            <a:ln w="9525">
              <a:solidFill>
                <a:schemeClr val="tx1"/>
              </a:solidFill>
              <a:round/>
              <a:headEnd/>
              <a:tailEnd/>
            </a:ln>
          </p:spPr>
          <p:txBody>
            <a:bodyPr wrap="none" anchor="ctr"/>
            <a:lstStyle/>
            <a:p>
              <a:endParaRPr lang="en-US"/>
            </a:p>
          </p:txBody>
        </p:sp>
      </p:grpSp>
      <p:sp>
        <p:nvSpPr>
          <p:cNvPr id="41990" name="Line 6"/>
          <p:cNvSpPr>
            <a:spLocks noChangeShapeType="1"/>
          </p:cNvSpPr>
          <p:nvPr/>
        </p:nvSpPr>
        <p:spPr bwMode="auto">
          <a:xfrm flipV="1">
            <a:off x="5791200" y="2362200"/>
            <a:ext cx="304800" cy="304800"/>
          </a:xfrm>
          <a:prstGeom prst="line">
            <a:avLst/>
          </a:prstGeom>
          <a:noFill/>
          <a:ln w="12700">
            <a:solidFill>
              <a:srgbClr val="FF0000"/>
            </a:solidFill>
            <a:round/>
            <a:headEnd/>
            <a:tailEnd/>
          </a:ln>
        </p:spPr>
        <p:txBody>
          <a:bodyPr wrap="none" anchor="ctr"/>
          <a:lstStyle/>
          <a:p>
            <a:endParaRPr lang="en-US"/>
          </a:p>
        </p:txBody>
      </p:sp>
      <p:sp>
        <p:nvSpPr>
          <p:cNvPr id="41991" name="Text Box 7"/>
          <p:cNvSpPr txBox="1">
            <a:spLocks noChangeArrowheads="1"/>
          </p:cNvSpPr>
          <p:nvPr/>
        </p:nvSpPr>
        <p:spPr bwMode="auto">
          <a:xfrm>
            <a:off x="3657600" y="2190750"/>
            <a:ext cx="1066800" cy="457200"/>
          </a:xfrm>
          <a:prstGeom prst="rect">
            <a:avLst/>
          </a:prstGeom>
          <a:solidFill>
            <a:srgbClr val="CCFFFF"/>
          </a:solidFill>
          <a:ln w="9525">
            <a:noFill/>
            <a:miter lim="800000"/>
            <a:headEnd/>
            <a:tailEnd/>
          </a:ln>
        </p:spPr>
        <p:txBody>
          <a:bodyPr anchor="ctr"/>
          <a:lstStyle/>
          <a:p>
            <a:pPr algn="ctr">
              <a:lnSpc>
                <a:spcPct val="80000"/>
              </a:lnSpc>
            </a:pPr>
            <a:r>
              <a:rPr lang="en-US" sz="4400">
                <a:solidFill>
                  <a:srgbClr val="9900FF"/>
                </a:solidFill>
                <a:latin typeface="Arial" charset="0"/>
              </a:rPr>
              <a:t>0 0</a:t>
            </a:r>
          </a:p>
        </p:txBody>
      </p:sp>
      <p:sp>
        <p:nvSpPr>
          <p:cNvPr id="41992" name="Line 8"/>
          <p:cNvSpPr>
            <a:spLocks noChangeShapeType="1"/>
          </p:cNvSpPr>
          <p:nvPr/>
        </p:nvSpPr>
        <p:spPr bwMode="auto">
          <a:xfrm flipH="1">
            <a:off x="4038600" y="1981200"/>
            <a:ext cx="87313" cy="152400"/>
          </a:xfrm>
          <a:prstGeom prst="line">
            <a:avLst/>
          </a:prstGeom>
          <a:noFill/>
          <a:ln w="9525">
            <a:solidFill>
              <a:schemeClr val="tx1"/>
            </a:solidFill>
            <a:round/>
            <a:headEnd/>
            <a:tailEnd/>
          </a:ln>
        </p:spPr>
        <p:txBody>
          <a:bodyPr wrap="none" anchor="ctr"/>
          <a:lstStyle/>
          <a:p>
            <a:endParaRPr lang="en-US"/>
          </a:p>
        </p:txBody>
      </p:sp>
      <p:sp>
        <p:nvSpPr>
          <p:cNvPr id="41994" name="Line 10"/>
          <p:cNvSpPr>
            <a:spLocks noChangeShapeType="1"/>
          </p:cNvSpPr>
          <p:nvPr/>
        </p:nvSpPr>
        <p:spPr bwMode="auto">
          <a:xfrm flipH="1">
            <a:off x="4484688" y="1981200"/>
            <a:ext cx="87312" cy="152400"/>
          </a:xfrm>
          <a:prstGeom prst="line">
            <a:avLst/>
          </a:prstGeom>
          <a:noFill/>
          <a:ln w="9525">
            <a:solidFill>
              <a:schemeClr val="tx1"/>
            </a:solidFill>
            <a:round/>
            <a:headEnd/>
            <a:tailEnd/>
          </a:ln>
        </p:spPr>
        <p:txBody>
          <a:bodyPr wrap="none" anchor="ctr"/>
          <a:lstStyle/>
          <a:p>
            <a:endParaRPr lang="en-US"/>
          </a:p>
        </p:txBody>
      </p:sp>
      <p:sp>
        <p:nvSpPr>
          <p:cNvPr id="41995" name="Text Box 11"/>
          <p:cNvSpPr txBox="1">
            <a:spLocks noChangeArrowheads="1"/>
          </p:cNvSpPr>
          <p:nvPr/>
        </p:nvSpPr>
        <p:spPr bwMode="auto">
          <a:xfrm>
            <a:off x="3581400" y="2819400"/>
            <a:ext cx="685800" cy="457200"/>
          </a:xfrm>
          <a:prstGeom prst="rect">
            <a:avLst/>
          </a:prstGeom>
          <a:solidFill>
            <a:srgbClr val="CCFFFF"/>
          </a:solidFill>
          <a:ln w="9525">
            <a:noFill/>
            <a:miter lim="800000"/>
            <a:headEnd/>
            <a:tailEnd/>
          </a:ln>
        </p:spPr>
        <p:txBody>
          <a:bodyPr anchor="ctr"/>
          <a:lstStyle/>
          <a:p>
            <a:pPr algn="ctr">
              <a:lnSpc>
                <a:spcPct val="80000"/>
              </a:lnSpc>
            </a:pPr>
            <a:r>
              <a:rPr lang="en-US" sz="4400">
                <a:solidFill>
                  <a:srgbClr val="9900FF"/>
                </a:solidFill>
                <a:latin typeface="Arial" charset="0"/>
              </a:rPr>
              <a:t>0</a:t>
            </a:r>
          </a:p>
        </p:txBody>
      </p:sp>
      <p:sp>
        <p:nvSpPr>
          <p:cNvPr id="41997" name="Text Box 13"/>
          <p:cNvSpPr txBox="1">
            <a:spLocks noChangeArrowheads="1"/>
          </p:cNvSpPr>
          <p:nvPr/>
        </p:nvSpPr>
        <p:spPr bwMode="auto">
          <a:xfrm>
            <a:off x="5372100" y="2819400"/>
            <a:ext cx="685800" cy="457200"/>
          </a:xfrm>
          <a:prstGeom prst="rect">
            <a:avLst/>
          </a:prstGeom>
          <a:solidFill>
            <a:srgbClr val="CCFFFF"/>
          </a:solidFill>
          <a:ln w="9525">
            <a:noFill/>
            <a:miter lim="800000"/>
            <a:headEnd/>
            <a:tailEnd/>
          </a:ln>
        </p:spPr>
        <p:txBody>
          <a:bodyPr anchor="ctr"/>
          <a:lstStyle/>
          <a:p>
            <a:pPr algn="ctr">
              <a:lnSpc>
                <a:spcPct val="80000"/>
              </a:lnSpc>
            </a:pPr>
            <a:r>
              <a:rPr lang="en-US" sz="4400">
                <a:solidFill>
                  <a:srgbClr val="9900FF"/>
                </a:solidFill>
                <a:latin typeface="Arial" charset="0"/>
              </a:rPr>
              <a:t>5</a:t>
            </a:r>
          </a:p>
        </p:txBody>
      </p:sp>
      <p:sp>
        <p:nvSpPr>
          <p:cNvPr id="41998" name="Text Box 14"/>
          <p:cNvSpPr txBox="1">
            <a:spLocks noChangeArrowheads="1"/>
          </p:cNvSpPr>
          <p:nvPr/>
        </p:nvSpPr>
        <p:spPr bwMode="auto">
          <a:xfrm>
            <a:off x="5867400" y="2819400"/>
            <a:ext cx="685800" cy="457200"/>
          </a:xfrm>
          <a:prstGeom prst="rect">
            <a:avLst/>
          </a:prstGeom>
          <a:solidFill>
            <a:srgbClr val="CCFFFF"/>
          </a:solidFill>
          <a:ln w="9525">
            <a:noFill/>
            <a:miter lim="800000"/>
            <a:headEnd/>
            <a:tailEnd/>
          </a:ln>
        </p:spPr>
        <p:txBody>
          <a:bodyPr anchor="ctr"/>
          <a:lstStyle/>
          <a:p>
            <a:pPr algn="ctr">
              <a:lnSpc>
                <a:spcPct val="80000"/>
              </a:lnSpc>
            </a:pPr>
            <a:r>
              <a:rPr lang="en-US" sz="4400">
                <a:solidFill>
                  <a:srgbClr val="9900FF"/>
                </a:solidFill>
                <a:latin typeface="Arial" charset="0"/>
              </a:rPr>
              <a:t>0</a:t>
            </a:r>
          </a:p>
        </p:txBody>
      </p:sp>
      <p:sp>
        <p:nvSpPr>
          <p:cNvPr id="41999" name="Text Box 15"/>
          <p:cNvSpPr txBox="1">
            <a:spLocks noChangeArrowheads="1"/>
          </p:cNvSpPr>
          <p:nvPr/>
        </p:nvSpPr>
        <p:spPr bwMode="auto">
          <a:xfrm>
            <a:off x="4114800" y="2819400"/>
            <a:ext cx="685800" cy="457200"/>
          </a:xfrm>
          <a:prstGeom prst="rect">
            <a:avLst/>
          </a:prstGeom>
          <a:solidFill>
            <a:srgbClr val="CCFFFF"/>
          </a:solidFill>
          <a:ln w="9525">
            <a:noFill/>
            <a:miter lim="800000"/>
            <a:headEnd/>
            <a:tailEnd/>
          </a:ln>
        </p:spPr>
        <p:txBody>
          <a:bodyPr anchor="ctr"/>
          <a:lstStyle/>
          <a:p>
            <a:pPr algn="ctr">
              <a:lnSpc>
                <a:spcPct val="80000"/>
              </a:lnSpc>
            </a:pPr>
            <a:r>
              <a:rPr lang="en-US" sz="4400">
                <a:solidFill>
                  <a:srgbClr val="9900FF"/>
                </a:solidFill>
                <a:latin typeface="Arial" charset="0"/>
              </a:rPr>
              <a:t>0</a:t>
            </a:r>
          </a:p>
        </p:txBody>
      </p:sp>
      <p:graphicFrame>
        <p:nvGraphicFramePr>
          <p:cNvPr id="42001" name="Object 17"/>
          <p:cNvGraphicFramePr>
            <a:graphicFrameLocks noChangeAspect="1"/>
          </p:cNvGraphicFramePr>
          <p:nvPr/>
        </p:nvGraphicFramePr>
        <p:xfrm>
          <a:off x="2438400" y="3886200"/>
          <a:ext cx="4692650" cy="2667000"/>
        </p:xfrm>
        <a:graphic>
          <a:graphicData uri="http://schemas.openxmlformats.org/presentationml/2006/ole">
            <p:oleObj spid="_x0000_s5122" name="Clip" r:id="rId3" imgW="4540250" imgH="3497263" progId="MS_ClipArt_Gallery.2">
              <p:embed/>
            </p:oleObj>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out)">
                                      <p:cBhvr>
                                        <p:cTn id="7" dur="5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wipe(up)">
                                      <p:cBhvr>
                                        <p:cTn id="17" dur="500"/>
                                        <p:tgtEl>
                                          <p:spTgt spid="41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1991"/>
                                        </p:tgtEl>
                                        <p:attrNameLst>
                                          <p:attrName>style.visibility</p:attrName>
                                        </p:attrNameLst>
                                      </p:cBhvr>
                                      <p:to>
                                        <p:strVal val="visible"/>
                                      </p:to>
                                    </p:set>
                                    <p:animEffect transition="in" filter="box(out)">
                                      <p:cBhvr>
                                        <p:cTn id="22" dur="500"/>
                                        <p:tgtEl>
                                          <p:spTgt spid="419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1992"/>
                                        </p:tgtEl>
                                        <p:attrNameLst>
                                          <p:attrName>style.visibility</p:attrName>
                                        </p:attrNameLst>
                                      </p:cBhvr>
                                      <p:to>
                                        <p:strVal val="visible"/>
                                      </p:to>
                                    </p:set>
                                    <p:animEffect transition="in" filter="wipe(up)">
                                      <p:cBhvr>
                                        <p:cTn id="27" dur="500"/>
                                        <p:tgtEl>
                                          <p:spTgt spid="419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1997"/>
                                        </p:tgtEl>
                                        <p:attrNameLst>
                                          <p:attrName>style.visibility</p:attrName>
                                        </p:attrNameLst>
                                      </p:cBhvr>
                                      <p:to>
                                        <p:strVal val="visible"/>
                                      </p:to>
                                    </p:set>
                                    <p:animEffect transition="in" filter="box(out)">
                                      <p:cBhvr>
                                        <p:cTn id="32" dur="500"/>
                                        <p:tgtEl>
                                          <p:spTgt spid="419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41995"/>
                                        </p:tgtEl>
                                        <p:attrNameLst>
                                          <p:attrName>style.visibility</p:attrName>
                                        </p:attrNameLst>
                                      </p:cBhvr>
                                      <p:to>
                                        <p:strVal val="visible"/>
                                      </p:to>
                                    </p:set>
                                    <p:animEffect transition="in" filter="box(out)">
                                      <p:cBhvr>
                                        <p:cTn id="37" dur="500"/>
                                        <p:tgtEl>
                                          <p:spTgt spid="419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1994"/>
                                        </p:tgtEl>
                                        <p:attrNameLst>
                                          <p:attrName>style.visibility</p:attrName>
                                        </p:attrNameLst>
                                      </p:cBhvr>
                                      <p:to>
                                        <p:strVal val="visible"/>
                                      </p:to>
                                    </p:set>
                                    <p:animEffect transition="in" filter="wipe(up)">
                                      <p:cBhvr>
                                        <p:cTn id="42" dur="500"/>
                                        <p:tgtEl>
                                          <p:spTgt spid="4199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41998"/>
                                        </p:tgtEl>
                                        <p:attrNameLst>
                                          <p:attrName>style.visibility</p:attrName>
                                        </p:attrNameLst>
                                      </p:cBhvr>
                                      <p:to>
                                        <p:strVal val="visible"/>
                                      </p:to>
                                    </p:set>
                                    <p:animEffect transition="in" filter="box(out)">
                                      <p:cBhvr>
                                        <p:cTn id="47" dur="500"/>
                                        <p:tgtEl>
                                          <p:spTgt spid="4199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41999"/>
                                        </p:tgtEl>
                                        <p:attrNameLst>
                                          <p:attrName>style.visibility</p:attrName>
                                        </p:attrNameLst>
                                      </p:cBhvr>
                                      <p:to>
                                        <p:strVal val="visible"/>
                                      </p:to>
                                    </p:set>
                                    <p:animEffect transition="in" filter="box(out)">
                                      <p:cBhvr>
                                        <p:cTn id="52" dur="500"/>
                                        <p:tgtEl>
                                          <p:spTgt spid="419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42001"/>
                                        </p:tgtEl>
                                        <p:attrNameLst>
                                          <p:attrName>style.visibility</p:attrName>
                                        </p:attrNameLst>
                                      </p:cBhvr>
                                      <p:to>
                                        <p:strVal val="visible"/>
                                      </p:to>
                                    </p:set>
                                    <p:animEffect transition="in" filter="box(in)">
                                      <p:cBhvr>
                                        <p:cTn id="57" dur="500"/>
                                        <p:tgtEl>
                                          <p:spTgt spid="42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90" grpId="0" animBg="1"/>
      <p:bldP spid="41991" grpId="0" animBg="1" autoUpdateAnimBg="0"/>
      <p:bldP spid="41992" grpId="0" animBg="1"/>
      <p:bldP spid="41994" grpId="0" animBg="1"/>
      <p:bldP spid="41995" grpId="0" animBg="1" autoUpdateAnimBg="0"/>
      <p:bldP spid="41997" grpId="0" animBg="1" autoUpdateAnimBg="0"/>
      <p:bldP spid="41998" grpId="0" animBg="1" autoUpdateAnimBg="0"/>
      <p:bldP spid="4199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AutoShape 2"/>
          <p:cNvSpPr>
            <a:spLocks noChangeArrowheads="1"/>
          </p:cNvSpPr>
          <p:nvPr>
            <p:ph type="title"/>
          </p:nvPr>
        </p:nvSpPr>
        <p:spPr>
          <a:xfrm>
            <a:off x="0" y="0"/>
            <a:ext cx="9144000" cy="1828800"/>
          </a:xfrm>
          <a:prstGeom prst="cloudCallout">
            <a:avLst>
              <a:gd name="adj1" fmla="val -37185"/>
              <a:gd name="adj2" fmla="val 58333"/>
            </a:avLst>
          </a:prstGeom>
          <a:solidFill>
            <a:srgbClr val="CCFFFF"/>
          </a:solidFill>
          <a:ln w="28575">
            <a:solidFill>
              <a:srgbClr val="008080"/>
            </a:solidFill>
            <a:round/>
            <a:headEnd type="none" w="med" len="med"/>
            <a:tailEnd type="none" w="med" len="med"/>
          </a:ln>
        </p:spPr>
        <p:txBody>
          <a:bodyPr/>
          <a:lstStyle/>
          <a:p>
            <a:r>
              <a:rPr lang="en-US" sz="3200" smtClean="0">
                <a:solidFill>
                  <a:srgbClr val="9900CC"/>
                </a:solidFill>
                <a:latin typeface="Arial" charset="0"/>
              </a:rPr>
              <a:t>MỤC TIÊU BÀI HỌC</a:t>
            </a:r>
            <a:endParaRPr lang="en-US" sz="4000" smtClean="0">
              <a:latin typeface="Arial" charset="0"/>
            </a:endParaRPr>
          </a:p>
        </p:txBody>
      </p:sp>
      <p:sp>
        <p:nvSpPr>
          <p:cNvPr id="9219" name="Rectangle 3"/>
          <p:cNvSpPr>
            <a:spLocks noGrp="1" noChangeArrowheads="1"/>
          </p:cNvSpPr>
          <p:nvPr>
            <p:ph type="body" idx="1"/>
          </p:nvPr>
        </p:nvSpPr>
        <p:spPr>
          <a:xfrm>
            <a:off x="457200" y="1981200"/>
            <a:ext cx="8001000" cy="2133600"/>
          </a:xfrm>
        </p:spPr>
        <p:txBody>
          <a:bodyPr/>
          <a:lstStyle/>
          <a:p>
            <a:pPr>
              <a:buClr>
                <a:srgbClr val="D60093"/>
              </a:buClr>
              <a:buFont typeface="Monotype Sorts" pitchFamily="2" charset="2"/>
              <a:buChar char="J"/>
            </a:pPr>
            <a:r>
              <a:rPr lang="en-US" sz="2400" b="1" u="sng" smtClean="0">
                <a:solidFill>
                  <a:srgbClr val="D60093"/>
                </a:solidFill>
                <a:latin typeface="Arial" charset="0"/>
              </a:rPr>
              <a:t>KIẾN THỨC</a:t>
            </a:r>
            <a:r>
              <a:rPr lang="en-US" sz="2400" smtClean="0">
                <a:solidFill>
                  <a:srgbClr val="D60093"/>
                </a:solidFill>
                <a:latin typeface="Arial" charset="0"/>
              </a:rPr>
              <a:t> : </a:t>
            </a:r>
          </a:p>
          <a:p>
            <a:pPr>
              <a:buClr>
                <a:srgbClr val="D60093"/>
              </a:buClr>
              <a:buFont typeface="Symbol" pitchFamily="18" charset="2"/>
              <a:buChar char="®"/>
            </a:pPr>
            <a:r>
              <a:rPr lang="en-US" sz="2800" smtClean="0">
                <a:solidFill>
                  <a:srgbClr val="D60093"/>
                </a:solidFill>
                <a:latin typeface="Arial" charset="0"/>
              </a:rPr>
              <a:t>Nhận dạng </a:t>
            </a:r>
            <a:r>
              <a:rPr lang="vi-VN" sz="2800" smtClean="0">
                <a:solidFill>
                  <a:srgbClr val="D60093"/>
                </a:solidFill>
                <a:latin typeface="Arial" charset="0"/>
              </a:rPr>
              <a:t>đư</a:t>
            </a:r>
            <a:r>
              <a:rPr lang="en-US" sz="2800" smtClean="0">
                <a:solidFill>
                  <a:srgbClr val="D60093"/>
                </a:solidFill>
                <a:latin typeface="Arial" charset="0"/>
              </a:rPr>
              <a:t>ợc dạng của phép chia : Số bị chia là STN, số chia là STP</a:t>
            </a:r>
          </a:p>
          <a:p>
            <a:pPr algn="just">
              <a:buClr>
                <a:srgbClr val="D60093"/>
              </a:buClr>
              <a:buFont typeface="Symbol" pitchFamily="18" charset="2"/>
              <a:buChar char="®"/>
            </a:pPr>
            <a:r>
              <a:rPr lang="en-US" sz="2800" smtClean="0">
                <a:solidFill>
                  <a:srgbClr val="D60093"/>
                </a:solidFill>
                <a:latin typeface="Arial" charset="0"/>
              </a:rPr>
              <a:t> Nêu </a:t>
            </a:r>
            <a:r>
              <a:rPr lang="vi-VN" sz="2800" smtClean="0">
                <a:solidFill>
                  <a:srgbClr val="D60093"/>
                </a:solidFill>
                <a:latin typeface="Arial" charset="0"/>
              </a:rPr>
              <a:t>đư</a:t>
            </a:r>
            <a:r>
              <a:rPr lang="en-US" sz="2800" smtClean="0">
                <a:solidFill>
                  <a:srgbClr val="D60093"/>
                </a:solidFill>
                <a:latin typeface="Arial" charset="0"/>
              </a:rPr>
              <a:t>ợc quy tắc và thực hiện phép chia</a:t>
            </a:r>
          </a:p>
        </p:txBody>
      </p:sp>
      <p:sp>
        <p:nvSpPr>
          <p:cNvPr id="9220" name="Rectangle 4"/>
          <p:cNvSpPr>
            <a:spLocks noChangeArrowheads="1"/>
          </p:cNvSpPr>
          <p:nvPr/>
        </p:nvSpPr>
        <p:spPr bwMode="auto">
          <a:xfrm>
            <a:off x="304800" y="4191000"/>
            <a:ext cx="8534400" cy="1524000"/>
          </a:xfrm>
          <a:prstGeom prst="rect">
            <a:avLst/>
          </a:prstGeom>
          <a:noFill/>
          <a:ln w="9525">
            <a:noFill/>
            <a:miter lim="800000"/>
            <a:headEnd/>
            <a:tailEnd/>
          </a:ln>
        </p:spPr>
        <p:txBody>
          <a:bodyPr/>
          <a:lstStyle/>
          <a:p>
            <a:pPr>
              <a:buClr>
                <a:srgbClr val="D60093"/>
              </a:buClr>
              <a:buFont typeface="Monotype Sorts" pitchFamily="2" charset="2"/>
              <a:buNone/>
            </a:pPr>
            <a:r>
              <a:rPr lang="en-US" b="1">
                <a:latin typeface="Arial" charset="0"/>
              </a:rPr>
              <a:t> </a:t>
            </a:r>
            <a:r>
              <a:rPr lang="en-US" b="1" u="sng">
                <a:solidFill>
                  <a:srgbClr val="800080"/>
                </a:solidFill>
                <a:latin typeface="Arial" charset="0"/>
              </a:rPr>
              <a:t>KỸ NĂNG :</a:t>
            </a:r>
          </a:p>
          <a:p>
            <a:pPr algn="just">
              <a:buClr>
                <a:srgbClr val="FF00FF"/>
              </a:buClr>
              <a:buFont typeface="Symbol" pitchFamily="18" charset="2"/>
              <a:buNone/>
            </a:pPr>
            <a:r>
              <a:rPr lang="en-US">
                <a:solidFill>
                  <a:srgbClr val="D60093"/>
                </a:solidFill>
                <a:latin typeface="Arial" charset="0"/>
              </a:rPr>
              <a:t>Phát biểu quy tắc d</a:t>
            </a:r>
            <a:r>
              <a:rPr lang="vi-VN">
                <a:solidFill>
                  <a:srgbClr val="D60093"/>
                </a:solidFill>
                <a:latin typeface="Arial" charset="0"/>
              </a:rPr>
              <a:t>ư</a:t>
            </a:r>
            <a:r>
              <a:rPr lang="en-US">
                <a:solidFill>
                  <a:srgbClr val="D60093"/>
                </a:solidFill>
                <a:latin typeface="Arial" charset="0"/>
              </a:rPr>
              <a:t>ới dạng khác : ( VD: Muốn chia 1  STN cho 1 STP ta nhân cả SBC và SC với 10, 100...)</a:t>
            </a:r>
            <a:endParaRPr lang="en-US" sz="2000">
              <a:solidFill>
                <a:srgbClr val="D60093"/>
              </a:solidFill>
              <a:latin typeface="Arial" charset="0"/>
            </a:endParaRPr>
          </a:p>
        </p:txBody>
      </p:sp>
      <p:sp>
        <p:nvSpPr>
          <p:cNvPr id="9221" name="Rectangle 5"/>
          <p:cNvSpPr>
            <a:spLocks noChangeArrowheads="1"/>
          </p:cNvSpPr>
          <p:nvPr/>
        </p:nvSpPr>
        <p:spPr bwMode="auto">
          <a:xfrm>
            <a:off x="381000" y="5715000"/>
            <a:ext cx="8382000" cy="1143000"/>
          </a:xfrm>
          <a:prstGeom prst="rect">
            <a:avLst/>
          </a:prstGeom>
          <a:noFill/>
          <a:ln w="9525">
            <a:noFill/>
            <a:miter lim="800000"/>
            <a:headEnd/>
            <a:tailEnd/>
          </a:ln>
        </p:spPr>
        <p:txBody>
          <a:bodyPr/>
          <a:lstStyle/>
          <a:p>
            <a:pPr>
              <a:buClr>
                <a:srgbClr val="D60093"/>
              </a:buClr>
              <a:buFont typeface="Monotype Sorts" pitchFamily="2" charset="2"/>
              <a:buNone/>
            </a:pPr>
            <a:r>
              <a:rPr lang="en-US" b="1" u="sng">
                <a:solidFill>
                  <a:srgbClr val="D60093"/>
                </a:solidFill>
                <a:latin typeface="Arial" charset="0"/>
              </a:rPr>
              <a:t>VẬN DỤNG</a:t>
            </a:r>
            <a:r>
              <a:rPr lang="en-US" u="sng">
                <a:solidFill>
                  <a:srgbClr val="D60093"/>
                </a:solidFill>
                <a:latin typeface="Arial" charset="0"/>
              </a:rPr>
              <a:t> :</a:t>
            </a:r>
            <a:r>
              <a:rPr lang="en-US">
                <a:solidFill>
                  <a:srgbClr val="D60093"/>
                </a:solidFill>
                <a:latin typeface="Arial" charset="0"/>
              </a:rPr>
              <a:t> </a:t>
            </a:r>
            <a:endParaRPr lang="en-US" sz="2000">
              <a:solidFill>
                <a:srgbClr val="D60093"/>
              </a:solidFill>
              <a:latin typeface="Arial" charset="0"/>
            </a:endParaRPr>
          </a:p>
          <a:p>
            <a:pPr algn="just">
              <a:buClr>
                <a:srgbClr val="D60093"/>
              </a:buClr>
              <a:buFont typeface="Symbol" pitchFamily="18" charset="2"/>
              <a:buNone/>
            </a:pPr>
            <a:r>
              <a:rPr lang="en-US" sz="2000">
                <a:solidFill>
                  <a:srgbClr val="D60093"/>
                </a:solidFill>
                <a:latin typeface="Arial" charset="0"/>
              </a:rPr>
              <a:t> Áp dụng </a:t>
            </a:r>
            <a:r>
              <a:rPr lang="vi-VN" sz="2000">
                <a:solidFill>
                  <a:srgbClr val="D60093"/>
                </a:solidFill>
                <a:latin typeface="Arial" charset="0"/>
              </a:rPr>
              <a:t>đư</a:t>
            </a:r>
            <a:r>
              <a:rPr lang="en-US" sz="2000">
                <a:solidFill>
                  <a:srgbClr val="D60093"/>
                </a:solidFill>
                <a:latin typeface="Arial" charset="0"/>
              </a:rPr>
              <a:t>ợc vào các bài toán ứng dụng</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anim calcmode="lin" valueType="num">
                                      <p:cBhvr additive="base">
                                        <p:cTn id="7" dur="500"/>
                                        <p:tgtEl>
                                          <p:spTgt spid="9218">
                                            <p:bg/>
                                          </p:spTgt>
                                        </p:tgtEl>
                                        <p:attrNameLst>
                                          <p:attrName>ppt_y</p:attrName>
                                        </p:attrNameLst>
                                      </p:cBhvr>
                                      <p:tavLst>
                                        <p:tav tm="0">
                                          <p:val>
                                            <p:strVal val="#ppt_y-#ppt_h*1.125000"/>
                                          </p:val>
                                        </p:tav>
                                        <p:tav tm="100000">
                                          <p:val>
                                            <p:strVal val="#ppt_y"/>
                                          </p:val>
                                        </p:tav>
                                      </p:tavLst>
                                    </p:anim>
                                    <p:animEffect transition="in" filter="wipe(down)">
                                      <p:cBhvr>
                                        <p:cTn id="8" dur="500"/>
                                        <p:tgtEl>
                                          <p:spTgt spid="9218">
                                            <p:bg/>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9218">
                                            <p:txEl>
                                              <p:pRg st="0" end="0"/>
                                            </p:txEl>
                                          </p:spTgt>
                                        </p:tgtEl>
                                        <p:attrNameLst>
                                          <p:attrName>style.visibility</p:attrName>
                                        </p:attrNameLst>
                                      </p:cBhvr>
                                      <p:to>
                                        <p:strVal val="visible"/>
                                      </p:to>
                                    </p:set>
                                    <p:anim calcmode="lin" valueType="num">
                                      <p:cBhvr additive="base">
                                        <p:cTn id="13" dur="500"/>
                                        <p:tgtEl>
                                          <p:spTgt spid="9218">
                                            <p:txEl>
                                              <p:pRg st="0" end="0"/>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9218">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219">
                                            <p:txEl>
                                              <p:pRg st="0" end="0"/>
                                            </p:txEl>
                                          </p:spTgt>
                                        </p:tgtEl>
                                        <p:attrNameLst>
                                          <p:attrName>style.visibility</p:attrName>
                                        </p:attrNameLst>
                                      </p:cBhvr>
                                      <p:to>
                                        <p:strVal val="visible"/>
                                      </p:to>
                                    </p:set>
                                    <p:anim calcmode="lin" valueType="num">
                                      <p:cBhvr additive="base">
                                        <p:cTn id="19" dur="500"/>
                                        <p:tgtEl>
                                          <p:spTgt spid="9219">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2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219">
                                            <p:txEl>
                                              <p:pRg st="1" end="1"/>
                                            </p:txEl>
                                          </p:spTgt>
                                        </p:tgtEl>
                                        <p:attrNameLst>
                                          <p:attrName>style.visibility</p:attrName>
                                        </p:attrNameLst>
                                      </p:cBhvr>
                                      <p:to>
                                        <p:strVal val="visible"/>
                                      </p:to>
                                    </p:set>
                                    <p:anim calcmode="lin" valueType="num">
                                      <p:cBhvr additive="base">
                                        <p:cTn id="25" dur="500"/>
                                        <p:tgtEl>
                                          <p:spTgt spid="9219">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921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anim calcmode="lin" valueType="num">
                                      <p:cBhvr additive="base">
                                        <p:cTn id="31" dur="500"/>
                                        <p:tgtEl>
                                          <p:spTgt spid="9219">
                                            <p:txEl>
                                              <p:pRg st="2" end="2"/>
                                            </p:txEl>
                                          </p:spTgt>
                                        </p:tgtEl>
                                        <p:attrNameLst>
                                          <p:attrName>ppt_y</p:attrName>
                                        </p:attrNameLst>
                                      </p:cBhvr>
                                      <p:tavLst>
                                        <p:tav tm="0">
                                          <p:val>
                                            <p:strVal val="#ppt_y+#ppt_h*1.125000"/>
                                          </p:val>
                                        </p:tav>
                                        <p:tav tm="100000">
                                          <p:val>
                                            <p:strVal val="#ppt_y"/>
                                          </p:val>
                                        </p:tav>
                                      </p:tavLst>
                                    </p:anim>
                                    <p:animEffect transition="in" filter="wipe(up)">
                                      <p:cBhvr>
                                        <p:cTn id="32" dur="500"/>
                                        <p:tgtEl>
                                          <p:spTgt spid="921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9220">
                                            <p:txEl>
                                              <p:pRg st="0" end="0"/>
                                            </p:txEl>
                                          </p:spTgt>
                                        </p:tgtEl>
                                        <p:attrNameLst>
                                          <p:attrName>style.visibility</p:attrName>
                                        </p:attrNameLst>
                                      </p:cBhvr>
                                      <p:to>
                                        <p:strVal val="visible"/>
                                      </p:to>
                                    </p:set>
                                    <p:anim calcmode="lin" valueType="num">
                                      <p:cBhvr additive="base">
                                        <p:cTn id="37" dur="500" fill="hold"/>
                                        <p:tgtEl>
                                          <p:spTgt spid="9220">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2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9220">
                                            <p:txEl>
                                              <p:pRg st="1" end="1"/>
                                            </p:txEl>
                                          </p:spTgt>
                                        </p:tgtEl>
                                        <p:attrNameLst>
                                          <p:attrName>style.visibility</p:attrName>
                                        </p:attrNameLst>
                                      </p:cBhvr>
                                      <p:to>
                                        <p:strVal val="visible"/>
                                      </p:to>
                                    </p:set>
                                    <p:anim calcmode="lin" valueType="num">
                                      <p:cBhvr additive="base">
                                        <p:cTn id="43" dur="500" fill="hold"/>
                                        <p:tgtEl>
                                          <p:spTgt spid="9220">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20">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32" fill="hold" grpId="0" nodeType="clickEffect">
                                  <p:stCondLst>
                                    <p:cond delay="0"/>
                                  </p:stCondLst>
                                  <p:childTnLst>
                                    <p:set>
                                      <p:cBhvr>
                                        <p:cTn id="48" dur="1" fill="hold">
                                          <p:stCondLst>
                                            <p:cond delay="0"/>
                                          </p:stCondLst>
                                        </p:cTn>
                                        <p:tgtEl>
                                          <p:spTgt spid="9221">
                                            <p:txEl>
                                              <p:pRg st="0" end="0"/>
                                            </p:txEl>
                                          </p:spTgt>
                                        </p:tgtEl>
                                        <p:attrNameLst>
                                          <p:attrName>style.visibility</p:attrName>
                                        </p:attrNameLst>
                                      </p:cBhvr>
                                      <p:to>
                                        <p:strVal val="visible"/>
                                      </p:to>
                                    </p:set>
                                    <p:animEffect transition="in" filter="box(out)">
                                      <p:cBhvr>
                                        <p:cTn id="49" dur="500"/>
                                        <p:tgtEl>
                                          <p:spTgt spid="9221">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32" fill="hold" grpId="0" nodeType="clickEffect">
                                  <p:stCondLst>
                                    <p:cond delay="0"/>
                                  </p:stCondLst>
                                  <p:childTnLst>
                                    <p:set>
                                      <p:cBhvr>
                                        <p:cTn id="53" dur="1" fill="hold">
                                          <p:stCondLst>
                                            <p:cond delay="0"/>
                                          </p:stCondLst>
                                        </p:cTn>
                                        <p:tgtEl>
                                          <p:spTgt spid="9221">
                                            <p:txEl>
                                              <p:pRg st="1" end="1"/>
                                            </p:txEl>
                                          </p:spTgt>
                                        </p:tgtEl>
                                        <p:attrNameLst>
                                          <p:attrName>style.visibility</p:attrName>
                                        </p:attrNameLst>
                                      </p:cBhvr>
                                      <p:to>
                                        <p:strVal val="visible"/>
                                      </p:to>
                                    </p:set>
                                    <p:animEffect transition="in" filter="box(out)">
                                      <p:cBhvr>
                                        <p:cTn id="54" dur="500"/>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autoUpdateAnimBg="0"/>
      <p:bldP spid="9219" grpId="0" build="p" autoUpdateAnimBg="0"/>
      <p:bldP spid="9220" grpId="0" build="p" autoUpdateAnimBg="0"/>
      <p:bldP spid="922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CC"/>
            </a:gs>
            <a:gs pos="100000">
              <a:srgbClr val="CCFFCC"/>
            </a:gs>
          </a:gsLst>
          <a:path path="rect">
            <a:fillToRect r="100000" b="100000"/>
          </a:path>
        </a:gradFill>
        <a:effectLst/>
      </p:bgPr>
    </p:bg>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a:xfrm>
            <a:off x="685800" y="381000"/>
            <a:ext cx="7772400" cy="1600200"/>
          </a:xfrm>
          <a:prstGeom prst="homePlate">
            <a:avLst>
              <a:gd name="adj" fmla="val 121429"/>
            </a:avLst>
          </a:prstGeom>
          <a:solidFill>
            <a:srgbClr val="CCFFCC"/>
          </a:solidFill>
          <a:ln w="28575">
            <a:solidFill>
              <a:srgbClr val="333399"/>
            </a:solidFill>
            <a:headEnd type="none" w="med" len="med"/>
            <a:tailEnd type="none" w="med" len="med"/>
          </a:ln>
        </p:spPr>
        <p:txBody>
          <a:bodyPr/>
          <a:lstStyle/>
          <a:p>
            <a:pPr algn="ctr">
              <a:defRPr/>
            </a:pPr>
            <a:r>
              <a:rPr lang="en-US" sz="4000" smtClean="0">
                <a:solidFill>
                  <a:srgbClr val="CC0099"/>
                </a:solidFill>
                <a:effectLst>
                  <a:outerShdw blurRad="38100" dist="38100" dir="2700000" algn="tl">
                    <a:srgbClr val="000000"/>
                  </a:outerShdw>
                </a:effectLst>
                <a:latin typeface="Arial"/>
              </a:rPr>
              <a:t>QUY TẮC THỰC HIỆN</a:t>
            </a:r>
            <a:br>
              <a:rPr lang="en-US" sz="4000" smtClean="0">
                <a:solidFill>
                  <a:srgbClr val="CC0099"/>
                </a:solidFill>
                <a:effectLst>
                  <a:outerShdw blurRad="38100" dist="38100" dir="2700000" algn="tl">
                    <a:srgbClr val="000000"/>
                  </a:outerShdw>
                </a:effectLst>
                <a:latin typeface="Arial"/>
              </a:rPr>
            </a:br>
            <a:r>
              <a:rPr lang="en-US" sz="4000" smtClean="0">
                <a:solidFill>
                  <a:srgbClr val="CC0099"/>
                </a:solidFill>
                <a:effectLst>
                  <a:outerShdw blurRad="38100" dist="38100" dir="2700000" algn="tl">
                    <a:srgbClr val="000000"/>
                  </a:outerShdw>
                </a:effectLst>
                <a:latin typeface="Arial"/>
              </a:rPr>
              <a:t> PHÉP CHIA</a:t>
            </a:r>
            <a:endParaRPr lang="en-US" smtClean="0">
              <a:latin typeface="Arial"/>
            </a:endParaRPr>
          </a:p>
        </p:txBody>
      </p:sp>
      <p:sp>
        <p:nvSpPr>
          <p:cNvPr id="31747" name="Rectangle 3"/>
          <p:cNvSpPr>
            <a:spLocks noGrp="1" noChangeArrowheads="1"/>
          </p:cNvSpPr>
          <p:nvPr>
            <p:ph type="body" idx="1"/>
          </p:nvPr>
        </p:nvSpPr>
        <p:spPr>
          <a:xfrm>
            <a:off x="685800" y="2438400"/>
            <a:ext cx="7772400" cy="3962400"/>
          </a:xfrm>
        </p:spPr>
        <p:txBody>
          <a:bodyPr/>
          <a:lstStyle/>
          <a:p>
            <a:pPr algn="just">
              <a:buFontTx/>
              <a:buNone/>
              <a:defRPr/>
            </a:pPr>
            <a:r>
              <a:rPr lang="en-US" smtClean="0">
                <a:latin typeface="Arial"/>
              </a:rPr>
              <a:t>	</a:t>
            </a:r>
            <a:r>
              <a:rPr lang="en-US" b="1" smtClean="0">
                <a:solidFill>
                  <a:srgbClr val="008000"/>
                </a:solidFill>
                <a:effectLst>
                  <a:outerShdw blurRad="38100" dist="38100" dir="2700000" algn="tl">
                    <a:srgbClr val="000000"/>
                  </a:outerShdw>
                </a:effectLst>
                <a:latin typeface="Arial"/>
              </a:rPr>
              <a:t>Muốn chia một số tự nhiên cho một số thập phân ta làm nh</a:t>
            </a:r>
            <a:r>
              <a:rPr lang="vi-VN" b="1" smtClean="0">
                <a:solidFill>
                  <a:srgbClr val="008000"/>
                </a:solidFill>
                <a:effectLst>
                  <a:outerShdw blurRad="38100" dist="38100" dir="2700000" algn="tl">
                    <a:srgbClr val="000000"/>
                  </a:outerShdw>
                </a:effectLst>
                <a:latin typeface="Arial"/>
              </a:rPr>
              <a:t>ư</a:t>
            </a:r>
            <a:r>
              <a:rPr lang="en-US" b="1" smtClean="0">
                <a:solidFill>
                  <a:srgbClr val="008000"/>
                </a:solidFill>
                <a:effectLst>
                  <a:outerShdw blurRad="38100" dist="38100" dir="2700000" algn="tl">
                    <a:srgbClr val="000000"/>
                  </a:outerShdw>
                </a:effectLst>
                <a:latin typeface="Arial"/>
              </a:rPr>
              <a:t> sau :</a:t>
            </a:r>
          </a:p>
          <a:p>
            <a:pPr algn="just">
              <a:buClr>
                <a:srgbClr val="FF0000"/>
              </a:buClr>
              <a:buFont typeface="Symbol" pitchFamily="18" charset="2"/>
              <a:buChar char="ª"/>
              <a:defRPr/>
            </a:pPr>
            <a:r>
              <a:rPr lang="en-US" smtClean="0">
                <a:latin typeface="Arial"/>
              </a:rPr>
              <a:t> </a:t>
            </a:r>
            <a:r>
              <a:rPr lang="en-US" smtClean="0">
                <a:solidFill>
                  <a:srgbClr val="FF6600"/>
                </a:solidFill>
                <a:latin typeface="Arial"/>
              </a:rPr>
              <a:t>Đếm xem phần thập phân của số chia có bao nhiêu chữ số thì ta thêm vào bên phải số bị chia bấy nhiêu chữ số 0</a:t>
            </a:r>
          </a:p>
          <a:p>
            <a:pPr algn="just">
              <a:buClr>
                <a:srgbClr val="FF0000"/>
              </a:buClr>
              <a:buFont typeface="Symbol" pitchFamily="18" charset="2"/>
              <a:buChar char="ª"/>
              <a:defRPr/>
            </a:pPr>
            <a:r>
              <a:rPr lang="en-US" smtClean="0">
                <a:solidFill>
                  <a:srgbClr val="FF6600"/>
                </a:solidFill>
                <a:latin typeface="Arial"/>
              </a:rPr>
              <a:t>Bỏ dấu phẩy của số chia và thực hiện phép chia nh</a:t>
            </a:r>
            <a:r>
              <a:rPr lang="vi-VN" smtClean="0">
                <a:solidFill>
                  <a:srgbClr val="FF6600"/>
                </a:solidFill>
                <a:latin typeface="Arial"/>
              </a:rPr>
              <a:t>ư</a:t>
            </a:r>
            <a:r>
              <a:rPr lang="en-US" smtClean="0">
                <a:solidFill>
                  <a:srgbClr val="FF6600"/>
                </a:solidFill>
                <a:latin typeface="Arial"/>
              </a:rPr>
              <a:t> </a:t>
            </a:r>
            <a:r>
              <a:rPr lang="vi-VN" smtClean="0">
                <a:solidFill>
                  <a:srgbClr val="FF6600"/>
                </a:solidFill>
                <a:latin typeface="Arial"/>
              </a:rPr>
              <a:t>đ</a:t>
            </a:r>
            <a:r>
              <a:rPr lang="en-US" smtClean="0">
                <a:solidFill>
                  <a:srgbClr val="FF6600"/>
                </a:solidFill>
                <a:latin typeface="Arial"/>
              </a:rPr>
              <a:t>ối với 2 số tự nhiên</a:t>
            </a:r>
          </a:p>
        </p:txBody>
      </p:sp>
      <p:sp>
        <p:nvSpPr>
          <p:cNvPr id="22532" name="AutoShape 4">
            <a:hlinkClick r:id="rId2" action="ppaction://hlinksldjump" highlightClick="1"/>
          </p:cNvPr>
          <p:cNvSpPr>
            <a:spLocks noChangeArrowheads="1"/>
          </p:cNvSpPr>
          <p:nvPr/>
        </p:nvSpPr>
        <p:spPr bwMode="auto">
          <a:xfrm>
            <a:off x="7772400" y="5943600"/>
            <a:ext cx="1143000" cy="914400"/>
          </a:xfrm>
          <a:prstGeom prst="actionButtonEnd">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barn(inHorizontal)">
                                      <p:cBhvr>
                                        <p:cTn id="13" dur="500"/>
                                        <p:tgtEl>
                                          <p:spTgt spid="317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Effect transition="in" filter="barn(inHorizontal)">
                                      <p:cBhvr>
                                        <p:cTn id="18" dur="500"/>
                                        <p:tgtEl>
                                          <p:spTgt spid="317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barn(inHorizontal)">
                                      <p:cBhvr>
                                        <p:cTn id="23"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autoUpdateAnimBg="0"/>
      <p:bldP spid="317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a:xfrm>
            <a:off x="685800" y="228600"/>
            <a:ext cx="7772400" cy="1524000"/>
          </a:xfrm>
          <a:prstGeom prst="star8">
            <a:avLst>
              <a:gd name="adj" fmla="val 38250"/>
            </a:avLst>
          </a:prstGeom>
          <a:solidFill>
            <a:srgbClr val="CCFFCC"/>
          </a:solidFill>
          <a:ln w="28575">
            <a:solidFill>
              <a:srgbClr val="008000"/>
            </a:solidFill>
            <a:headEnd type="none" w="med" len="med"/>
            <a:tailEnd type="none" w="med" len="med"/>
          </a:ln>
        </p:spPr>
        <p:txBody>
          <a:bodyPr/>
          <a:lstStyle/>
          <a:p>
            <a:pPr>
              <a:defRPr/>
            </a:pPr>
            <a:r>
              <a:rPr lang="en-US" smtClean="0">
                <a:solidFill>
                  <a:srgbClr val="0000CC"/>
                </a:solidFill>
                <a:effectLst>
                  <a:outerShdw blurRad="38100" dist="38100" dir="2700000" algn="tl">
                    <a:srgbClr val="000000"/>
                  </a:outerShdw>
                </a:effectLst>
                <a:latin typeface="Arial"/>
              </a:rPr>
              <a:t>THỰC HÀNH</a:t>
            </a:r>
            <a:endParaRPr lang="en-US" smtClean="0">
              <a:latin typeface="Arial"/>
            </a:endParaRPr>
          </a:p>
        </p:txBody>
      </p:sp>
      <p:sp>
        <p:nvSpPr>
          <p:cNvPr id="32771" name="Rectangle 3"/>
          <p:cNvSpPr>
            <a:spLocks noGrp="1" noChangeArrowheads="1"/>
          </p:cNvSpPr>
          <p:nvPr>
            <p:ph type="body" idx="1"/>
          </p:nvPr>
        </p:nvSpPr>
        <p:spPr/>
        <p:txBody>
          <a:bodyPr/>
          <a:lstStyle/>
          <a:p>
            <a:pPr>
              <a:buClr>
                <a:srgbClr val="0000CC"/>
              </a:buClr>
              <a:buFont typeface="Wingdings" pitchFamily="2" charset="2"/>
              <a:buChar char="y"/>
              <a:defRPr/>
            </a:pPr>
            <a:r>
              <a:rPr lang="en-US" u="sng" smtClean="0">
                <a:solidFill>
                  <a:srgbClr val="0066FF"/>
                </a:solidFill>
                <a:effectLst>
                  <a:outerShdw blurRad="38100" dist="38100" dir="2700000" algn="tl">
                    <a:srgbClr val="C0C0C0"/>
                  </a:outerShdw>
                </a:effectLst>
                <a:latin typeface="Arial"/>
              </a:rPr>
              <a:t>  Bài tập 1</a:t>
            </a:r>
            <a:r>
              <a:rPr lang="en-US" smtClean="0">
                <a:solidFill>
                  <a:srgbClr val="0066FF"/>
                </a:solidFill>
                <a:latin typeface="Arial"/>
              </a:rPr>
              <a:t>: Tìm x</a:t>
            </a:r>
          </a:p>
          <a:p>
            <a:pPr>
              <a:buFontTx/>
              <a:buNone/>
              <a:defRPr/>
            </a:pPr>
            <a:r>
              <a:rPr lang="en-US" smtClean="0">
                <a:solidFill>
                  <a:srgbClr val="0066FF"/>
                </a:solidFill>
                <a:latin typeface="Arial"/>
              </a:rPr>
              <a:t>		8 : x = 2,5</a:t>
            </a:r>
          </a:p>
          <a:p>
            <a:pPr>
              <a:buFont typeface="Wingdings" pitchFamily="2" charset="2"/>
              <a:buChar char="y"/>
              <a:defRPr/>
            </a:pPr>
            <a:r>
              <a:rPr lang="en-US" u="sng" smtClean="0">
                <a:solidFill>
                  <a:srgbClr val="0066FF"/>
                </a:solidFill>
                <a:effectLst>
                  <a:outerShdw blurRad="38100" dist="38100" dir="2700000" algn="tl">
                    <a:srgbClr val="C0C0C0"/>
                  </a:outerShdw>
                </a:effectLst>
                <a:latin typeface="Arial"/>
              </a:rPr>
              <a:t> Bài tập 2</a:t>
            </a:r>
            <a:r>
              <a:rPr lang="en-US" smtClean="0">
                <a:solidFill>
                  <a:srgbClr val="0066FF"/>
                </a:solidFill>
                <a:latin typeface="Arial"/>
              </a:rPr>
              <a:t> : GiảI bàI toán dựa vào tóm tắt  sau:</a:t>
            </a:r>
          </a:p>
          <a:p>
            <a:pPr>
              <a:buFontTx/>
              <a:buNone/>
              <a:defRPr/>
            </a:pPr>
            <a:r>
              <a:rPr lang="en-US" smtClean="0">
                <a:solidFill>
                  <a:srgbClr val="0066FF"/>
                </a:solidFill>
                <a:latin typeface="Arial"/>
              </a:rPr>
              <a:t>	Thanh sắt 5 dm nặng 39 kg.</a:t>
            </a:r>
          </a:p>
          <a:p>
            <a:pPr>
              <a:buFontTx/>
              <a:buNone/>
              <a:defRPr/>
            </a:pPr>
            <a:r>
              <a:rPr lang="en-US" smtClean="0">
                <a:solidFill>
                  <a:srgbClr val="0066FF"/>
                </a:solidFill>
                <a:latin typeface="Arial"/>
              </a:rPr>
              <a:t>	Thanh sắt 7,5 dm nặng ? kg</a:t>
            </a:r>
          </a:p>
          <a:p>
            <a:pPr>
              <a:defRPr/>
            </a:pPr>
            <a:endParaRPr lang="en-US" smtClean="0">
              <a:latin typeface="Aria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0" fill="hold"/>
                                        <p:tgtEl>
                                          <p:spTgt spid="32770"/>
                                        </p:tgtEl>
                                        <p:attrNameLst>
                                          <p:attrName>ppt_x</p:attrName>
                                        </p:attrNameLst>
                                      </p:cBhvr>
                                      <p:tavLst>
                                        <p:tav tm="0">
                                          <p:val>
                                            <p:strVal val="#ppt_x"/>
                                          </p:val>
                                        </p:tav>
                                        <p:tav tm="100000">
                                          <p:val>
                                            <p:strVal val="#ppt_x"/>
                                          </p:val>
                                        </p:tav>
                                      </p:tavLst>
                                    </p:anim>
                                    <p:anim calcmode="lin" valueType="num">
                                      <p:cBhvr additive="base">
                                        <p:cTn id="8" dur="50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13" dur="500"/>
                                        <p:tgtEl>
                                          <p:spTgt spid="327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2771">
                                            <p:txEl>
                                              <p:pRg st="1" end="1"/>
                                            </p:txEl>
                                          </p:spTgt>
                                        </p:tgtEl>
                                        <p:attrNameLst>
                                          <p:attrName>style.visibility</p:attrName>
                                        </p:attrNameLst>
                                      </p:cBhvr>
                                      <p:to>
                                        <p:strVal val="visible"/>
                                      </p:to>
                                    </p:set>
                                    <p:animEffect transition="in" filter="blinds(horizontal)">
                                      <p:cBhvr>
                                        <p:cTn id="18" dur="500"/>
                                        <p:tgtEl>
                                          <p:spTgt spid="327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23" dur="500"/>
                                        <p:tgtEl>
                                          <p:spTgt spid="327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28" dur="500"/>
                                        <p:tgtEl>
                                          <p:spTgt spid="32771">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2771">
                                            <p:txEl>
                                              <p:pRg st="4" end="4"/>
                                            </p:txEl>
                                          </p:spTgt>
                                        </p:tgtEl>
                                        <p:attrNameLst>
                                          <p:attrName>style.visibility</p:attrName>
                                        </p:attrNameLst>
                                      </p:cBhvr>
                                      <p:to>
                                        <p:strVal val="visible"/>
                                      </p:to>
                                    </p:set>
                                    <p:animEffect transition="in" filter="blinds(horizontal)">
                                      <p:cBhvr>
                                        <p:cTn id="33"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autoUpdateAnimBg="0"/>
      <p:bldP spid="327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CC"/>
            </a:gs>
            <a:gs pos="100000">
              <a:srgbClr val="FFFF99"/>
            </a:gs>
          </a:gsLst>
          <a:lin ang="18900000" scaled="1"/>
        </a:gradFill>
        <a:effectLst/>
      </p:bgPr>
    </p:bg>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685800" y="228600"/>
            <a:ext cx="7772400" cy="1524000"/>
          </a:xfrm>
          <a:prstGeom prst="star8">
            <a:avLst>
              <a:gd name="adj" fmla="val 38250"/>
            </a:avLst>
          </a:prstGeom>
          <a:solidFill>
            <a:srgbClr val="CCFFCC"/>
          </a:solidFill>
          <a:ln w="28575">
            <a:solidFill>
              <a:srgbClr val="008000"/>
            </a:solidFill>
            <a:headEnd type="none" w="med" len="med"/>
            <a:tailEnd type="none" w="med" len="med"/>
          </a:ln>
        </p:spPr>
        <p:txBody>
          <a:bodyPr/>
          <a:lstStyle/>
          <a:p>
            <a:pPr>
              <a:defRPr/>
            </a:pPr>
            <a:r>
              <a:rPr lang="en-US" smtClean="0">
                <a:solidFill>
                  <a:srgbClr val="0000CC"/>
                </a:solidFill>
                <a:effectLst>
                  <a:outerShdw blurRad="38100" dist="38100" dir="2700000" algn="tl">
                    <a:srgbClr val="000000"/>
                  </a:outerShdw>
                </a:effectLst>
                <a:latin typeface="Arial"/>
              </a:rPr>
              <a:t>THỰC HÀNH</a:t>
            </a:r>
            <a:endParaRPr lang="en-US" smtClean="0">
              <a:latin typeface="Arial"/>
            </a:endParaRPr>
          </a:p>
        </p:txBody>
      </p:sp>
      <p:sp>
        <p:nvSpPr>
          <p:cNvPr id="37891" name="Rectangle 3"/>
          <p:cNvSpPr>
            <a:spLocks noGrp="1" noChangeArrowheads="1"/>
          </p:cNvSpPr>
          <p:nvPr>
            <p:ph type="body" idx="1"/>
          </p:nvPr>
        </p:nvSpPr>
        <p:spPr>
          <a:solidFill>
            <a:srgbClr val="00FFFF"/>
          </a:solidFill>
          <a:ln>
            <a:solidFill>
              <a:srgbClr val="008080"/>
            </a:solidFill>
          </a:ln>
        </p:spPr>
        <p:txBody>
          <a:bodyPr/>
          <a:lstStyle/>
          <a:p>
            <a:pPr algn="ctr">
              <a:buClr>
                <a:srgbClr val="0000CC"/>
              </a:buClr>
              <a:buFont typeface="Wingdings" pitchFamily="2" charset="2"/>
              <a:buNone/>
              <a:defRPr/>
            </a:pPr>
            <a:r>
              <a:rPr lang="en-US" sz="4000" b="1" u="sng" smtClean="0">
                <a:solidFill>
                  <a:srgbClr val="FF0000"/>
                </a:solidFill>
                <a:effectLst>
                  <a:outerShdw blurRad="38100" dist="38100" dir="2700000" algn="tl">
                    <a:srgbClr val="000000"/>
                  </a:outerShdw>
                </a:effectLst>
                <a:latin typeface="Arial"/>
              </a:rPr>
              <a:t>BÀI GIẢI 1 </a:t>
            </a:r>
          </a:p>
          <a:p>
            <a:pPr algn="ctr">
              <a:buClr>
                <a:srgbClr val="0000CC"/>
              </a:buClr>
              <a:buFont typeface="Wingdings" pitchFamily="2" charset="2"/>
              <a:buNone/>
              <a:defRPr/>
            </a:pPr>
            <a:r>
              <a:rPr lang="en-US" sz="5400" smtClean="0">
                <a:solidFill>
                  <a:srgbClr val="FF0000"/>
                </a:solidFill>
                <a:latin typeface="Arial"/>
              </a:rPr>
              <a:t>8 : x = 2,5</a:t>
            </a:r>
          </a:p>
          <a:p>
            <a:pPr algn="ctr">
              <a:buClr>
                <a:srgbClr val="0000CC"/>
              </a:buClr>
              <a:buFont typeface="Wingdings" pitchFamily="2" charset="2"/>
              <a:buNone/>
              <a:defRPr/>
            </a:pPr>
            <a:r>
              <a:rPr lang="en-US" sz="5400" smtClean="0">
                <a:solidFill>
                  <a:srgbClr val="FF0000"/>
                </a:solidFill>
                <a:latin typeface="Arial"/>
              </a:rPr>
              <a:t>		x      = 8 : 2,5</a:t>
            </a:r>
          </a:p>
          <a:p>
            <a:pPr algn="ctr">
              <a:buClr>
                <a:srgbClr val="0000CC"/>
              </a:buClr>
              <a:buFont typeface="Wingdings" pitchFamily="2" charset="2"/>
              <a:buNone/>
              <a:defRPr/>
            </a:pPr>
            <a:r>
              <a:rPr lang="en-US" sz="5400" smtClean="0">
                <a:solidFill>
                  <a:srgbClr val="FF0000"/>
                </a:solidFill>
                <a:latin typeface="Arial"/>
              </a:rPr>
              <a:t>	x		=   3,2</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arn(inVertical)">
                                      <p:cBhvr>
                                        <p:cTn id="7" dur="5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 calcmode="lin" valueType="num">
                                      <p:cBhvr additive="base">
                                        <p:cTn id="12" dur="500"/>
                                        <p:tgtEl>
                                          <p:spTgt spid="37891">
                                            <p:txEl>
                                              <p:pRg st="0" end="0"/>
                                            </p:txEl>
                                          </p:spTgt>
                                        </p:tgtEl>
                                        <p:attrNameLst>
                                          <p:attrName>ppt_x</p:attrName>
                                        </p:attrNameLst>
                                      </p:cBhvr>
                                      <p:tavLst>
                                        <p:tav tm="0">
                                          <p:val>
                                            <p:strVal val="#ppt_x-#ppt_w*1.125000"/>
                                          </p:val>
                                        </p:tav>
                                        <p:tav tm="100000">
                                          <p:val>
                                            <p:strVal val="#ppt_x"/>
                                          </p:val>
                                        </p:tav>
                                      </p:tavLst>
                                    </p:anim>
                                    <p:animEffect transition="in" filter="wipe(right)">
                                      <p:cBhvr>
                                        <p:cTn id="13" dur="500"/>
                                        <p:tgtEl>
                                          <p:spTgt spid="378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 calcmode="lin" valueType="num">
                                      <p:cBhvr additive="base">
                                        <p:cTn id="18" dur="500"/>
                                        <p:tgtEl>
                                          <p:spTgt spid="37891">
                                            <p:txEl>
                                              <p:pRg st="1" end="1"/>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3789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37891">
                                            <p:txEl>
                                              <p:pRg st="2" end="2"/>
                                            </p:txEl>
                                          </p:spTgt>
                                        </p:tgtEl>
                                        <p:attrNameLst>
                                          <p:attrName>style.visibility</p:attrName>
                                        </p:attrNameLst>
                                      </p:cBhvr>
                                      <p:to>
                                        <p:strVal val="visible"/>
                                      </p:to>
                                    </p:set>
                                    <p:anim calcmode="lin" valueType="num">
                                      <p:cBhvr additive="base">
                                        <p:cTn id="24" dur="500"/>
                                        <p:tgtEl>
                                          <p:spTgt spid="37891">
                                            <p:txEl>
                                              <p:pRg st="2" end="2"/>
                                            </p:txEl>
                                          </p:spTgt>
                                        </p:tgtEl>
                                        <p:attrNameLst>
                                          <p:attrName>ppt_x</p:attrName>
                                        </p:attrNameLst>
                                      </p:cBhvr>
                                      <p:tavLst>
                                        <p:tav tm="0">
                                          <p:val>
                                            <p:strVal val="#ppt_x-#ppt_w*1.125000"/>
                                          </p:val>
                                        </p:tav>
                                        <p:tav tm="100000">
                                          <p:val>
                                            <p:strVal val="#ppt_x"/>
                                          </p:val>
                                        </p:tav>
                                      </p:tavLst>
                                    </p:anim>
                                    <p:animEffect transition="in" filter="wipe(right)">
                                      <p:cBhvr>
                                        <p:cTn id="25" dur="500"/>
                                        <p:tgtEl>
                                          <p:spTgt spid="3789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37891">
                                            <p:txEl>
                                              <p:pRg st="3" end="3"/>
                                            </p:txEl>
                                          </p:spTgt>
                                        </p:tgtEl>
                                        <p:attrNameLst>
                                          <p:attrName>style.visibility</p:attrName>
                                        </p:attrNameLst>
                                      </p:cBhvr>
                                      <p:to>
                                        <p:strVal val="visible"/>
                                      </p:to>
                                    </p:set>
                                    <p:anim calcmode="lin" valueType="num">
                                      <p:cBhvr additive="base">
                                        <p:cTn id="30" dur="500"/>
                                        <p:tgtEl>
                                          <p:spTgt spid="37891">
                                            <p:txEl>
                                              <p:pRg st="3" end="3"/>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autoUpdateAnimBg="0"/>
      <p:bldP spid="3789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CCFF"/>
            </a:gs>
            <a:gs pos="100000">
              <a:srgbClr val="FFFFFF"/>
            </a:gs>
          </a:gsLst>
          <a:lin ang="2700000" scaled="1"/>
        </a:gradFill>
        <a:effectLst/>
      </p:bgPr>
    </p:bg>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a:xfrm>
            <a:off x="685800" y="228600"/>
            <a:ext cx="7772400" cy="1524000"/>
          </a:xfrm>
          <a:prstGeom prst="star8">
            <a:avLst>
              <a:gd name="adj" fmla="val 38250"/>
            </a:avLst>
          </a:prstGeom>
          <a:solidFill>
            <a:srgbClr val="FFFF99"/>
          </a:solidFill>
          <a:ln w="28575">
            <a:solidFill>
              <a:srgbClr val="008000"/>
            </a:solidFill>
            <a:headEnd type="none" w="med" len="med"/>
            <a:tailEnd type="none" w="med" len="med"/>
          </a:ln>
        </p:spPr>
        <p:txBody>
          <a:bodyPr/>
          <a:lstStyle/>
          <a:p>
            <a:pPr>
              <a:defRPr/>
            </a:pPr>
            <a:r>
              <a:rPr lang="en-US" smtClean="0">
                <a:solidFill>
                  <a:srgbClr val="FF6600"/>
                </a:solidFill>
                <a:effectLst>
                  <a:outerShdw blurRad="38100" dist="38100" dir="2700000" algn="tl">
                    <a:srgbClr val="000000"/>
                  </a:outerShdw>
                </a:effectLst>
                <a:latin typeface="Arial"/>
              </a:rPr>
              <a:t>THỰC HÀNH</a:t>
            </a:r>
            <a:endParaRPr lang="en-US" smtClean="0">
              <a:latin typeface="Arial"/>
            </a:endParaRPr>
          </a:p>
        </p:txBody>
      </p:sp>
      <p:sp>
        <p:nvSpPr>
          <p:cNvPr id="38915" name="Rectangle 3"/>
          <p:cNvSpPr>
            <a:spLocks noGrp="1" noChangeArrowheads="1"/>
          </p:cNvSpPr>
          <p:nvPr>
            <p:ph type="body" idx="1"/>
          </p:nvPr>
        </p:nvSpPr>
        <p:spPr>
          <a:solidFill>
            <a:srgbClr val="FFFF99"/>
          </a:solidFill>
          <a:ln>
            <a:solidFill>
              <a:srgbClr val="008080"/>
            </a:solidFill>
          </a:ln>
        </p:spPr>
        <p:txBody>
          <a:bodyPr/>
          <a:lstStyle/>
          <a:p>
            <a:pPr algn="ctr">
              <a:buClr>
                <a:srgbClr val="0000CC"/>
              </a:buClr>
              <a:buFont typeface="Wingdings" pitchFamily="2" charset="2"/>
              <a:buNone/>
              <a:defRPr/>
            </a:pPr>
            <a:r>
              <a:rPr lang="en-US" sz="4000" b="1" u="sng" smtClean="0">
                <a:solidFill>
                  <a:srgbClr val="FF0000"/>
                </a:solidFill>
                <a:effectLst>
                  <a:outerShdw blurRad="38100" dist="38100" dir="2700000" algn="tl">
                    <a:srgbClr val="000000"/>
                  </a:outerShdw>
                </a:effectLst>
                <a:latin typeface="Arial"/>
              </a:rPr>
              <a:t>BÀI GIẢI 2</a:t>
            </a:r>
          </a:p>
          <a:p>
            <a:pPr algn="ctr">
              <a:buClr>
                <a:srgbClr val="0000CC"/>
              </a:buClr>
              <a:buFont typeface="Wingdings" pitchFamily="2" charset="2"/>
              <a:buNone/>
              <a:defRPr/>
            </a:pPr>
            <a:r>
              <a:rPr lang="en-US" sz="3600" smtClean="0">
                <a:solidFill>
                  <a:srgbClr val="FF0000"/>
                </a:solidFill>
                <a:latin typeface="Arial"/>
              </a:rPr>
              <a:t>Một dm sắt nặng số kg là :</a:t>
            </a:r>
          </a:p>
          <a:p>
            <a:pPr algn="ctr">
              <a:buClr>
                <a:srgbClr val="0000CC"/>
              </a:buClr>
              <a:buFont typeface="Wingdings" pitchFamily="2" charset="2"/>
              <a:buNone/>
              <a:defRPr/>
            </a:pPr>
            <a:r>
              <a:rPr lang="en-US" sz="3600" smtClean="0">
                <a:solidFill>
                  <a:srgbClr val="FF0000"/>
                </a:solidFill>
                <a:latin typeface="Arial"/>
              </a:rPr>
              <a:t>39 : 5 = 7,8 ( kg )</a:t>
            </a:r>
          </a:p>
          <a:p>
            <a:pPr algn="ctr">
              <a:buClr>
                <a:srgbClr val="0000CC"/>
              </a:buClr>
              <a:buFont typeface="Wingdings" pitchFamily="2" charset="2"/>
              <a:buNone/>
              <a:defRPr/>
            </a:pPr>
            <a:r>
              <a:rPr lang="en-US" sz="3600" smtClean="0">
                <a:solidFill>
                  <a:srgbClr val="FF0000"/>
                </a:solidFill>
                <a:latin typeface="Arial"/>
              </a:rPr>
              <a:t>7,5 dm sắt nặng số kg là :</a:t>
            </a:r>
          </a:p>
          <a:p>
            <a:pPr algn="ctr">
              <a:buClr>
                <a:srgbClr val="0000CC"/>
              </a:buClr>
              <a:buFont typeface="Wingdings" pitchFamily="2" charset="2"/>
              <a:buNone/>
              <a:defRPr/>
            </a:pPr>
            <a:r>
              <a:rPr lang="en-US" sz="3600" smtClean="0">
                <a:solidFill>
                  <a:srgbClr val="FF0000"/>
                </a:solidFill>
                <a:latin typeface="Arial"/>
              </a:rPr>
              <a:t>7,8 x 7,5  = 58,5 ( kg )</a:t>
            </a:r>
          </a:p>
          <a:p>
            <a:pPr algn="ctr">
              <a:buClr>
                <a:srgbClr val="0000CC"/>
              </a:buClr>
              <a:buFont typeface="Wingdings" pitchFamily="2" charset="2"/>
              <a:buNone/>
              <a:defRPr/>
            </a:pPr>
            <a:r>
              <a:rPr lang="en-US" sz="3600" smtClean="0">
                <a:solidFill>
                  <a:srgbClr val="FF0000"/>
                </a:solidFill>
                <a:latin typeface="Arial"/>
              </a:rPr>
              <a:t>					Đáp số : 58,5 kg</a:t>
            </a:r>
            <a:endParaRPr lang="en-US" sz="5400" smtClean="0">
              <a:solidFill>
                <a:srgbClr val="FF0000"/>
              </a:solidFill>
              <a:latin typeface="Aria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p:cTn id="13" dur="500" fill="hold"/>
                                        <p:tgtEl>
                                          <p:spTgt spid="38915">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38915">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 calcmode="lin" valueType="num">
                                      <p:cBhvr>
                                        <p:cTn id="21" dur="500" fill="hold"/>
                                        <p:tgtEl>
                                          <p:spTgt spid="38915">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3891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89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38915">
                                            <p:txEl>
                                              <p:pRg st="2" end="2"/>
                                            </p:txEl>
                                          </p:spTgt>
                                        </p:tgtEl>
                                        <p:attrNameLst>
                                          <p:attrName>style.visibility</p:attrName>
                                        </p:attrNameLst>
                                      </p:cBhvr>
                                      <p:to>
                                        <p:strVal val="visible"/>
                                      </p:to>
                                    </p:set>
                                    <p:anim calcmode="lin" valueType="num">
                                      <p:cBhvr>
                                        <p:cTn id="29" dur="500" fill="hold"/>
                                        <p:tgtEl>
                                          <p:spTgt spid="38915">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38915">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89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38915">
                                            <p:txEl>
                                              <p:pRg st="3" end="3"/>
                                            </p:txEl>
                                          </p:spTgt>
                                        </p:tgtEl>
                                        <p:attrNameLst>
                                          <p:attrName>style.visibility</p:attrName>
                                        </p:attrNameLst>
                                      </p:cBhvr>
                                      <p:to>
                                        <p:strVal val="visible"/>
                                      </p:to>
                                    </p:set>
                                    <p:anim calcmode="lin" valueType="num">
                                      <p:cBhvr>
                                        <p:cTn id="37" dur="500" fill="hold"/>
                                        <p:tgtEl>
                                          <p:spTgt spid="38915">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38915">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89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38915">
                                            <p:txEl>
                                              <p:pRg st="4" end="4"/>
                                            </p:txEl>
                                          </p:spTgt>
                                        </p:tgtEl>
                                        <p:attrNameLst>
                                          <p:attrName>style.visibility</p:attrName>
                                        </p:attrNameLst>
                                      </p:cBhvr>
                                      <p:to>
                                        <p:strVal val="visible"/>
                                      </p:to>
                                    </p:set>
                                    <p:anim calcmode="lin" valueType="num">
                                      <p:cBhvr>
                                        <p:cTn id="45" dur="500" fill="hold"/>
                                        <p:tgtEl>
                                          <p:spTgt spid="38915">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38915">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89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38915">
                                            <p:txEl>
                                              <p:pRg st="5" end="5"/>
                                            </p:txEl>
                                          </p:spTgt>
                                        </p:tgtEl>
                                        <p:attrNameLst>
                                          <p:attrName>style.visibility</p:attrName>
                                        </p:attrNameLst>
                                      </p:cBhvr>
                                      <p:to>
                                        <p:strVal val="visible"/>
                                      </p:to>
                                    </p:set>
                                    <p:anim calcmode="lin" valueType="num">
                                      <p:cBhvr>
                                        <p:cTn id="53" dur="500" fill="hold"/>
                                        <p:tgtEl>
                                          <p:spTgt spid="38915">
                                            <p:txEl>
                                              <p:pRg st="5" end="5"/>
                                            </p:txEl>
                                          </p:spTgt>
                                        </p:tgtEl>
                                        <p:attrNameLst>
                                          <p:attrName>ppt_x</p:attrName>
                                        </p:attrNameLst>
                                      </p:cBhvr>
                                      <p:tavLst>
                                        <p:tav tm="0">
                                          <p:val>
                                            <p:strVal val="#ppt_x-#ppt_w/2"/>
                                          </p:val>
                                        </p:tav>
                                        <p:tav tm="100000">
                                          <p:val>
                                            <p:strVal val="#ppt_x"/>
                                          </p:val>
                                        </p:tav>
                                      </p:tavLst>
                                    </p:anim>
                                    <p:anim calcmode="lin" valueType="num">
                                      <p:cBhvr>
                                        <p:cTn id="54" dur="500" fill="hold"/>
                                        <p:tgtEl>
                                          <p:spTgt spid="38915">
                                            <p:txEl>
                                              <p:pRg st="5" end="5"/>
                                            </p:txEl>
                                          </p:spTgt>
                                        </p:tgtEl>
                                        <p:attrNameLst>
                                          <p:attrName>ppt_y</p:attrName>
                                        </p:attrNameLst>
                                      </p:cBhvr>
                                      <p:tavLst>
                                        <p:tav tm="0">
                                          <p:val>
                                            <p:strVal val="#ppt_y"/>
                                          </p:val>
                                        </p:tav>
                                        <p:tav tm="100000">
                                          <p:val>
                                            <p:strVal val="#ppt_y"/>
                                          </p:val>
                                        </p:tav>
                                      </p:tavLst>
                                    </p:anim>
                                    <p:anim calcmode="lin" valueType="num">
                                      <p:cBhvr>
                                        <p:cTn id="55" dur="5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3891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autoUpdateAnimBg="0"/>
      <p:bldP spid="3891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CC"/>
            </a:gs>
            <a:gs pos="100000">
              <a:srgbClr val="FFCC99"/>
            </a:gs>
          </a:gsLst>
          <a:lin ang="5400000" scaled="1"/>
        </a:gradFill>
        <a:effectLst/>
      </p:bgPr>
    </p:bg>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a:xfrm>
            <a:off x="533400" y="228600"/>
            <a:ext cx="7772400" cy="1524000"/>
          </a:xfrm>
          <a:prstGeom prst="star8">
            <a:avLst>
              <a:gd name="adj" fmla="val 38250"/>
            </a:avLst>
          </a:prstGeom>
          <a:solidFill>
            <a:srgbClr val="CCFFFF"/>
          </a:solidFill>
          <a:ln w="28575">
            <a:solidFill>
              <a:srgbClr val="008000"/>
            </a:solidFill>
            <a:headEnd type="none" w="med" len="med"/>
            <a:tailEnd type="none" w="med" len="med"/>
          </a:ln>
        </p:spPr>
        <p:txBody>
          <a:bodyPr/>
          <a:lstStyle/>
          <a:p>
            <a:pPr>
              <a:defRPr/>
            </a:pPr>
            <a:r>
              <a:rPr lang="en-US" sz="4000" smtClean="0">
                <a:solidFill>
                  <a:srgbClr val="9900FF"/>
                </a:solidFill>
                <a:effectLst>
                  <a:outerShdw blurRad="38100" dist="38100" dir="2700000" algn="tl">
                    <a:srgbClr val="000000"/>
                  </a:outerShdw>
                </a:effectLst>
                <a:latin typeface="Arial"/>
              </a:rPr>
              <a:t>THỰC HÀNH</a:t>
            </a:r>
            <a:endParaRPr lang="en-US" sz="4000" smtClean="0">
              <a:latin typeface="Arial"/>
            </a:endParaRPr>
          </a:p>
        </p:txBody>
      </p:sp>
      <p:sp>
        <p:nvSpPr>
          <p:cNvPr id="39939" name="Rectangle 3"/>
          <p:cNvSpPr>
            <a:spLocks noGrp="1" noChangeArrowheads="1"/>
          </p:cNvSpPr>
          <p:nvPr>
            <p:ph type="body" idx="1"/>
          </p:nvPr>
        </p:nvSpPr>
        <p:spPr>
          <a:solidFill>
            <a:srgbClr val="CCFFCC"/>
          </a:solidFill>
          <a:ln>
            <a:solidFill>
              <a:srgbClr val="008080"/>
            </a:solidFill>
          </a:ln>
        </p:spPr>
        <p:txBody>
          <a:bodyPr/>
          <a:lstStyle/>
          <a:p>
            <a:pPr algn="ctr">
              <a:buClr>
                <a:srgbClr val="0000CC"/>
              </a:buClr>
              <a:buFont typeface="Wingdings" pitchFamily="2" charset="2"/>
              <a:buNone/>
              <a:defRPr/>
            </a:pPr>
            <a:r>
              <a:rPr lang="en-US" sz="3600" b="1" u="sng" smtClean="0">
                <a:solidFill>
                  <a:srgbClr val="CC00FF"/>
                </a:solidFill>
                <a:effectLst>
                  <a:outerShdw blurRad="38100" dist="38100" dir="2700000" algn="tl">
                    <a:srgbClr val="000000"/>
                  </a:outerShdw>
                </a:effectLst>
                <a:latin typeface="Arial"/>
              </a:rPr>
              <a:t>BÀI 3</a:t>
            </a:r>
            <a:r>
              <a:rPr lang="en-US" sz="2800" smtClean="0">
                <a:solidFill>
                  <a:srgbClr val="CC00FF"/>
                </a:solidFill>
                <a:latin typeface="Arial"/>
              </a:rPr>
              <a:t> : </a:t>
            </a:r>
          </a:p>
          <a:p>
            <a:pPr algn="just">
              <a:buClr>
                <a:srgbClr val="0000CC"/>
              </a:buClr>
              <a:buFont typeface="Wingdings" pitchFamily="2" charset="2"/>
              <a:buNone/>
              <a:defRPr/>
            </a:pPr>
            <a:r>
              <a:rPr lang="en-US" sz="2800" smtClean="0">
                <a:solidFill>
                  <a:srgbClr val="CC00FF"/>
                </a:solidFill>
                <a:latin typeface="Arial"/>
              </a:rPr>
              <a:t>	</a:t>
            </a:r>
            <a:r>
              <a:rPr lang="en-US" sz="3600" smtClean="0">
                <a:solidFill>
                  <a:srgbClr val="CC00FF"/>
                </a:solidFill>
                <a:latin typeface="Arial"/>
              </a:rPr>
              <a:t>Một cửa hàng bán vải ngày </a:t>
            </a:r>
            <a:r>
              <a:rPr lang="vi-VN" sz="3600" smtClean="0">
                <a:solidFill>
                  <a:srgbClr val="CC00FF"/>
                </a:solidFill>
                <a:latin typeface="Arial"/>
              </a:rPr>
              <a:t>đ</a:t>
            </a:r>
            <a:r>
              <a:rPr lang="en-US" sz="3600" smtClean="0">
                <a:solidFill>
                  <a:srgbClr val="CC00FF"/>
                </a:solidFill>
                <a:latin typeface="Arial"/>
              </a:rPr>
              <a:t>ầu bán </a:t>
            </a:r>
            <a:r>
              <a:rPr lang="vi-VN" sz="3600" smtClean="0">
                <a:solidFill>
                  <a:srgbClr val="CC00FF"/>
                </a:solidFill>
                <a:latin typeface="Arial"/>
              </a:rPr>
              <a:t>đư</a:t>
            </a:r>
            <a:r>
              <a:rPr lang="en-US" sz="3600" smtClean="0">
                <a:solidFill>
                  <a:srgbClr val="CC00FF"/>
                </a:solidFill>
                <a:latin typeface="Arial"/>
              </a:rPr>
              <a:t>ợc 2,25 mét và thu </a:t>
            </a:r>
            <a:r>
              <a:rPr lang="vi-VN" sz="3600" smtClean="0">
                <a:solidFill>
                  <a:srgbClr val="CC00FF"/>
                </a:solidFill>
                <a:latin typeface="Arial"/>
              </a:rPr>
              <a:t>đư</a:t>
            </a:r>
            <a:r>
              <a:rPr lang="en-US" sz="3600" smtClean="0">
                <a:solidFill>
                  <a:srgbClr val="CC00FF"/>
                </a:solidFill>
                <a:latin typeface="Arial"/>
              </a:rPr>
              <a:t>ợc 33750 </a:t>
            </a:r>
            <a:r>
              <a:rPr lang="vi-VN" sz="3600" smtClean="0">
                <a:solidFill>
                  <a:srgbClr val="CC00FF"/>
                </a:solidFill>
                <a:latin typeface="Arial"/>
              </a:rPr>
              <a:t>đ</a:t>
            </a:r>
            <a:r>
              <a:rPr lang="en-US" sz="3600" smtClean="0">
                <a:solidFill>
                  <a:srgbClr val="CC00FF"/>
                </a:solidFill>
                <a:latin typeface="Arial"/>
              </a:rPr>
              <a:t>ồng. Ngày hôm sau cửa hàng bán </a:t>
            </a:r>
            <a:r>
              <a:rPr lang="vi-VN" sz="3600" smtClean="0">
                <a:solidFill>
                  <a:srgbClr val="CC00FF"/>
                </a:solidFill>
                <a:latin typeface="Arial"/>
              </a:rPr>
              <a:t>đư</a:t>
            </a:r>
            <a:r>
              <a:rPr lang="en-US" sz="3600" smtClean="0">
                <a:solidFill>
                  <a:srgbClr val="CC00FF"/>
                </a:solidFill>
                <a:latin typeface="Arial"/>
              </a:rPr>
              <a:t>ợc 9 mét vải. Hỏi cửa hàng thu </a:t>
            </a:r>
            <a:r>
              <a:rPr lang="vi-VN" sz="3600" smtClean="0">
                <a:solidFill>
                  <a:srgbClr val="CC00FF"/>
                </a:solidFill>
                <a:latin typeface="Arial"/>
              </a:rPr>
              <a:t>đư</a:t>
            </a:r>
            <a:r>
              <a:rPr lang="en-US" sz="3600" smtClean="0">
                <a:solidFill>
                  <a:srgbClr val="CC00FF"/>
                </a:solidFill>
                <a:latin typeface="Arial"/>
              </a:rPr>
              <a:t>ợc bao nhiêu tiền.</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272" fill="hold" grpId="0" nodeType="click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 calcmode="lin" valueType="num">
                                      <p:cBhvr>
                                        <p:cTn id="11" dur="500" fill="hold"/>
                                        <p:tgtEl>
                                          <p:spTgt spid="39939">
                                            <p:txEl>
                                              <p:pRg st="0" end="0"/>
                                            </p:txEl>
                                          </p:spTgt>
                                        </p:tgtEl>
                                        <p:attrNameLst>
                                          <p:attrName>ppt_w</p:attrName>
                                        </p:attrNameLst>
                                      </p:cBhvr>
                                      <p:tavLst>
                                        <p:tav tm="0">
                                          <p:val>
                                            <p:strVal val="2/3*#ppt_w"/>
                                          </p:val>
                                        </p:tav>
                                        <p:tav tm="100000">
                                          <p:val>
                                            <p:strVal val="#ppt_w"/>
                                          </p:val>
                                        </p:tav>
                                      </p:tavLst>
                                    </p:anim>
                                    <p:anim calcmode="lin" valueType="num">
                                      <p:cBhvr>
                                        <p:cTn id="12" dur="500" fill="hold"/>
                                        <p:tgtEl>
                                          <p:spTgt spid="3993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 calcmode="lin" valueType="num">
                                      <p:cBhvr>
                                        <p:cTn id="17" dur="500" fill="hold"/>
                                        <p:tgtEl>
                                          <p:spTgt spid="39939">
                                            <p:txEl>
                                              <p:pRg st="1" end="1"/>
                                            </p:txEl>
                                          </p:spTgt>
                                        </p:tgtEl>
                                        <p:attrNameLst>
                                          <p:attrName>ppt_w</p:attrName>
                                        </p:attrNameLst>
                                      </p:cBhvr>
                                      <p:tavLst>
                                        <p:tav tm="0">
                                          <p:val>
                                            <p:strVal val="2/3*#ppt_w"/>
                                          </p:val>
                                        </p:tav>
                                        <p:tav tm="100000">
                                          <p:val>
                                            <p:strVal val="#ppt_w"/>
                                          </p:val>
                                        </p:tav>
                                      </p:tavLst>
                                    </p:anim>
                                    <p:anim calcmode="lin" valueType="num">
                                      <p:cBhvr>
                                        <p:cTn id="18" dur="500" fill="hold"/>
                                        <p:tgtEl>
                                          <p:spTgt spid="3993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autoUpdateAnimBg="0"/>
      <p:bldP spid="399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CC"/>
            </a:gs>
            <a:gs pos="100000">
              <a:srgbClr val="FFCC99"/>
            </a:gs>
          </a:gsLst>
          <a:lin ang="5400000" scaled="1"/>
        </a:gradFill>
        <a:effectLst/>
      </p:bgPr>
    </p:bg>
    <p:spTree>
      <p:nvGrpSpPr>
        <p:cNvPr id="1" name=""/>
        <p:cNvGrpSpPr/>
        <p:nvPr/>
      </p:nvGrpSpPr>
      <p:grpSpPr>
        <a:xfrm>
          <a:off x="0" y="0"/>
          <a:ext cx="0" cy="0"/>
          <a:chOff x="0" y="0"/>
          <a:chExt cx="0" cy="0"/>
        </a:xfrm>
      </p:grpSpPr>
      <p:sp>
        <p:nvSpPr>
          <p:cNvPr id="40962" name="AutoShape 1026"/>
          <p:cNvSpPr>
            <a:spLocks noGrp="1" noChangeArrowheads="1"/>
          </p:cNvSpPr>
          <p:nvPr>
            <p:ph type="title"/>
          </p:nvPr>
        </p:nvSpPr>
        <p:spPr>
          <a:xfrm>
            <a:off x="533400" y="228600"/>
            <a:ext cx="7772400" cy="1524000"/>
          </a:xfrm>
          <a:prstGeom prst="star8">
            <a:avLst>
              <a:gd name="adj" fmla="val 38250"/>
            </a:avLst>
          </a:prstGeom>
          <a:solidFill>
            <a:srgbClr val="CCFFFF"/>
          </a:solidFill>
          <a:ln w="28575">
            <a:solidFill>
              <a:srgbClr val="008000"/>
            </a:solidFill>
            <a:headEnd type="none" w="med" len="med"/>
            <a:tailEnd type="none" w="med" len="med"/>
          </a:ln>
        </p:spPr>
        <p:txBody>
          <a:bodyPr/>
          <a:lstStyle/>
          <a:p>
            <a:pPr>
              <a:defRPr/>
            </a:pPr>
            <a:r>
              <a:rPr lang="en-US" sz="4000" smtClean="0">
                <a:solidFill>
                  <a:srgbClr val="9900FF"/>
                </a:solidFill>
                <a:effectLst>
                  <a:outerShdw blurRad="38100" dist="38100" dir="2700000" algn="tl">
                    <a:srgbClr val="000000"/>
                  </a:outerShdw>
                </a:effectLst>
                <a:latin typeface="Arial"/>
              </a:rPr>
              <a:t>THỰC HÀNH</a:t>
            </a:r>
            <a:endParaRPr lang="en-US" sz="4000" smtClean="0">
              <a:latin typeface="Arial"/>
            </a:endParaRPr>
          </a:p>
        </p:txBody>
      </p:sp>
      <p:sp>
        <p:nvSpPr>
          <p:cNvPr id="40963" name="Rectangle 1027"/>
          <p:cNvSpPr>
            <a:spLocks noGrp="1" noChangeArrowheads="1"/>
          </p:cNvSpPr>
          <p:nvPr>
            <p:ph type="body" idx="1"/>
          </p:nvPr>
        </p:nvSpPr>
        <p:spPr>
          <a:xfrm>
            <a:off x="685800" y="1981200"/>
            <a:ext cx="8077200" cy="4114800"/>
          </a:xfrm>
          <a:solidFill>
            <a:srgbClr val="CCFFCC"/>
          </a:solidFill>
          <a:ln>
            <a:solidFill>
              <a:srgbClr val="008080"/>
            </a:solidFill>
          </a:ln>
        </p:spPr>
        <p:txBody>
          <a:bodyPr/>
          <a:lstStyle/>
          <a:p>
            <a:pPr algn="ctr">
              <a:buClr>
                <a:srgbClr val="0000CC"/>
              </a:buClr>
              <a:buFont typeface="Wingdings" pitchFamily="2" charset="2"/>
              <a:buNone/>
              <a:defRPr/>
            </a:pPr>
            <a:r>
              <a:rPr lang="en-US" sz="3600" b="1" u="sng" smtClean="0">
                <a:solidFill>
                  <a:srgbClr val="CC00FF"/>
                </a:solidFill>
                <a:effectLst>
                  <a:outerShdw blurRad="38100" dist="38100" dir="2700000" algn="tl">
                    <a:srgbClr val="000000"/>
                  </a:outerShdw>
                </a:effectLst>
                <a:latin typeface="Arial"/>
              </a:rPr>
              <a:t>Bài giải</a:t>
            </a:r>
            <a:r>
              <a:rPr lang="en-US" sz="3600" smtClean="0">
                <a:solidFill>
                  <a:srgbClr val="CC00FF"/>
                </a:solidFill>
                <a:latin typeface="Arial"/>
              </a:rPr>
              <a:t> </a:t>
            </a:r>
          </a:p>
          <a:p>
            <a:pPr algn="ctr">
              <a:buClr>
                <a:srgbClr val="0000CC"/>
              </a:buClr>
              <a:buFont typeface="Wingdings" pitchFamily="2" charset="2"/>
              <a:buNone/>
              <a:defRPr/>
            </a:pPr>
            <a:r>
              <a:rPr lang="en-US" sz="2800" smtClean="0">
                <a:solidFill>
                  <a:srgbClr val="CC00FF"/>
                </a:solidFill>
                <a:latin typeface="Arial"/>
              </a:rPr>
              <a:t>Giá tiền một mét vải là </a:t>
            </a:r>
          </a:p>
          <a:p>
            <a:pPr algn="ctr">
              <a:buClr>
                <a:srgbClr val="0000CC"/>
              </a:buClr>
              <a:buFont typeface="Wingdings" pitchFamily="2" charset="2"/>
              <a:buNone/>
              <a:defRPr/>
            </a:pPr>
            <a:r>
              <a:rPr lang="en-US" sz="2800" smtClean="0">
                <a:solidFill>
                  <a:srgbClr val="CC00FF"/>
                </a:solidFill>
                <a:latin typeface="Arial"/>
              </a:rPr>
              <a:t>33750 : 2,25 = 15000 ( </a:t>
            </a:r>
            <a:r>
              <a:rPr lang="vi-VN" sz="2800" smtClean="0">
                <a:solidFill>
                  <a:srgbClr val="CC00FF"/>
                </a:solidFill>
                <a:latin typeface="Arial"/>
              </a:rPr>
              <a:t>đ</a:t>
            </a:r>
            <a:r>
              <a:rPr lang="en-US" sz="2800" smtClean="0">
                <a:solidFill>
                  <a:srgbClr val="CC00FF"/>
                </a:solidFill>
                <a:latin typeface="Arial"/>
              </a:rPr>
              <a:t>ồng )</a:t>
            </a:r>
          </a:p>
          <a:p>
            <a:pPr algn="ctr">
              <a:lnSpc>
                <a:spcPct val="110000"/>
              </a:lnSpc>
              <a:buClr>
                <a:srgbClr val="0000CC"/>
              </a:buClr>
              <a:buFont typeface="Wingdings" pitchFamily="2" charset="2"/>
              <a:buNone/>
              <a:defRPr/>
            </a:pPr>
            <a:r>
              <a:rPr lang="en-US" sz="2800" smtClean="0">
                <a:solidFill>
                  <a:srgbClr val="CC00FF"/>
                </a:solidFill>
                <a:latin typeface="Arial"/>
              </a:rPr>
              <a:t>Số tiền cửa hàng thu </a:t>
            </a:r>
            <a:r>
              <a:rPr lang="vi-VN" sz="2800" smtClean="0">
                <a:solidFill>
                  <a:srgbClr val="CC00FF"/>
                </a:solidFill>
                <a:latin typeface="Arial"/>
              </a:rPr>
              <a:t>đư</a:t>
            </a:r>
            <a:r>
              <a:rPr lang="en-US" sz="2800" smtClean="0">
                <a:solidFill>
                  <a:srgbClr val="CC00FF"/>
                </a:solidFill>
                <a:latin typeface="Arial"/>
              </a:rPr>
              <a:t>ợc khi bán 9 mét vải là 15000 x 9 = 135000 ( </a:t>
            </a:r>
            <a:r>
              <a:rPr lang="vi-VN" sz="2800" smtClean="0">
                <a:solidFill>
                  <a:srgbClr val="CC00FF"/>
                </a:solidFill>
                <a:latin typeface="Arial"/>
              </a:rPr>
              <a:t>đ</a:t>
            </a:r>
            <a:r>
              <a:rPr lang="en-US" sz="2800" smtClean="0">
                <a:solidFill>
                  <a:srgbClr val="CC00FF"/>
                </a:solidFill>
                <a:latin typeface="Arial"/>
              </a:rPr>
              <a:t>ồng )</a:t>
            </a:r>
          </a:p>
          <a:p>
            <a:pPr algn="ctr">
              <a:buClr>
                <a:srgbClr val="0000CC"/>
              </a:buClr>
              <a:buFont typeface="Wingdings" pitchFamily="2" charset="2"/>
              <a:buNone/>
              <a:defRPr/>
            </a:pPr>
            <a:r>
              <a:rPr lang="en-US" smtClean="0">
                <a:solidFill>
                  <a:srgbClr val="CC00FF"/>
                </a:solidFill>
                <a:latin typeface="Arial"/>
              </a:rPr>
              <a:t>                           </a:t>
            </a:r>
            <a:r>
              <a:rPr lang="en-US" smtClean="0">
                <a:solidFill>
                  <a:srgbClr val="FF33CC"/>
                </a:solidFill>
                <a:latin typeface="Arial"/>
              </a:rPr>
              <a:t>Đáp số : 135000 </a:t>
            </a:r>
            <a:r>
              <a:rPr lang="vi-VN" smtClean="0">
                <a:solidFill>
                  <a:srgbClr val="FF33CC"/>
                </a:solidFill>
                <a:latin typeface="Arial"/>
              </a:rPr>
              <a:t>đ</a:t>
            </a:r>
            <a:r>
              <a:rPr lang="en-US" smtClean="0">
                <a:solidFill>
                  <a:srgbClr val="FF33CC"/>
                </a:solidFill>
                <a:latin typeface="Arial"/>
              </a:rPr>
              <a:t>ồng</a:t>
            </a:r>
            <a:endParaRPr lang="en-US" smtClean="0">
              <a:solidFill>
                <a:srgbClr val="CC00FF"/>
              </a:solidFill>
              <a:latin typeface="Arial"/>
            </a:endParaRPr>
          </a:p>
        </p:txBody>
      </p:sp>
      <p:sp>
        <p:nvSpPr>
          <p:cNvPr id="27652" name="AutoShape 1028">
            <a:hlinkClick r:id="rId2" action="ppaction://hlinksldjump" highlightClick="1"/>
          </p:cNvPr>
          <p:cNvSpPr>
            <a:spLocks noChangeArrowheads="1"/>
          </p:cNvSpPr>
          <p:nvPr/>
        </p:nvSpPr>
        <p:spPr bwMode="auto">
          <a:xfrm>
            <a:off x="8077200" y="6248400"/>
            <a:ext cx="838200" cy="609600"/>
          </a:xfrm>
          <a:prstGeom prst="actionButtonBeginning">
            <a:avLst/>
          </a:prstGeom>
          <a:solidFill>
            <a:schemeClr val="accent1"/>
          </a:solidFill>
          <a:ln w="9525">
            <a:solidFill>
              <a:schemeClr val="tx1"/>
            </a:solidFill>
            <a:miter lim="800000"/>
            <a:headEnd/>
            <a:tailEnd/>
          </a:ln>
        </p:spPr>
        <p:txBody>
          <a:bodyPr wrap="none" anchor="ctr"/>
          <a:lstStyle/>
          <a:p>
            <a:endParaRPr lang="en-US" sz="2000">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animEffect transition="in" filter="wipe(left)">
                                      <p:cBhvr>
                                        <p:cTn id="11" dur="500"/>
                                        <p:tgtEl>
                                          <p:spTgt spid="4096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0963">
                                            <p:txEl>
                                              <p:pRg st="1" end="1"/>
                                            </p:txEl>
                                          </p:spTgt>
                                        </p:tgtEl>
                                        <p:attrNameLst>
                                          <p:attrName>style.visibility</p:attrName>
                                        </p:attrNameLst>
                                      </p:cBhvr>
                                      <p:to>
                                        <p:strVal val="visible"/>
                                      </p:to>
                                    </p:set>
                                    <p:animEffect transition="in" filter="wipe(left)">
                                      <p:cBhvr>
                                        <p:cTn id="16" dur="500"/>
                                        <p:tgtEl>
                                          <p:spTgt spid="409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Effect transition="in" filter="wipe(left)">
                                      <p:cBhvr>
                                        <p:cTn id="21" dur="500"/>
                                        <p:tgtEl>
                                          <p:spTgt spid="4096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0963">
                                            <p:txEl>
                                              <p:pRg st="3" end="3"/>
                                            </p:txEl>
                                          </p:spTgt>
                                        </p:tgtEl>
                                        <p:attrNameLst>
                                          <p:attrName>style.visibility</p:attrName>
                                        </p:attrNameLst>
                                      </p:cBhvr>
                                      <p:to>
                                        <p:strVal val="visible"/>
                                      </p:to>
                                    </p:set>
                                    <p:animEffect transition="in" filter="wipe(left)">
                                      <p:cBhvr>
                                        <p:cTn id="26" dur="500"/>
                                        <p:tgtEl>
                                          <p:spTgt spid="4096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0963">
                                            <p:txEl>
                                              <p:pRg st="4" end="4"/>
                                            </p:txEl>
                                          </p:spTgt>
                                        </p:tgtEl>
                                        <p:attrNameLst>
                                          <p:attrName>style.visibility</p:attrName>
                                        </p:attrNameLst>
                                      </p:cBhvr>
                                      <p:to>
                                        <p:strVal val="visible"/>
                                      </p:to>
                                    </p:set>
                                    <p:animEffect transition="in" filter="wipe(left)">
                                      <p:cBhvr>
                                        <p:cTn id="31"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autoUpdateAnimBg="0"/>
      <p:bldP spid="409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1027"/>
          <p:cNvSpPr>
            <a:spLocks noGrp="1" noChangeArrowheads="1"/>
          </p:cNvSpPr>
          <p:nvPr>
            <p:ph type="body" idx="1"/>
          </p:nvPr>
        </p:nvSpPr>
        <p:spPr>
          <a:xfrm>
            <a:off x="685800" y="2743200"/>
            <a:ext cx="7772400" cy="3505200"/>
          </a:xfrm>
        </p:spPr>
        <p:txBody>
          <a:bodyPr/>
          <a:lstStyle/>
          <a:p>
            <a:pPr algn="just">
              <a:buClr>
                <a:srgbClr val="008000"/>
              </a:buClr>
              <a:buFont typeface="Wingdings" pitchFamily="2" charset="2"/>
              <a:buChar char="&amp;"/>
            </a:pPr>
            <a:r>
              <a:rPr lang="en-US" smtClean="0">
                <a:latin typeface="Arial" charset="0"/>
              </a:rPr>
              <a:t>  </a:t>
            </a:r>
            <a:r>
              <a:rPr lang="en-US" sz="3600" smtClean="0">
                <a:solidFill>
                  <a:srgbClr val="FF3399"/>
                </a:solidFill>
                <a:latin typeface="Arial" charset="0"/>
              </a:rPr>
              <a:t>Học thuộc lòng quy tắc thực hiện phép  chia 1 số tự nhiên cho 1 số thập phân</a:t>
            </a:r>
          </a:p>
          <a:p>
            <a:pPr algn="just">
              <a:buClr>
                <a:srgbClr val="008000"/>
              </a:buClr>
              <a:buFont typeface="Wingdings" pitchFamily="2" charset="2"/>
              <a:buChar char="&amp;"/>
            </a:pPr>
            <a:r>
              <a:rPr lang="en-US" sz="3600" smtClean="0">
                <a:solidFill>
                  <a:srgbClr val="FF3399"/>
                </a:solidFill>
                <a:latin typeface="Arial" charset="0"/>
              </a:rPr>
              <a:t> Làm bài tập  số 3, 4, 6, 7 trang 67 trong   Sách giáo khoa</a:t>
            </a:r>
          </a:p>
          <a:p>
            <a:pPr algn="just"/>
            <a:endParaRPr lang="en-US" smtClean="0">
              <a:latin typeface="Arial" charset="0"/>
            </a:endParaRPr>
          </a:p>
        </p:txBody>
      </p:sp>
      <p:sp>
        <p:nvSpPr>
          <p:cNvPr id="43013" name="WordArt 1029"/>
          <p:cNvSpPr>
            <a:spLocks noChangeArrowheads="1" noChangeShapeType="1" noTextEdit="1"/>
          </p:cNvSpPr>
          <p:nvPr/>
        </p:nvSpPr>
        <p:spPr bwMode="auto">
          <a:xfrm>
            <a:off x="2362200" y="685800"/>
            <a:ext cx="5181600" cy="1828800"/>
          </a:xfrm>
          <a:prstGeom prst="rect">
            <a:avLst/>
          </a:prstGeom>
        </p:spPr>
        <p:txBody>
          <a:bodyPr spcFirstLastPara="1" wrap="none" fromWordArt="1">
            <a:prstTxWarp prst="textArchUp">
              <a:avLst>
                <a:gd name="adj" fmla="val 10800004"/>
              </a:avLst>
            </a:prstTxWarp>
          </a:bodyPr>
          <a:lstStyle/>
          <a:p>
            <a:pPr algn="ctr"/>
            <a:r>
              <a:rPr lang="en-US" sz="3600" kern="10">
                <a:ln w="3175">
                  <a:solidFill>
                    <a:srgbClr val="000000"/>
                  </a:solidFill>
                  <a:round/>
                  <a:headEnd/>
                  <a:tailEnd/>
                </a:ln>
                <a:solidFill>
                  <a:srgbClr val="000000"/>
                </a:solidFill>
                <a:latin typeface="Arial"/>
                <a:cs typeface="Arial"/>
              </a:rPr>
              <a:t>BÀI TẬP VỀ NHÀ</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additive="base">
                                        <p:cTn id="7" dur="500" fill="hold"/>
                                        <p:tgtEl>
                                          <p:spTgt spid="43013"/>
                                        </p:tgtEl>
                                        <p:attrNameLst>
                                          <p:attrName>ppt_x</p:attrName>
                                        </p:attrNameLst>
                                      </p:cBhvr>
                                      <p:tavLst>
                                        <p:tav tm="0">
                                          <p:val>
                                            <p:strVal val="0-#ppt_w/2"/>
                                          </p:val>
                                        </p:tav>
                                        <p:tav tm="100000">
                                          <p:val>
                                            <p:strVal val="#ppt_x"/>
                                          </p:val>
                                        </p:tav>
                                      </p:tavLst>
                                    </p:anim>
                                    <p:anim calcmode="lin" valueType="num">
                                      <p:cBhvr additive="base">
                                        <p:cTn id="8" dur="5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additive="base">
                                        <p:cTn id="19" dur="5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99"/>
            </a:gs>
            <a:gs pos="100000">
              <a:srgbClr val="00CC99"/>
            </a:gs>
          </a:gsLst>
          <a:lin ang="2700000" scaled="1"/>
        </a:gradFill>
        <a:effectLst/>
      </p:bgPr>
    </p:bg>
    <p:spTree>
      <p:nvGrpSpPr>
        <p:cNvPr id="1" name=""/>
        <p:cNvGrpSpPr/>
        <p:nvPr/>
      </p:nvGrpSpPr>
      <p:grpSpPr>
        <a:xfrm>
          <a:off x="0" y="0"/>
          <a:ext cx="0" cy="0"/>
          <a:chOff x="0" y="0"/>
          <a:chExt cx="0" cy="0"/>
        </a:xfrm>
      </p:grpSpPr>
      <p:sp>
        <p:nvSpPr>
          <p:cNvPr id="12290" name="AutoShape 2"/>
          <p:cNvSpPr>
            <a:spLocks noChangeArrowheads="1"/>
          </p:cNvSpPr>
          <p:nvPr>
            <p:ph type="title"/>
          </p:nvPr>
        </p:nvSpPr>
        <p:spPr>
          <a:xfrm>
            <a:off x="685800" y="228600"/>
            <a:ext cx="7772400" cy="2286000"/>
          </a:xfrm>
          <a:prstGeom prst="star8">
            <a:avLst>
              <a:gd name="adj" fmla="val 38250"/>
            </a:avLst>
          </a:prstGeom>
          <a:solidFill>
            <a:srgbClr val="FFFF99"/>
          </a:solidFill>
          <a:ln w="28575">
            <a:solidFill>
              <a:srgbClr val="993300"/>
            </a:solidFill>
            <a:headEnd type="none" w="med" len="med"/>
            <a:tailEnd type="none" w="med" len="med"/>
          </a:ln>
        </p:spPr>
        <p:txBody>
          <a:bodyPr/>
          <a:lstStyle/>
          <a:p>
            <a:r>
              <a:rPr lang="en-US" sz="4000" b="1" smtClean="0">
                <a:solidFill>
                  <a:srgbClr val="FF0000"/>
                </a:solidFill>
                <a:latin typeface="Arial" charset="0"/>
              </a:rPr>
              <a:t>KIỂM TRA BÀI CŨ</a:t>
            </a:r>
            <a:endParaRPr lang="en-US" sz="4000" smtClean="0">
              <a:latin typeface="Arial" charset="0"/>
            </a:endParaRPr>
          </a:p>
        </p:txBody>
      </p:sp>
      <p:sp>
        <p:nvSpPr>
          <p:cNvPr id="12291" name="Rectangle 3"/>
          <p:cNvSpPr>
            <a:spLocks noGrp="1" noChangeArrowheads="1"/>
          </p:cNvSpPr>
          <p:nvPr>
            <p:ph type="body" idx="1"/>
          </p:nvPr>
        </p:nvSpPr>
        <p:spPr>
          <a:xfrm>
            <a:off x="685800" y="2971800"/>
            <a:ext cx="7848600" cy="3124200"/>
          </a:xfrm>
          <a:ln>
            <a:solidFill>
              <a:schemeClr val="tx1"/>
            </a:solidFill>
          </a:ln>
        </p:spPr>
        <p:txBody>
          <a:bodyPr/>
          <a:lstStyle/>
          <a:p>
            <a:pPr>
              <a:buClr>
                <a:srgbClr val="CC0099"/>
              </a:buClr>
              <a:buFont typeface="Wingdings" pitchFamily="2" charset="2"/>
              <a:buChar char="Ø"/>
            </a:pPr>
            <a:r>
              <a:rPr lang="en-US" sz="2800" b="1" u="sng" smtClean="0">
                <a:solidFill>
                  <a:srgbClr val="FF0000"/>
                </a:solidFill>
                <a:latin typeface="Arial" charset="0"/>
              </a:rPr>
              <a:t>BÀI TẬP</a:t>
            </a:r>
            <a:r>
              <a:rPr lang="en-US" sz="2800" smtClean="0">
                <a:solidFill>
                  <a:srgbClr val="FF0000"/>
                </a:solidFill>
                <a:latin typeface="Arial" charset="0"/>
              </a:rPr>
              <a:t> : Tính rồi so sánh kết quả.</a:t>
            </a:r>
          </a:p>
          <a:p>
            <a:pPr>
              <a:buFontTx/>
              <a:buNone/>
            </a:pPr>
            <a:r>
              <a:rPr lang="en-US" smtClean="0">
                <a:solidFill>
                  <a:srgbClr val="0033CC"/>
                </a:solidFill>
                <a:latin typeface="Arial" charset="0"/>
              </a:rPr>
              <a:t>1</a:t>
            </a:r>
            <a:r>
              <a:rPr lang="en-US" smtClean="0">
                <a:solidFill>
                  <a:srgbClr val="FF0000"/>
                </a:solidFill>
                <a:latin typeface="Arial" charset="0"/>
              </a:rPr>
              <a:t>.  2,1 : 7		( 2,1 x 5 )       : ( 7 x 5 )</a:t>
            </a:r>
          </a:p>
          <a:p>
            <a:pPr>
              <a:buFontTx/>
              <a:buNone/>
            </a:pPr>
            <a:r>
              <a:rPr lang="en-US" smtClean="0">
                <a:solidFill>
                  <a:srgbClr val="0000FF"/>
                </a:solidFill>
                <a:latin typeface="Arial" charset="0"/>
              </a:rPr>
              <a:t>2</a:t>
            </a:r>
            <a:r>
              <a:rPr lang="en-US" smtClean="0">
                <a:solidFill>
                  <a:srgbClr val="FF0000"/>
                </a:solidFill>
                <a:latin typeface="Arial" charset="0"/>
              </a:rPr>
              <a:t>.  2,1 : 7		( 2,1 x 10 )     : ( 7 x 10 )</a:t>
            </a:r>
          </a:p>
          <a:p>
            <a:pPr>
              <a:buFontTx/>
              <a:buNone/>
            </a:pPr>
            <a:r>
              <a:rPr lang="en-US" smtClean="0">
                <a:solidFill>
                  <a:srgbClr val="0000FF"/>
                </a:solidFill>
                <a:latin typeface="Arial" charset="0"/>
              </a:rPr>
              <a:t>3</a:t>
            </a:r>
            <a:r>
              <a:rPr lang="en-US" smtClean="0">
                <a:solidFill>
                  <a:srgbClr val="FF0000"/>
                </a:solidFill>
                <a:latin typeface="Arial" charset="0"/>
              </a:rPr>
              <a:t>.  1,89 : 9	( 1,89 x 100 ) : ( 9 x 100 )</a:t>
            </a:r>
            <a:endParaRPr lang="en-US" sz="2800" smtClean="0">
              <a:solidFill>
                <a:srgbClr val="FF0000"/>
              </a:solidFill>
              <a:latin typeface="Arial" charset="0"/>
            </a:endParaRPr>
          </a:p>
        </p:txBody>
      </p:sp>
      <p:sp>
        <p:nvSpPr>
          <p:cNvPr id="10244" name="Rectangle 12"/>
          <p:cNvSpPr>
            <a:spLocks noChangeArrowheads="1"/>
          </p:cNvSpPr>
          <p:nvPr/>
        </p:nvSpPr>
        <p:spPr bwMode="auto">
          <a:xfrm>
            <a:off x="2895600" y="3657600"/>
            <a:ext cx="381000" cy="381000"/>
          </a:xfrm>
          <a:prstGeom prst="rect">
            <a:avLst/>
          </a:prstGeom>
          <a:solidFill>
            <a:schemeClr val="accent1"/>
          </a:solidFill>
          <a:ln w="9525">
            <a:solidFill>
              <a:schemeClr val="tx1"/>
            </a:solidFill>
            <a:miter lim="800000"/>
            <a:headEnd/>
            <a:tailEnd/>
          </a:ln>
        </p:spPr>
        <p:txBody>
          <a:bodyPr wrap="none" anchor="ctr"/>
          <a:lstStyle/>
          <a:p>
            <a:endParaRPr lang="en-US" sz="2000">
              <a:latin typeface="Arial" charset="0"/>
            </a:endParaRPr>
          </a:p>
        </p:txBody>
      </p:sp>
      <p:sp>
        <p:nvSpPr>
          <p:cNvPr id="10245" name="Rectangle 13"/>
          <p:cNvSpPr>
            <a:spLocks noChangeArrowheads="1"/>
          </p:cNvSpPr>
          <p:nvPr/>
        </p:nvSpPr>
        <p:spPr bwMode="auto">
          <a:xfrm>
            <a:off x="2895600" y="4343400"/>
            <a:ext cx="381000" cy="381000"/>
          </a:xfrm>
          <a:prstGeom prst="rect">
            <a:avLst/>
          </a:prstGeom>
          <a:solidFill>
            <a:schemeClr val="accent1"/>
          </a:solidFill>
          <a:ln w="9525">
            <a:solidFill>
              <a:schemeClr val="tx1"/>
            </a:solidFill>
            <a:miter lim="800000"/>
            <a:headEnd/>
            <a:tailEnd/>
          </a:ln>
        </p:spPr>
        <p:txBody>
          <a:bodyPr wrap="none" anchor="ctr"/>
          <a:lstStyle/>
          <a:p>
            <a:endParaRPr lang="en-US" sz="2000">
              <a:latin typeface="Arial" charset="0"/>
            </a:endParaRPr>
          </a:p>
        </p:txBody>
      </p:sp>
      <p:sp>
        <p:nvSpPr>
          <p:cNvPr id="10246" name="Rectangle 14"/>
          <p:cNvSpPr>
            <a:spLocks noChangeArrowheads="1"/>
          </p:cNvSpPr>
          <p:nvPr/>
        </p:nvSpPr>
        <p:spPr bwMode="auto">
          <a:xfrm>
            <a:off x="2895600" y="5105400"/>
            <a:ext cx="381000" cy="381000"/>
          </a:xfrm>
          <a:prstGeom prst="rect">
            <a:avLst/>
          </a:prstGeom>
          <a:solidFill>
            <a:schemeClr val="accent1"/>
          </a:solidFill>
          <a:ln w="9525">
            <a:solidFill>
              <a:schemeClr val="tx1"/>
            </a:solidFill>
            <a:miter lim="800000"/>
            <a:headEnd/>
            <a:tailEnd/>
          </a:ln>
        </p:spPr>
        <p:txBody>
          <a:bodyPr wrap="none" anchor="ctr"/>
          <a:lstStyle/>
          <a:p>
            <a:pPr algn="just"/>
            <a:endParaRPr lang="en-US" sz="2000">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p:cTn id="12"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2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22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2291">
                                            <p:txEl>
                                              <p:pRg st="1" end="1"/>
                                            </p:txEl>
                                          </p:spTgt>
                                        </p:tgtEl>
                                        <p:attrNameLst>
                                          <p:attrName>style.visibility</p:attrName>
                                        </p:attrNameLst>
                                      </p:cBhvr>
                                      <p:to>
                                        <p:strVal val="visible"/>
                                      </p:to>
                                    </p:set>
                                    <p:anim calcmode="lin" valueType="num">
                                      <p:cBhvr>
                                        <p:cTn id="20" dur="1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229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229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12291">
                                            <p:txEl>
                                              <p:pRg st="2" end="2"/>
                                            </p:txEl>
                                          </p:spTgt>
                                        </p:tgtEl>
                                        <p:attrNameLst>
                                          <p:attrName>style.visibility</p:attrName>
                                        </p:attrNameLst>
                                      </p:cBhvr>
                                      <p:to>
                                        <p:strVal val="visible"/>
                                      </p:to>
                                    </p:set>
                                    <p:anim calcmode="lin" valueType="num">
                                      <p:cBhvr>
                                        <p:cTn id="28" dur="1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122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22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12291">
                                            <p:txEl>
                                              <p:pRg st="3" end="3"/>
                                            </p:txEl>
                                          </p:spTgt>
                                        </p:tgtEl>
                                        <p:attrNameLst>
                                          <p:attrName>style.visibility</p:attrName>
                                        </p:attrNameLst>
                                      </p:cBhvr>
                                      <p:to>
                                        <p:strVal val="visible"/>
                                      </p:to>
                                    </p:set>
                                    <p:anim calcmode="lin" valueType="num">
                                      <p:cBhvr>
                                        <p:cTn id="36" dur="10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12291">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122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22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66"/>
            </a:gs>
            <a:gs pos="100000">
              <a:srgbClr val="CCFFCC"/>
            </a:gs>
          </a:gsLst>
          <a:path path="rect">
            <a:fillToRect r="100000" b="100000"/>
          </a:path>
        </a:gradFill>
        <a:effectLst/>
      </p:bgPr>
    </p:bg>
    <p:spTree>
      <p:nvGrpSpPr>
        <p:cNvPr id="1" name=""/>
        <p:cNvGrpSpPr/>
        <p:nvPr/>
      </p:nvGrpSpPr>
      <p:grpSpPr>
        <a:xfrm>
          <a:off x="0" y="0"/>
          <a:ext cx="0" cy="0"/>
          <a:chOff x="0" y="0"/>
          <a:chExt cx="0" cy="0"/>
        </a:xfrm>
      </p:grpSpPr>
      <p:sp>
        <p:nvSpPr>
          <p:cNvPr id="11266" name="AutoShape 2"/>
          <p:cNvSpPr>
            <a:spLocks noChangeArrowheads="1"/>
          </p:cNvSpPr>
          <p:nvPr>
            <p:ph type="title"/>
          </p:nvPr>
        </p:nvSpPr>
        <p:spPr>
          <a:xfrm>
            <a:off x="685800" y="228600"/>
            <a:ext cx="7772400" cy="2286000"/>
          </a:xfrm>
          <a:prstGeom prst="star8">
            <a:avLst>
              <a:gd name="adj" fmla="val 38250"/>
            </a:avLst>
          </a:prstGeom>
          <a:solidFill>
            <a:srgbClr val="FFFF99"/>
          </a:solidFill>
          <a:ln w="28575">
            <a:solidFill>
              <a:srgbClr val="993300"/>
            </a:solidFill>
            <a:headEnd type="none" w="med" len="med"/>
            <a:tailEnd type="none" w="med" len="med"/>
          </a:ln>
        </p:spPr>
        <p:txBody>
          <a:bodyPr/>
          <a:lstStyle/>
          <a:p>
            <a:r>
              <a:rPr lang="en-US" sz="4000" b="1" smtClean="0">
                <a:solidFill>
                  <a:srgbClr val="FF0000"/>
                </a:solidFill>
                <a:latin typeface="Arial" charset="0"/>
              </a:rPr>
              <a:t>KIỂM TRA BÀI CŨ</a:t>
            </a:r>
            <a:endParaRPr lang="en-US" sz="4000" smtClean="0">
              <a:latin typeface="Arial" charset="0"/>
            </a:endParaRPr>
          </a:p>
        </p:txBody>
      </p:sp>
      <p:sp>
        <p:nvSpPr>
          <p:cNvPr id="13315" name="Rectangle 3"/>
          <p:cNvSpPr>
            <a:spLocks noGrp="1" noChangeArrowheads="1"/>
          </p:cNvSpPr>
          <p:nvPr>
            <p:ph type="body" idx="1"/>
          </p:nvPr>
        </p:nvSpPr>
        <p:spPr>
          <a:xfrm>
            <a:off x="685800" y="2971800"/>
            <a:ext cx="7848600" cy="3124200"/>
          </a:xfrm>
          <a:ln>
            <a:solidFill>
              <a:schemeClr val="tx1"/>
            </a:solidFill>
          </a:ln>
        </p:spPr>
        <p:txBody>
          <a:bodyPr/>
          <a:lstStyle/>
          <a:p>
            <a:pPr>
              <a:buClr>
                <a:srgbClr val="CC0099"/>
              </a:buClr>
              <a:buFont typeface="Wingdings" pitchFamily="2" charset="2"/>
              <a:buChar char="Ø"/>
            </a:pPr>
            <a:r>
              <a:rPr lang="en-US" sz="2800" b="1" u="sng" smtClean="0">
                <a:solidFill>
                  <a:srgbClr val="FF0000"/>
                </a:solidFill>
                <a:latin typeface="Arial" charset="0"/>
              </a:rPr>
              <a:t>KẾT QUẢ PHÉP TÍNH</a:t>
            </a:r>
            <a:endParaRPr lang="en-US" sz="2800" smtClean="0">
              <a:solidFill>
                <a:srgbClr val="FF0000"/>
              </a:solidFill>
              <a:latin typeface="Arial" charset="0"/>
            </a:endParaRPr>
          </a:p>
          <a:p>
            <a:pPr>
              <a:buFontTx/>
              <a:buNone/>
            </a:pPr>
            <a:r>
              <a:rPr lang="en-US" smtClean="0">
                <a:solidFill>
                  <a:srgbClr val="660033"/>
                </a:solidFill>
                <a:latin typeface="Arial" charset="0"/>
              </a:rPr>
              <a:t>1.</a:t>
            </a:r>
            <a:r>
              <a:rPr lang="en-US" smtClean="0">
                <a:solidFill>
                  <a:srgbClr val="FF0000"/>
                </a:solidFill>
                <a:latin typeface="Arial" charset="0"/>
              </a:rPr>
              <a:t>  2,1 : 7	   =	( 2,1 x 5 )       : ( 7 x 5 )</a:t>
            </a:r>
          </a:p>
          <a:p>
            <a:pPr>
              <a:buFontTx/>
              <a:buNone/>
            </a:pPr>
            <a:r>
              <a:rPr lang="en-US" smtClean="0">
                <a:solidFill>
                  <a:srgbClr val="660033"/>
                </a:solidFill>
                <a:latin typeface="Arial" charset="0"/>
              </a:rPr>
              <a:t>2</a:t>
            </a:r>
            <a:r>
              <a:rPr lang="en-US" smtClean="0">
                <a:solidFill>
                  <a:srgbClr val="FF0000"/>
                </a:solidFill>
                <a:latin typeface="Arial" charset="0"/>
              </a:rPr>
              <a:t>.  2,1 : 7	   =	( 2,1 x 10 )     : ( 7 x 10 )</a:t>
            </a:r>
          </a:p>
          <a:p>
            <a:pPr>
              <a:buFontTx/>
              <a:buNone/>
            </a:pPr>
            <a:r>
              <a:rPr lang="en-US" smtClean="0">
                <a:solidFill>
                  <a:srgbClr val="660033"/>
                </a:solidFill>
                <a:latin typeface="Arial" charset="0"/>
              </a:rPr>
              <a:t>3</a:t>
            </a:r>
            <a:r>
              <a:rPr lang="en-US" smtClean="0">
                <a:solidFill>
                  <a:srgbClr val="FF0000"/>
                </a:solidFill>
                <a:latin typeface="Arial" charset="0"/>
              </a:rPr>
              <a:t>.  1,89 : 9  =	( 1,89 x 100 ) : ( 9 x 100 )</a:t>
            </a:r>
            <a:endParaRPr lang="en-US" sz="2800" smtClean="0">
              <a:solidFill>
                <a:srgbClr val="FF0000"/>
              </a:solidFill>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ou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ou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ox(ou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ox(out)">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CCFF"/>
            </a:gs>
            <a:gs pos="100000">
              <a:srgbClr val="CCFFCC"/>
            </a:gs>
          </a:gsLst>
          <a:lin ang="2700000" scaled="1"/>
        </a:gradFill>
        <a:effectLst/>
      </p:bgPr>
    </p:bg>
    <p:spTree>
      <p:nvGrpSpPr>
        <p:cNvPr id="1" name=""/>
        <p:cNvGrpSpPr/>
        <p:nvPr/>
      </p:nvGrpSpPr>
      <p:grpSpPr>
        <a:xfrm>
          <a:off x="0" y="0"/>
          <a:ext cx="0" cy="0"/>
          <a:chOff x="0" y="0"/>
          <a:chExt cx="0" cy="0"/>
        </a:xfrm>
      </p:grpSpPr>
      <p:sp>
        <p:nvSpPr>
          <p:cNvPr id="14338" name="AutoShape 2"/>
          <p:cNvSpPr>
            <a:spLocks noChangeArrowheads="1"/>
          </p:cNvSpPr>
          <p:nvPr>
            <p:ph type="title"/>
          </p:nvPr>
        </p:nvSpPr>
        <p:spPr>
          <a:xfrm>
            <a:off x="685800" y="304800"/>
            <a:ext cx="7772400" cy="1371600"/>
          </a:xfrm>
          <a:prstGeom prst="star16">
            <a:avLst>
              <a:gd name="adj" fmla="val 37500"/>
            </a:avLst>
          </a:prstGeom>
          <a:solidFill>
            <a:srgbClr val="FFFF99"/>
          </a:solidFill>
          <a:ln w="28575">
            <a:solidFill>
              <a:srgbClr val="993300"/>
            </a:solidFill>
            <a:headEnd type="none" w="med" len="med"/>
            <a:tailEnd type="none" w="med" len="med"/>
          </a:ln>
        </p:spPr>
        <p:txBody>
          <a:bodyPr/>
          <a:lstStyle/>
          <a:p>
            <a:r>
              <a:rPr lang="en-US" sz="4000" smtClean="0">
                <a:solidFill>
                  <a:srgbClr val="FF5050"/>
                </a:solidFill>
                <a:latin typeface="Arial" charset="0"/>
              </a:rPr>
              <a:t>NHẬN XÉT</a:t>
            </a:r>
            <a:endParaRPr lang="en-US" sz="4000" smtClean="0">
              <a:latin typeface="Arial" charset="0"/>
            </a:endParaRPr>
          </a:p>
        </p:txBody>
      </p:sp>
      <p:sp>
        <p:nvSpPr>
          <p:cNvPr id="14339" name="Rectangle 3"/>
          <p:cNvSpPr>
            <a:spLocks noGrp="1" noChangeArrowheads="1"/>
          </p:cNvSpPr>
          <p:nvPr>
            <p:ph type="body" idx="1"/>
          </p:nvPr>
        </p:nvSpPr>
        <p:spPr>
          <a:xfrm>
            <a:off x="685800" y="2057400"/>
            <a:ext cx="7848600" cy="2438400"/>
          </a:xfrm>
          <a:ln>
            <a:solidFill>
              <a:schemeClr val="tx1"/>
            </a:solidFill>
          </a:ln>
        </p:spPr>
        <p:txBody>
          <a:bodyPr/>
          <a:lstStyle/>
          <a:p>
            <a:pPr algn="just">
              <a:lnSpc>
                <a:spcPct val="80000"/>
              </a:lnSpc>
              <a:buClr>
                <a:srgbClr val="CC0099"/>
              </a:buClr>
              <a:buFont typeface="Wingdings" pitchFamily="2" charset="2"/>
              <a:buNone/>
            </a:pPr>
            <a:r>
              <a:rPr lang="en-US" sz="4000" smtClean="0">
                <a:solidFill>
                  <a:srgbClr val="FF0000"/>
                </a:solidFill>
                <a:latin typeface="Arial" charset="0"/>
              </a:rPr>
              <a:t>  </a:t>
            </a:r>
            <a:r>
              <a:rPr lang="en-US" sz="3600" smtClean="0">
                <a:solidFill>
                  <a:srgbClr val="FF0000"/>
                </a:solidFill>
                <a:latin typeface="Arial" charset="0"/>
              </a:rPr>
              <a:t>Số bị chia và số chia ở mỗi phần </a:t>
            </a:r>
            <a:r>
              <a:rPr lang="vi-VN" sz="3600" smtClean="0">
                <a:solidFill>
                  <a:srgbClr val="FF0000"/>
                </a:solidFill>
                <a:latin typeface="Arial" charset="0"/>
              </a:rPr>
              <a:t>đ</a:t>
            </a:r>
            <a:r>
              <a:rPr lang="en-US" sz="3600" smtClean="0">
                <a:solidFill>
                  <a:srgbClr val="FF0000"/>
                </a:solidFill>
                <a:latin typeface="Arial" charset="0"/>
              </a:rPr>
              <a:t>ều </a:t>
            </a:r>
            <a:r>
              <a:rPr lang="vi-VN" sz="3600" smtClean="0">
                <a:solidFill>
                  <a:srgbClr val="FF0000"/>
                </a:solidFill>
                <a:latin typeface="Arial" charset="0"/>
              </a:rPr>
              <a:t>đư</a:t>
            </a:r>
            <a:r>
              <a:rPr lang="en-US" sz="3600" smtClean="0">
                <a:solidFill>
                  <a:srgbClr val="FF0000"/>
                </a:solidFill>
                <a:latin typeface="Arial" charset="0"/>
              </a:rPr>
              <a:t>ợc cùng gấp lên 5, 10, 100 lần nh</a:t>
            </a:r>
            <a:r>
              <a:rPr lang="vi-VN" sz="3600" smtClean="0">
                <a:solidFill>
                  <a:srgbClr val="FF0000"/>
                </a:solidFill>
                <a:latin typeface="Arial" charset="0"/>
              </a:rPr>
              <a:t>ư</a:t>
            </a:r>
            <a:r>
              <a:rPr lang="en-US" sz="3600" smtClean="0">
                <a:solidFill>
                  <a:srgbClr val="FF0000"/>
                </a:solidFill>
                <a:latin typeface="Arial" charset="0"/>
              </a:rPr>
              <a:t>ng th</a:t>
            </a:r>
            <a:r>
              <a:rPr lang="vi-VN" sz="3600" smtClean="0">
                <a:solidFill>
                  <a:srgbClr val="FF0000"/>
                </a:solidFill>
                <a:latin typeface="Arial" charset="0"/>
              </a:rPr>
              <a:t>ươ</a:t>
            </a:r>
            <a:r>
              <a:rPr lang="en-US" sz="3600" smtClean="0">
                <a:solidFill>
                  <a:srgbClr val="FF0000"/>
                </a:solidFill>
                <a:latin typeface="Arial" charset="0"/>
              </a:rPr>
              <a:t>ng của chúng </a:t>
            </a:r>
            <a:r>
              <a:rPr lang="vi-VN" sz="3600" smtClean="0">
                <a:solidFill>
                  <a:srgbClr val="FF0000"/>
                </a:solidFill>
                <a:latin typeface="Arial" charset="0"/>
              </a:rPr>
              <a:t>đ</a:t>
            </a:r>
            <a:r>
              <a:rPr lang="en-US" sz="3600" smtClean="0">
                <a:solidFill>
                  <a:srgbClr val="FF0000"/>
                </a:solidFill>
                <a:latin typeface="Arial" charset="0"/>
              </a:rPr>
              <a:t>ều không </a:t>
            </a:r>
            <a:r>
              <a:rPr lang="vi-VN" sz="3600" smtClean="0">
                <a:solidFill>
                  <a:srgbClr val="FF0000"/>
                </a:solidFill>
                <a:latin typeface="Arial" charset="0"/>
              </a:rPr>
              <a:t>đ</a:t>
            </a:r>
            <a:r>
              <a:rPr lang="en-US" sz="3600" smtClean="0">
                <a:solidFill>
                  <a:srgbClr val="FF0000"/>
                </a:solidFill>
                <a:latin typeface="Arial" charset="0"/>
              </a:rPr>
              <a:t>ổi</a:t>
            </a:r>
          </a:p>
          <a:p>
            <a:pPr>
              <a:buClr>
                <a:srgbClr val="CC0099"/>
              </a:buClr>
              <a:buFont typeface="Wingdings" pitchFamily="2" charset="2"/>
              <a:buNone/>
            </a:pPr>
            <a:endParaRPr lang="en-US" sz="2800" smtClean="0">
              <a:solidFill>
                <a:srgbClr val="FF0000"/>
              </a:solidFill>
              <a:latin typeface=".VnTime" pitchFamily="34" charset="0"/>
            </a:endParaRPr>
          </a:p>
        </p:txBody>
      </p:sp>
      <p:graphicFrame>
        <p:nvGraphicFramePr>
          <p:cNvPr id="14341" name="Object 5"/>
          <p:cNvGraphicFramePr>
            <a:graphicFrameLocks noChangeAspect="1"/>
          </p:cNvGraphicFramePr>
          <p:nvPr/>
        </p:nvGraphicFramePr>
        <p:xfrm>
          <a:off x="2209800" y="4648200"/>
          <a:ext cx="4572000" cy="1981200"/>
        </p:xfrm>
        <a:graphic>
          <a:graphicData uri="http://schemas.openxmlformats.org/presentationml/2006/ole">
            <p:oleObj spid="_x0000_s1026" name="Clip" r:id="rId3" imgW="4816475" imgH="4816475" progId="MS_ClipArt_Gallery.2">
              <p:embed/>
            </p:oleObj>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0" fill="hold"/>
                                        <p:tgtEl>
                                          <p:spTgt spid="14338"/>
                                        </p:tgtEl>
                                        <p:attrNameLst>
                                          <p:attrName>ppt_x</p:attrName>
                                        </p:attrNameLst>
                                      </p:cBhvr>
                                      <p:tavLst>
                                        <p:tav tm="0">
                                          <p:val>
                                            <p:strVal val="0-#ppt_w/2"/>
                                          </p:val>
                                        </p:tav>
                                        <p:tav tm="100000">
                                          <p:val>
                                            <p:strVal val="#ppt_x"/>
                                          </p:val>
                                        </p:tav>
                                      </p:tavLst>
                                    </p:anim>
                                    <p:anim calcmode="lin" valueType="num">
                                      <p:cBhvr additive="base">
                                        <p:cTn id="8" dur="50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 calcmode="lin" valueType="num">
                                      <p:cBhvr>
                                        <p:cTn id="13"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4339">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14339">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14341"/>
                                        </p:tgtEl>
                                        <p:attrNameLst>
                                          <p:attrName>style.visibility</p:attrName>
                                        </p:attrNameLst>
                                      </p:cBhvr>
                                      <p:to>
                                        <p:strVal val="visible"/>
                                      </p:to>
                                    </p:set>
                                    <p:anim calcmode="lin" valueType="num">
                                      <p:cBhvr additive="base">
                                        <p:cTn id="21" dur="500" fill="hold"/>
                                        <p:tgtEl>
                                          <p:spTgt spid="14341"/>
                                        </p:tgtEl>
                                        <p:attrNameLst>
                                          <p:attrName>ppt_x</p:attrName>
                                        </p:attrNameLst>
                                      </p:cBhvr>
                                      <p:tavLst>
                                        <p:tav tm="0">
                                          <p:val>
                                            <p:strVal val="1+#ppt_w/2"/>
                                          </p:val>
                                        </p:tav>
                                        <p:tav tm="100000">
                                          <p:val>
                                            <p:strVal val="#ppt_x"/>
                                          </p:val>
                                        </p:tav>
                                      </p:tavLst>
                                    </p:anim>
                                    <p:anim calcmode="lin" valueType="num">
                                      <p:cBhvr additive="base">
                                        <p:cTn id="22"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CC99"/>
            </a:gs>
            <a:gs pos="100000">
              <a:srgbClr val="CCFFFF"/>
            </a:gs>
          </a:gsLst>
          <a:path path="rect">
            <a:fillToRect r="100000" b="100000"/>
          </a:path>
        </a:gradFill>
        <a:effectLst/>
      </p:bgPr>
    </p:bg>
    <p:spTree>
      <p:nvGrpSpPr>
        <p:cNvPr id="1" name=""/>
        <p:cNvGrpSpPr/>
        <p:nvPr/>
      </p:nvGrpSpPr>
      <p:grpSpPr>
        <a:xfrm>
          <a:off x="0" y="0"/>
          <a:ext cx="0" cy="0"/>
          <a:chOff x="0" y="0"/>
          <a:chExt cx="0" cy="0"/>
        </a:xfrm>
      </p:grpSpPr>
      <p:sp>
        <p:nvSpPr>
          <p:cNvPr id="15362" name="AutoShape 2"/>
          <p:cNvSpPr>
            <a:spLocks noChangeArrowheads="1"/>
          </p:cNvSpPr>
          <p:nvPr>
            <p:ph type="title"/>
          </p:nvPr>
        </p:nvSpPr>
        <p:spPr>
          <a:xfrm>
            <a:off x="685800" y="228600"/>
            <a:ext cx="7772400" cy="1371600"/>
          </a:xfrm>
          <a:prstGeom prst="star16">
            <a:avLst>
              <a:gd name="adj" fmla="val 37500"/>
            </a:avLst>
          </a:prstGeom>
          <a:solidFill>
            <a:srgbClr val="FFFF99"/>
          </a:solidFill>
          <a:ln w="28575">
            <a:solidFill>
              <a:srgbClr val="993300"/>
            </a:solidFill>
            <a:headEnd type="none" w="med" len="med"/>
            <a:tailEnd type="none" w="med" len="med"/>
          </a:ln>
        </p:spPr>
        <p:txBody>
          <a:bodyPr/>
          <a:lstStyle/>
          <a:p>
            <a:r>
              <a:rPr lang="en-US" sz="4000" smtClean="0">
                <a:solidFill>
                  <a:srgbClr val="FF5050"/>
                </a:solidFill>
                <a:latin typeface="Arial" charset="0"/>
              </a:rPr>
              <a:t>KẾT LUẬN</a:t>
            </a:r>
            <a:endParaRPr lang="en-US" sz="4000" smtClean="0">
              <a:latin typeface="Arial" charset="0"/>
            </a:endParaRPr>
          </a:p>
        </p:txBody>
      </p:sp>
      <p:sp>
        <p:nvSpPr>
          <p:cNvPr id="15363" name="Rectangle 3"/>
          <p:cNvSpPr>
            <a:spLocks noGrp="1" noChangeArrowheads="1"/>
          </p:cNvSpPr>
          <p:nvPr>
            <p:ph type="body" idx="1"/>
          </p:nvPr>
        </p:nvSpPr>
        <p:spPr>
          <a:xfrm>
            <a:off x="685800" y="1981200"/>
            <a:ext cx="7848600" cy="2286000"/>
          </a:xfrm>
          <a:ln>
            <a:solidFill>
              <a:schemeClr val="tx1"/>
            </a:solidFill>
          </a:ln>
        </p:spPr>
        <p:txBody>
          <a:bodyPr/>
          <a:lstStyle/>
          <a:p>
            <a:pPr algn="just">
              <a:buClr>
                <a:srgbClr val="CC0099"/>
              </a:buClr>
              <a:buFont typeface="Wingdings" pitchFamily="2" charset="2"/>
              <a:buNone/>
            </a:pPr>
            <a:r>
              <a:rPr lang="en-US" smtClean="0">
                <a:solidFill>
                  <a:srgbClr val="FF0000"/>
                </a:solidFill>
                <a:latin typeface="Arial" charset="0"/>
              </a:rPr>
              <a:t> </a:t>
            </a:r>
            <a:r>
              <a:rPr lang="en-US" sz="4000" smtClean="0">
                <a:solidFill>
                  <a:srgbClr val="FF0000"/>
                </a:solidFill>
                <a:latin typeface="Arial" charset="0"/>
              </a:rPr>
              <a:t>Khi ta nhân Số bị chia và Số chia với cùng một số khác không thì th</a:t>
            </a:r>
            <a:r>
              <a:rPr lang="vi-VN" sz="4000" smtClean="0">
                <a:solidFill>
                  <a:srgbClr val="FF0000"/>
                </a:solidFill>
                <a:latin typeface="Arial" charset="0"/>
              </a:rPr>
              <a:t>ươ</a:t>
            </a:r>
            <a:r>
              <a:rPr lang="en-US" sz="4000" smtClean="0">
                <a:solidFill>
                  <a:srgbClr val="FF0000"/>
                </a:solidFill>
                <a:latin typeface="Arial" charset="0"/>
              </a:rPr>
              <a:t>ng không thay </a:t>
            </a:r>
            <a:r>
              <a:rPr lang="vi-VN" sz="4000" smtClean="0">
                <a:solidFill>
                  <a:srgbClr val="FF0000"/>
                </a:solidFill>
                <a:latin typeface="Arial" charset="0"/>
              </a:rPr>
              <a:t>đ</a:t>
            </a:r>
            <a:r>
              <a:rPr lang="en-US" sz="4000" smtClean="0">
                <a:solidFill>
                  <a:srgbClr val="FF0000"/>
                </a:solidFill>
                <a:latin typeface="Arial" charset="0"/>
              </a:rPr>
              <a:t>ổi</a:t>
            </a:r>
            <a:endParaRPr lang="en-US" sz="2800" smtClean="0">
              <a:solidFill>
                <a:srgbClr val="FF0000"/>
              </a:solidFill>
              <a:latin typeface="Arial" charset="0"/>
            </a:endParaRPr>
          </a:p>
        </p:txBody>
      </p:sp>
      <p:graphicFrame>
        <p:nvGraphicFramePr>
          <p:cNvPr id="15364" name="Object 4"/>
          <p:cNvGraphicFramePr>
            <a:graphicFrameLocks noChangeAspect="1"/>
          </p:cNvGraphicFramePr>
          <p:nvPr/>
        </p:nvGraphicFramePr>
        <p:xfrm>
          <a:off x="2362200" y="4495800"/>
          <a:ext cx="4724400" cy="2057400"/>
        </p:xfrm>
        <a:graphic>
          <a:graphicData uri="http://schemas.openxmlformats.org/presentationml/2006/ole">
            <p:oleObj spid="_x0000_s2050" name="Clip" r:id="rId3" imgW="5767388" imgH="4106863" progId="MS_ClipArt_Gallery.2">
              <p:embed/>
            </p:oleObj>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0" fill="hold"/>
                                        <p:tgtEl>
                                          <p:spTgt spid="15362"/>
                                        </p:tgtEl>
                                        <p:attrNameLst>
                                          <p:attrName>ppt_w</p:attrName>
                                        </p:attrNameLst>
                                      </p:cBhvr>
                                      <p:tavLst>
                                        <p:tav tm="0" fmla="#ppt_w*sin(2.5*pi*$)">
                                          <p:val>
                                            <p:fltVal val="0"/>
                                          </p:val>
                                        </p:tav>
                                        <p:tav tm="100000">
                                          <p:val>
                                            <p:fltVal val="1"/>
                                          </p:val>
                                        </p:tav>
                                      </p:tavLst>
                                    </p:anim>
                                    <p:anim calcmode="lin" valueType="num">
                                      <p:cBhvr>
                                        <p:cTn id="8" dur="5000" fill="hold"/>
                                        <p:tgtEl>
                                          <p:spTgt spid="153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p:cTn id="13"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15364"/>
                                        </p:tgtEl>
                                        <p:attrNameLst>
                                          <p:attrName>style.visibility</p:attrName>
                                        </p:attrNameLst>
                                      </p:cBhvr>
                                      <p:to>
                                        <p:strVal val="visible"/>
                                      </p:to>
                                    </p:set>
                                    <p:animEffect transition="in" filter="randombar(horizontal)">
                                      <p:cBhvr>
                                        <p:cTn id="19"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FFFFCC"/>
        </a:solidFill>
        <a:effectLst/>
      </p:bgPr>
    </p:bg>
    <p:spTree>
      <p:nvGrpSpPr>
        <p:cNvPr id="1" name=""/>
        <p:cNvGrpSpPr/>
        <p:nvPr/>
      </p:nvGrpSpPr>
      <p:grpSpPr>
        <a:xfrm>
          <a:off x="0" y="0"/>
          <a:ext cx="0" cy="0"/>
          <a:chOff x="0" y="0"/>
          <a:chExt cx="0" cy="0"/>
        </a:xfrm>
      </p:grpSpPr>
      <p:sp>
        <p:nvSpPr>
          <p:cNvPr id="16386" name="AutoShape 2"/>
          <p:cNvSpPr>
            <a:spLocks noChangeArrowheads="1"/>
          </p:cNvSpPr>
          <p:nvPr>
            <p:ph type="title"/>
          </p:nvPr>
        </p:nvSpPr>
        <p:spPr>
          <a:xfrm>
            <a:off x="609600" y="304800"/>
            <a:ext cx="8305800" cy="1447800"/>
          </a:xfrm>
          <a:prstGeom prst="chevron">
            <a:avLst>
              <a:gd name="adj" fmla="val 143421"/>
            </a:avLst>
          </a:prstGeom>
          <a:solidFill>
            <a:srgbClr val="FFFF00"/>
          </a:solidFill>
          <a:ln w="28575">
            <a:solidFill>
              <a:srgbClr val="0000FF"/>
            </a:solidFill>
            <a:headEnd type="none" w="med" len="med"/>
            <a:tailEnd type="none" w="med" len="med"/>
          </a:ln>
        </p:spPr>
        <p:txBody>
          <a:bodyPr/>
          <a:lstStyle/>
          <a:p>
            <a:r>
              <a:rPr lang="en-US" sz="4000" b="1" smtClean="0">
                <a:solidFill>
                  <a:srgbClr val="0000FF"/>
                </a:solidFill>
                <a:latin typeface="Arial" charset="0"/>
              </a:rPr>
              <a:t>NHẬN XÉT </a:t>
            </a:r>
            <a:r>
              <a:rPr lang="en-US" sz="5400" b="1" smtClean="0">
                <a:solidFill>
                  <a:srgbClr val="0000FF"/>
                </a:solidFill>
                <a:latin typeface="Arial" charset="0"/>
              </a:rPr>
              <a:t>2</a:t>
            </a:r>
            <a:r>
              <a:rPr lang="en-US" sz="4000" b="1" smtClean="0">
                <a:solidFill>
                  <a:srgbClr val="0000FF"/>
                </a:solidFill>
                <a:latin typeface="Arial" charset="0"/>
              </a:rPr>
              <a:t> PHÉP TÍNH</a:t>
            </a:r>
            <a:endParaRPr lang="en-US" sz="4000" smtClean="0">
              <a:latin typeface="Arial" charset="0"/>
            </a:endParaRPr>
          </a:p>
        </p:txBody>
      </p:sp>
      <p:sp>
        <p:nvSpPr>
          <p:cNvPr id="16387" name="Rectangle 3"/>
          <p:cNvSpPr>
            <a:spLocks noGrp="1" noChangeArrowheads="1"/>
          </p:cNvSpPr>
          <p:nvPr>
            <p:ph type="body" idx="1"/>
          </p:nvPr>
        </p:nvSpPr>
        <p:spPr>
          <a:xfrm>
            <a:off x="381000" y="2438400"/>
            <a:ext cx="8534400" cy="4038600"/>
          </a:xfrm>
          <a:solidFill>
            <a:srgbClr val="FFCC99"/>
          </a:solidFill>
          <a:ln>
            <a:solidFill>
              <a:srgbClr val="993300"/>
            </a:solidFill>
          </a:ln>
        </p:spPr>
        <p:txBody>
          <a:bodyPr/>
          <a:lstStyle/>
          <a:p>
            <a:pPr>
              <a:buFontTx/>
              <a:buNone/>
            </a:pPr>
            <a:r>
              <a:rPr lang="en-US" sz="2800" smtClean="0">
                <a:solidFill>
                  <a:srgbClr val="FF0000"/>
                </a:solidFill>
                <a:latin typeface="Arial" charset="0"/>
              </a:rPr>
              <a:t> 1.   </a:t>
            </a:r>
            <a:r>
              <a:rPr lang="en-US" sz="2800" smtClean="0">
                <a:solidFill>
                  <a:srgbClr val="0066FF"/>
                </a:solidFill>
                <a:latin typeface="Arial" charset="0"/>
              </a:rPr>
              <a:t>2,1 : 7		 =	( 2,1 x 10 )     : ( 7 x 10 )</a:t>
            </a:r>
          </a:p>
          <a:p>
            <a:pPr>
              <a:buFontTx/>
              <a:buNone/>
            </a:pPr>
            <a:r>
              <a:rPr lang="en-US" sz="2800" smtClean="0">
                <a:solidFill>
                  <a:srgbClr val="0066FF"/>
                </a:solidFill>
                <a:latin typeface="Arial" charset="0"/>
              </a:rPr>
              <a:t>			 	 =		21		:    70</a:t>
            </a:r>
          </a:p>
          <a:p>
            <a:pPr>
              <a:buFontTx/>
              <a:buNone/>
            </a:pPr>
            <a:r>
              <a:rPr lang="en-US" sz="2800" smtClean="0">
                <a:solidFill>
                  <a:srgbClr val="0066FF"/>
                </a:solidFill>
                <a:latin typeface="Arial" charset="0"/>
              </a:rPr>
              <a:t>		0,3	  	 =			 0,3</a:t>
            </a:r>
          </a:p>
          <a:p>
            <a:pPr>
              <a:buFontTx/>
              <a:buNone/>
            </a:pPr>
            <a:r>
              <a:rPr lang="en-US" sz="2800" smtClean="0">
                <a:solidFill>
                  <a:srgbClr val="0066FF"/>
                </a:solidFill>
                <a:latin typeface="Arial" charset="0"/>
              </a:rPr>
              <a:t>  </a:t>
            </a:r>
            <a:r>
              <a:rPr lang="en-US" sz="2800" smtClean="0">
                <a:solidFill>
                  <a:srgbClr val="FF0000"/>
                </a:solidFill>
                <a:latin typeface="Arial" charset="0"/>
              </a:rPr>
              <a:t>2.  </a:t>
            </a:r>
            <a:r>
              <a:rPr lang="en-US" sz="2800" smtClean="0">
                <a:solidFill>
                  <a:srgbClr val="0066FF"/>
                </a:solidFill>
                <a:latin typeface="Arial" charset="0"/>
              </a:rPr>
              <a:t>1,89 : 9	 =      ( 1,89 x 100 ) : ( 9 x 100 )</a:t>
            </a:r>
          </a:p>
          <a:p>
            <a:pPr>
              <a:buFontTx/>
              <a:buNone/>
            </a:pPr>
            <a:r>
              <a:rPr lang="en-US" sz="2800" smtClean="0">
                <a:solidFill>
                  <a:srgbClr val="0066FF"/>
                </a:solidFill>
                <a:latin typeface="Arial" charset="0"/>
              </a:rPr>
              <a:t>			   	 =		 189          :       900</a:t>
            </a:r>
          </a:p>
          <a:p>
            <a:pPr>
              <a:buFontTx/>
              <a:buNone/>
            </a:pPr>
            <a:r>
              <a:rPr lang="en-US" sz="2800" smtClean="0">
                <a:solidFill>
                  <a:srgbClr val="0066FF"/>
                </a:solidFill>
                <a:latin typeface="Arial" charset="0"/>
              </a:rPr>
              <a:t>		0,21	   	 =			  0,21</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Effect transition="in" filter="blinds(vertical)">
                                      <p:cBhvr>
                                        <p:cTn id="13" dur="500"/>
                                        <p:tgtEl>
                                          <p:spTgt spid="1638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16387">
                                            <p:txEl>
                                              <p:pRg st="1" end="1"/>
                                            </p:txEl>
                                          </p:spTgt>
                                        </p:tgtEl>
                                        <p:attrNameLst>
                                          <p:attrName>style.visibility</p:attrName>
                                        </p:attrNameLst>
                                      </p:cBhvr>
                                      <p:to>
                                        <p:strVal val="visible"/>
                                      </p:to>
                                    </p:set>
                                    <p:animEffect transition="in" filter="blinds(vertical)">
                                      <p:cBhvr>
                                        <p:cTn id="18" dur="500"/>
                                        <p:tgtEl>
                                          <p:spTgt spid="1638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blinds(vertical)">
                                      <p:cBhvr>
                                        <p:cTn id="23" dur="500"/>
                                        <p:tgtEl>
                                          <p:spTgt spid="163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blinds(vertical)">
                                      <p:cBhvr>
                                        <p:cTn id="28" dur="500"/>
                                        <p:tgtEl>
                                          <p:spTgt spid="16387">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5" fill="hold" grpId="0" nodeType="clickEffect">
                                  <p:stCondLst>
                                    <p:cond delay="0"/>
                                  </p:stCondLst>
                                  <p:childTnLst>
                                    <p:set>
                                      <p:cBhvr>
                                        <p:cTn id="32" dur="1" fill="hold">
                                          <p:stCondLst>
                                            <p:cond delay="0"/>
                                          </p:stCondLst>
                                        </p:cTn>
                                        <p:tgtEl>
                                          <p:spTgt spid="16387">
                                            <p:txEl>
                                              <p:pRg st="4" end="4"/>
                                            </p:txEl>
                                          </p:spTgt>
                                        </p:tgtEl>
                                        <p:attrNameLst>
                                          <p:attrName>style.visibility</p:attrName>
                                        </p:attrNameLst>
                                      </p:cBhvr>
                                      <p:to>
                                        <p:strVal val="visible"/>
                                      </p:to>
                                    </p:set>
                                    <p:animEffect transition="in" filter="blinds(vertical)">
                                      <p:cBhvr>
                                        <p:cTn id="33" dur="500"/>
                                        <p:tgtEl>
                                          <p:spTgt spid="16387">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5" fill="hold" grpId="0" nodeType="clickEffect">
                                  <p:stCondLst>
                                    <p:cond delay="0"/>
                                  </p:stCondLst>
                                  <p:childTnLst>
                                    <p:set>
                                      <p:cBhvr>
                                        <p:cTn id="37" dur="1" fill="hold">
                                          <p:stCondLst>
                                            <p:cond delay="0"/>
                                          </p:stCondLst>
                                        </p:cTn>
                                        <p:tgtEl>
                                          <p:spTgt spid="16387">
                                            <p:txEl>
                                              <p:pRg st="5" end="5"/>
                                            </p:txEl>
                                          </p:spTgt>
                                        </p:tgtEl>
                                        <p:attrNameLst>
                                          <p:attrName>style.visibility</p:attrName>
                                        </p:attrNameLst>
                                      </p:cBhvr>
                                      <p:to>
                                        <p:strVal val="visible"/>
                                      </p:to>
                                    </p:set>
                                    <p:animEffect transition="in" filter="blinds(vertical)">
                                      <p:cBhvr>
                                        <p:cTn id="38"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AutoShape 2"/>
          <p:cNvSpPr>
            <a:spLocks noChangeArrowheads="1"/>
          </p:cNvSpPr>
          <p:nvPr>
            <p:ph type="title"/>
          </p:nvPr>
        </p:nvSpPr>
        <p:spPr>
          <a:xfrm>
            <a:off x="609600" y="304800"/>
            <a:ext cx="8305800" cy="1447800"/>
          </a:xfrm>
          <a:prstGeom prst="ellipseRibbon2">
            <a:avLst>
              <a:gd name="adj1" fmla="val 25000"/>
              <a:gd name="adj2" fmla="val 50000"/>
              <a:gd name="adj3" fmla="val 12500"/>
            </a:avLst>
          </a:prstGeom>
          <a:solidFill>
            <a:srgbClr val="FFFF00"/>
          </a:solidFill>
          <a:ln w="28575">
            <a:solidFill>
              <a:srgbClr val="FF6600"/>
            </a:solidFill>
            <a:round/>
            <a:headEnd type="none" w="med" len="med"/>
            <a:tailEnd type="none" w="med" len="med"/>
          </a:ln>
        </p:spPr>
        <p:txBody>
          <a:bodyPr/>
          <a:lstStyle/>
          <a:p>
            <a:r>
              <a:rPr lang="en-US" sz="4000" smtClean="0">
                <a:latin typeface="Arial" charset="0"/>
              </a:rPr>
              <a:t>       </a:t>
            </a:r>
            <a:r>
              <a:rPr lang="en-US" sz="4000" b="1" smtClean="0">
                <a:solidFill>
                  <a:srgbClr val="0000FF"/>
                </a:solidFill>
                <a:latin typeface="Arial" charset="0"/>
              </a:rPr>
              <a:t>NHẬN XÉT </a:t>
            </a:r>
            <a:endParaRPr lang="en-US" sz="4000" smtClean="0">
              <a:latin typeface="Arial" charset="0"/>
            </a:endParaRPr>
          </a:p>
        </p:txBody>
      </p:sp>
      <p:sp>
        <p:nvSpPr>
          <p:cNvPr id="17411" name="Rectangle 3"/>
          <p:cNvSpPr>
            <a:spLocks noGrp="1" noChangeArrowheads="1"/>
          </p:cNvSpPr>
          <p:nvPr>
            <p:ph type="body" idx="1"/>
          </p:nvPr>
        </p:nvSpPr>
        <p:spPr>
          <a:xfrm>
            <a:off x="381000" y="2438400"/>
            <a:ext cx="8534400" cy="3505200"/>
          </a:xfrm>
          <a:solidFill>
            <a:srgbClr val="FFFF00"/>
          </a:solidFill>
          <a:ln>
            <a:solidFill>
              <a:srgbClr val="993300"/>
            </a:solidFill>
          </a:ln>
        </p:spPr>
        <p:txBody>
          <a:bodyPr/>
          <a:lstStyle/>
          <a:p>
            <a:pPr algn="just">
              <a:buFontTx/>
              <a:buNone/>
            </a:pPr>
            <a:r>
              <a:rPr lang="en-US" smtClean="0">
                <a:solidFill>
                  <a:srgbClr val="FF0000"/>
                </a:solidFill>
                <a:latin typeface="Arial" charset="0"/>
              </a:rPr>
              <a:t>  </a:t>
            </a:r>
            <a:r>
              <a:rPr lang="en-US" sz="3600" smtClean="0">
                <a:solidFill>
                  <a:srgbClr val="FF0000"/>
                </a:solidFill>
                <a:latin typeface="Arial" charset="0"/>
              </a:rPr>
              <a:t>Ta có thể biến </a:t>
            </a:r>
            <a:r>
              <a:rPr lang="vi-VN" sz="3600" smtClean="0">
                <a:solidFill>
                  <a:srgbClr val="FF0000"/>
                </a:solidFill>
                <a:latin typeface="Arial" charset="0"/>
              </a:rPr>
              <a:t>đ</a:t>
            </a:r>
            <a:r>
              <a:rPr lang="en-US" sz="3600" smtClean="0">
                <a:solidFill>
                  <a:srgbClr val="FF0000"/>
                </a:solidFill>
                <a:latin typeface="Arial" charset="0"/>
              </a:rPr>
              <a:t>ổi phép chia một số tự nhiên cho một số thập phân thành phép chia một số tự nhiên cho một số tự nhiên bằng cách nhân cả Số bị chia và Số chia với 10, 100,1000</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barn(outVertical)">
                                      <p:cBhvr>
                                        <p:cTn id="13"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99"/>
            </a:gs>
            <a:gs pos="100000">
              <a:srgbClr val="00CCFF"/>
            </a:gs>
          </a:gsLst>
          <a:lin ang="18900000" scaled="1"/>
        </a:gradFill>
        <a:effectLst/>
      </p:bgPr>
    </p:bg>
    <p:spTree>
      <p:nvGrpSpPr>
        <p:cNvPr id="1" name=""/>
        <p:cNvGrpSpPr/>
        <p:nvPr/>
      </p:nvGrpSpPr>
      <p:grpSpPr>
        <a:xfrm>
          <a:off x="0" y="0"/>
          <a:ext cx="0" cy="0"/>
          <a:chOff x="0" y="0"/>
          <a:chExt cx="0" cy="0"/>
        </a:xfrm>
      </p:grpSpPr>
      <p:sp>
        <p:nvSpPr>
          <p:cNvPr id="18434" name="AutoShape 2"/>
          <p:cNvSpPr>
            <a:spLocks noChangeArrowheads="1"/>
          </p:cNvSpPr>
          <p:nvPr>
            <p:ph type="title"/>
          </p:nvPr>
        </p:nvSpPr>
        <p:spPr>
          <a:xfrm>
            <a:off x="609600" y="304800"/>
            <a:ext cx="7772400" cy="2286000"/>
          </a:xfrm>
          <a:prstGeom prst="flowChartPunchedTape">
            <a:avLst/>
          </a:prstGeom>
          <a:solidFill>
            <a:srgbClr val="99CCFF"/>
          </a:solidFill>
          <a:ln w="28575">
            <a:solidFill>
              <a:srgbClr val="000080"/>
            </a:solidFill>
            <a:headEnd type="none" w="med" len="med"/>
            <a:tailEnd type="none" w="med" len="med"/>
          </a:ln>
        </p:spPr>
        <p:txBody>
          <a:bodyPr/>
          <a:lstStyle/>
          <a:p>
            <a:r>
              <a:rPr lang="en-US" sz="4000" smtClean="0">
                <a:latin typeface="Arial" charset="0"/>
              </a:rPr>
              <a:t>       </a:t>
            </a:r>
            <a:r>
              <a:rPr lang="en-US" sz="4000" smtClean="0">
                <a:solidFill>
                  <a:srgbClr val="CC3300"/>
                </a:solidFill>
                <a:latin typeface="Arial" charset="0"/>
              </a:rPr>
              <a:t>CÁC PHÉP CHIA ĐÃ HỌC</a:t>
            </a:r>
            <a:endParaRPr lang="en-US" sz="4000" smtClean="0">
              <a:latin typeface="Arial" charset="0"/>
            </a:endParaRPr>
          </a:p>
        </p:txBody>
      </p:sp>
      <p:sp>
        <p:nvSpPr>
          <p:cNvPr id="18435" name="Rectangle 3"/>
          <p:cNvSpPr>
            <a:spLocks noGrp="1" noChangeArrowheads="1"/>
          </p:cNvSpPr>
          <p:nvPr>
            <p:ph type="body" idx="1"/>
          </p:nvPr>
        </p:nvSpPr>
        <p:spPr>
          <a:xfrm>
            <a:off x="381000" y="3200400"/>
            <a:ext cx="8534400" cy="3124200"/>
          </a:xfrm>
          <a:solidFill>
            <a:srgbClr val="CCFFFF"/>
          </a:solidFill>
          <a:ln>
            <a:solidFill>
              <a:srgbClr val="993300"/>
            </a:solidFill>
          </a:ln>
        </p:spPr>
        <p:txBody>
          <a:bodyPr/>
          <a:lstStyle/>
          <a:p>
            <a:pPr>
              <a:buFont typeface="Wingdings" pitchFamily="2" charset="2"/>
              <a:buChar char="+"/>
            </a:pPr>
            <a:r>
              <a:rPr lang="en-US" smtClean="0">
                <a:solidFill>
                  <a:srgbClr val="FF0000"/>
                </a:solidFill>
                <a:latin typeface="Arial" charset="0"/>
              </a:rPr>
              <a:t>  </a:t>
            </a:r>
            <a:r>
              <a:rPr lang="en-US" sz="2800" smtClean="0">
                <a:solidFill>
                  <a:srgbClr val="FF0000"/>
                </a:solidFill>
                <a:latin typeface="Arial" charset="0"/>
              </a:rPr>
              <a:t>Chia một số tự nhiên cho một số thập phân</a:t>
            </a:r>
          </a:p>
          <a:p>
            <a:pPr>
              <a:buFont typeface="Wingdings" pitchFamily="2" charset="2"/>
              <a:buChar char="+"/>
            </a:pPr>
            <a:r>
              <a:rPr lang="en-US" sz="2800" smtClean="0">
                <a:solidFill>
                  <a:srgbClr val="FF0000"/>
                </a:solidFill>
                <a:latin typeface="Arial" charset="0"/>
              </a:rPr>
              <a:t>   Chia một số thập phân cho 10,100...</a:t>
            </a:r>
          </a:p>
          <a:p>
            <a:pPr>
              <a:buFont typeface="Wingdings" pitchFamily="2" charset="2"/>
              <a:buChar char="+"/>
            </a:pPr>
            <a:r>
              <a:rPr lang="en-US" sz="2800" smtClean="0">
                <a:solidFill>
                  <a:srgbClr val="FF0000"/>
                </a:solidFill>
                <a:latin typeface="Arial" charset="0"/>
              </a:rPr>
              <a:t>   Chia một số tự nhiên cho một số tự nhiên,      th</a:t>
            </a:r>
            <a:r>
              <a:rPr lang="vi-VN" sz="2800" smtClean="0">
                <a:solidFill>
                  <a:srgbClr val="FF0000"/>
                </a:solidFill>
                <a:latin typeface="Arial" charset="0"/>
              </a:rPr>
              <a:t>ươ</a:t>
            </a:r>
            <a:r>
              <a:rPr lang="en-US" sz="2800" smtClean="0">
                <a:solidFill>
                  <a:srgbClr val="FF0000"/>
                </a:solidFill>
                <a:latin typeface="Arial" charset="0"/>
              </a:rPr>
              <a:t>ng tìm </a:t>
            </a:r>
            <a:r>
              <a:rPr lang="vi-VN" sz="2800" smtClean="0">
                <a:solidFill>
                  <a:srgbClr val="FF0000"/>
                </a:solidFill>
                <a:latin typeface="Arial" charset="0"/>
              </a:rPr>
              <a:t>đư</a:t>
            </a:r>
            <a:r>
              <a:rPr lang="en-US" sz="2800" smtClean="0">
                <a:solidFill>
                  <a:srgbClr val="FF0000"/>
                </a:solidFill>
                <a:latin typeface="Arial" charset="0"/>
              </a:rPr>
              <a:t>ợc là một số thập phân</a:t>
            </a:r>
            <a:endParaRPr lang="en-US" smtClean="0">
              <a:solidFill>
                <a:srgbClr val="FF0000"/>
              </a:solidFill>
              <a:latin typeface="Arial"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randombar(vertic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dissolve">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dissolve">
                                      <p:cBhvr>
                                        <p:cTn id="17" dur="5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dissolve">
                                      <p:cBhvr>
                                        <p:cTn id="2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P spid="18435" grpId="0" build="p" autoUpdateAnimBg="0"/>
    </p:bldLst>
  </p:timing>
</p:sld>
</file>

<file path=ppt/theme/theme1.xml><?xml version="1.0" encoding="utf-8"?>
<a:theme xmlns:a="http://schemas.openxmlformats.org/drawingml/2006/main" name="Blush">
  <a:themeElements>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Blush">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Blush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sh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Designs\BLUSH.POT</Template>
  <TotalTime>766</TotalTime>
  <Words>624</Words>
  <Application>Microsoft PowerPoint</Application>
  <PresentationFormat>On-screen Show (4:3)</PresentationFormat>
  <Paragraphs>109</Paragraphs>
  <Slides>26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Times New Roman</vt:lpstr>
      <vt:lpstr>Arial</vt:lpstr>
      <vt:lpstr>Impact</vt:lpstr>
      <vt:lpstr>Monotype Sorts</vt:lpstr>
      <vt:lpstr>Symbol</vt:lpstr>
      <vt:lpstr>Wingdings</vt:lpstr>
      <vt:lpstr>.VnTime</vt:lpstr>
      <vt:lpstr>Blush</vt:lpstr>
      <vt:lpstr>Microsoft Clip Gallery</vt:lpstr>
      <vt:lpstr> TIẾT 79 - CHIA MỘT SỐ TỰ NHIÊN CHO MỘT SỐ THẬP PHÂN</vt:lpstr>
      <vt:lpstr>MỤC TIÊU BÀI HỌC</vt:lpstr>
      <vt:lpstr>KIỂM TRA BÀI CŨ</vt:lpstr>
      <vt:lpstr>KIỂM TRA BÀI CŨ</vt:lpstr>
      <vt:lpstr>NHẬN XÉT</vt:lpstr>
      <vt:lpstr>KẾT LUẬN</vt:lpstr>
      <vt:lpstr>NHẬN XÉT 2 PHÉP TÍNH</vt:lpstr>
      <vt:lpstr>       NHẬN XÉT </vt:lpstr>
      <vt:lpstr>       CÁC PHÉP CHIA ĐÃ HỌC</vt:lpstr>
      <vt:lpstr>CHIA MỘT SỐ TỰ NHIÊN CHO MỘT SỐ THẬP PHÂN</vt:lpstr>
      <vt:lpstr>VÍ DỤ   Cho một mảnh vườn hình chữ nhật có chu vi bằng 87 mét.Chiều dài mảnh vườn là 14,5 mét. Tính chiều rộng mảnh vườn đó</vt:lpstr>
      <vt:lpstr>Slide 12</vt:lpstr>
      <vt:lpstr>CÁCH THỰC HIỆN PHÉP CHIA</vt:lpstr>
      <vt:lpstr>HÌNH THÀNH QUY TẮC CHIA</vt:lpstr>
      <vt:lpstr>Slide 15</vt:lpstr>
      <vt:lpstr>HÌNH THÀNH QUY TẮC CHIA</vt:lpstr>
      <vt:lpstr>HÌNH THÀNH QUY TẮC CHIA</vt:lpstr>
      <vt:lpstr>Ví dụ 2 : Thực hiện phép chia   112 : 2,24</vt:lpstr>
      <vt:lpstr>Slide 19</vt:lpstr>
      <vt:lpstr>QUY TẮC THỰC HIỆN  PHÉP CHIA</vt:lpstr>
      <vt:lpstr>THỰC HÀNH</vt:lpstr>
      <vt:lpstr>THỰC HÀNH</vt:lpstr>
      <vt:lpstr>THỰC HÀNH</vt:lpstr>
      <vt:lpstr>THỰC HÀNH</vt:lpstr>
      <vt:lpstr>THỰC HÀNH</vt:lpstr>
      <vt:lpstr>Slide 26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Môc tiªu : To¸n 5 - tiÕt 79 - Chia 1 sè tù nhiªn cho 1 sè thËp ph©n</dc:title>
  <dc:creator>T</dc:creator>
  <cp:lastModifiedBy>CSTeam</cp:lastModifiedBy>
  <cp:revision>36</cp:revision>
  <dcterms:created xsi:type="dcterms:W3CDTF">2001-08-09T23:07:06Z</dcterms:created>
  <dcterms:modified xsi:type="dcterms:W3CDTF">2016-06-30T03:34:39Z</dcterms:modified>
</cp:coreProperties>
</file>