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 id="2147483760" r:id="rId6"/>
  </p:sldMasterIdLst>
  <p:notesMasterIdLst>
    <p:notesMasterId r:id="rId40"/>
  </p:notesMasterIdLst>
  <p:sldIdLst>
    <p:sldId id="534" r:id="rId7"/>
    <p:sldId id="2007577131" r:id="rId8"/>
    <p:sldId id="470" r:id="rId9"/>
    <p:sldId id="2007577143" r:id="rId10"/>
    <p:sldId id="2601" r:id="rId11"/>
    <p:sldId id="2007577112" r:id="rId12"/>
    <p:sldId id="371" r:id="rId13"/>
    <p:sldId id="299" r:id="rId14"/>
    <p:sldId id="360" r:id="rId15"/>
    <p:sldId id="300" r:id="rId16"/>
    <p:sldId id="301" r:id="rId17"/>
    <p:sldId id="2007577132" r:id="rId18"/>
    <p:sldId id="2007577133" r:id="rId19"/>
    <p:sldId id="2007577134" r:id="rId20"/>
    <p:sldId id="2007577114" r:id="rId21"/>
    <p:sldId id="2007577135" r:id="rId22"/>
    <p:sldId id="2007577138" r:id="rId23"/>
    <p:sldId id="2007577139" r:id="rId24"/>
    <p:sldId id="2007577140" r:id="rId25"/>
    <p:sldId id="2007577141" r:id="rId26"/>
    <p:sldId id="2007577142" r:id="rId27"/>
    <p:sldId id="2007577144" r:id="rId28"/>
    <p:sldId id="2007577146" r:id="rId29"/>
    <p:sldId id="2007577145" r:id="rId30"/>
    <p:sldId id="2636" r:id="rId31"/>
    <p:sldId id="2007577147" r:id="rId32"/>
    <p:sldId id="2007577148" r:id="rId33"/>
    <p:sldId id="2007577149" r:id="rId34"/>
    <p:sldId id="2007577150" r:id="rId35"/>
    <p:sldId id="2007577151" r:id="rId36"/>
    <p:sldId id="2007577152" r:id="rId37"/>
    <p:sldId id="2007577153" r:id="rId38"/>
    <p:sldId id="51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90"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077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881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8482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6771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4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20.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8/19/2022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2022/8/19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2022/8/19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2022/8/19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8/19/2022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8/19/2022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8/19/2022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893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27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8705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505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4282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98046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178745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8.png"/><Relationship Id="rId4" Type="http://schemas.openxmlformats.org/officeDocument/2006/relationships/slideLayout" Target="../slideLayouts/slideLayout46.xml"/><Relationship Id="rId9"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910B56C-488B-4F73-AE4F-0D2802CAB32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8/19/2022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888891FE-28E5-458A-AE93-6E9A74D61BB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2022/8/19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60D67777-E31A-4CAC-A7BC-4A82FFF39D0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8/19/2022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20E81B72-6FA0-45DB-ACF4-32B15E642BE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373574169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67.png"/><Relationship Id="rId5" Type="http://schemas.microsoft.com/office/2007/relationships/hdphoto" Target="../media/hdphoto2.wdp"/><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22.xml"/><Relationship Id="rId16" Type="http://schemas.openxmlformats.org/officeDocument/2006/relationships/image" Target="../media/image87.png"/><Relationship Id="rId1" Type="http://schemas.openxmlformats.org/officeDocument/2006/relationships/slideLayout" Target="../slideLayouts/slideLayout1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sv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7" Type="http://schemas.microsoft.com/office/2007/relationships/hdphoto" Target="../media/hdphoto4.wdp"/><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97.png"/><Relationship Id="rId5" Type="http://schemas.microsoft.com/office/2007/relationships/hdphoto" Target="../media/hdphoto3.wdp"/><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51.jpe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6.png"/><Relationship Id="rId18" Type="http://schemas.openxmlformats.org/officeDocument/2006/relationships/image" Target="../media/image61.png"/><Relationship Id="rId3" Type="http://schemas.openxmlformats.org/officeDocument/2006/relationships/notesSlide" Target="../notesSlides/notesSlide7.xml"/><Relationship Id="rId7" Type="http://schemas.openxmlformats.org/officeDocument/2006/relationships/image" Target="../media/image55.png"/><Relationship Id="rId12" Type="http://schemas.openxmlformats.org/officeDocument/2006/relationships/image" Target="../media/image59.png"/><Relationship Id="rId17" Type="http://schemas.openxmlformats.org/officeDocument/2006/relationships/image" Target="../media/image60.png"/><Relationship Id="rId2" Type="http://schemas.openxmlformats.org/officeDocument/2006/relationships/slideLayout" Target="../slideLayouts/slideLayout2.xml"/><Relationship Id="rId16" Type="http://schemas.openxmlformats.org/officeDocument/2006/relationships/image" Target="../media/image34.png"/><Relationship Id="rId1" Type="http://schemas.openxmlformats.org/officeDocument/2006/relationships/themeOverride" Target="../theme/themeOverride1.xml"/><Relationship Id="rId6" Type="http://schemas.openxmlformats.org/officeDocument/2006/relationships/image" Target="../media/image54.png"/><Relationship Id="rId11" Type="http://schemas.openxmlformats.org/officeDocument/2006/relationships/image" Target="../media/image24.png"/><Relationship Id="rId5" Type="http://schemas.openxmlformats.org/officeDocument/2006/relationships/image" Target="../media/image28.png"/><Relationship Id="rId15" Type="http://schemas.openxmlformats.org/officeDocument/2006/relationships/image" Target="../media/image31.png"/><Relationship Id="rId10" Type="http://schemas.openxmlformats.org/officeDocument/2006/relationships/image" Target="../media/image58.png"/><Relationship Id="rId4" Type="http://schemas.openxmlformats.org/officeDocument/2006/relationships/image" Target="../media/image23.png"/><Relationship Id="rId9" Type="http://schemas.openxmlformats.org/officeDocument/2006/relationships/image" Target="../media/image57.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2619" y="9482"/>
            <a:ext cx="3195119" cy="303210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72" y="223381"/>
            <a:ext cx="2636007" cy="3181388"/>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2412" y="3074110"/>
            <a:ext cx="2309420" cy="1651674"/>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09965"/>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Khoan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thong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nhẹ</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nhàng</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Rounded Corners 34">
            <a:extLst>
              <a:ext uri="{FF2B5EF4-FFF2-40B4-BE49-F238E27FC236}">
                <a16:creationId xmlns:a16="http://schemas.microsoft.com/office/drawing/2014/main"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Giải</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nghĩa</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từ</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026" name="Picture 2" descr="Dáng đi của bạn như thế nào? Câu trả lời sẽ tiết lộ những điều bí ẩn v –  ULA Vietnam">
            <a:extLst>
              <a:ext uri="{FF2B5EF4-FFF2-40B4-BE49-F238E27FC236}">
                <a16:creationId xmlns:a16="http://schemas.microsoft.com/office/drawing/2014/main" id="{59694009-0898-4B39-93A6-7309AE5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1438275" y="1262855"/>
            <a:ext cx="10172700" cy="809965"/>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Tỉnh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135F5F4C-8361-433D-B705-725C52499DDD}"/>
              </a:ext>
            </a:extLst>
          </p:cNvPr>
          <p:cNvPicPr>
            <a:picLocks noChangeAspect="1"/>
          </p:cNvPicPr>
          <p:nvPr/>
        </p:nvPicPr>
        <p:blipFill>
          <a:blip r:embed="rId2"/>
          <a:stretch>
            <a:fillRect/>
          </a:stretch>
        </p:blipFill>
        <p:spPr>
          <a:xfrm>
            <a:off x="3894620" y="2533650"/>
            <a:ext cx="4563580" cy="3194506"/>
          </a:xfrm>
          <a:prstGeom prst="rect">
            <a:avLst/>
          </a:prstGeom>
        </p:spPr>
      </p:pic>
    </p:spTree>
    <p:extLst>
      <p:ext uri="{BB962C8B-B14F-4D97-AF65-F5344CB8AC3E}">
        <p14:creationId xmlns:p14="http://schemas.microsoft.com/office/powerpoint/2010/main" val="3400371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Nam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50" name="Picture 2" descr="Trâm bầu – Wikipedia tiếng Việt">
            <a:extLst>
              <a:ext uri="{FF2B5EF4-FFF2-40B4-BE49-F238E27FC236}">
                <a16:creationId xmlns:a16="http://schemas.microsoft.com/office/drawing/2014/main" id="{226BDE1A-7765-473B-A88D-C6DA87EE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bài đọc và trả lời các câu hỏi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 Em chú ý câu nói của Bé ở đầu bài đọc để trả lời.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596304" y="632947"/>
            <a:ext cx="6756996"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Mấy chị em đang chơi trò gì cùng nhau?</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818140" y="4211379"/>
            <a:ext cx="7495963" cy="809965"/>
          </a:xfrm>
          <a:prstGeom prst="rect">
            <a:avLst/>
          </a:prstGeom>
        </p:spPr>
        <p:txBody>
          <a:bodyPr wrap="none">
            <a:spAutoFit/>
          </a:bodyPr>
          <a:lstStyle/>
          <a:p>
            <a:pP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 chị em chơi trò đi học cùng nhau.</a:t>
            </a:r>
          </a:p>
        </p:txBody>
      </p:sp>
    </p:spTree>
    <p:extLst>
      <p:ext uri="{BB962C8B-B14F-4D97-AF65-F5344CB8AC3E}">
        <p14:creationId xmlns:p14="http://schemas.microsoft.com/office/powerpoint/2010/main" val="258038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304800" y="742950"/>
            <a:ext cx="7658100" cy="354384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74277"/>
              <a:ext cx="5843238" cy="8806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Trong câu chuyện trên, em thích bạn nhỏ nào nhất?</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532596" y="3792000"/>
            <a:ext cx="7658100" cy="1754326"/>
          </a:xfrm>
          <a:prstGeom prst="rect">
            <a:avLst/>
          </a:prstGeom>
        </p:spPr>
        <p:txBody>
          <a:bodyPr wrap="square">
            <a:spAutoFit/>
          </a:bodyPr>
          <a:lstStyle/>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câu chuyện trên, em thích bạn Bé nhất. Bạn Bé dù nhỏ tuổi nhưng lúc đóng làm cô giáo lại rất ra dáng.</a:t>
            </a:r>
          </a:p>
        </p:txBody>
      </p:sp>
    </p:spTree>
    <p:extLst>
      <p:ext uri="{BB962C8B-B14F-4D97-AF65-F5344CB8AC3E}">
        <p14:creationId xmlns:p14="http://schemas.microsoft.com/office/powerpoint/2010/main" val="1883212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240427" y="2989192"/>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pic>
        <p:nvPicPr>
          <p:cNvPr id="12" name="Picture 11" descr="Shape&#10;&#10;Description automatically generated with medium confidence">
            <a:extLst>
              <a:ext uri="{FF2B5EF4-FFF2-40B4-BE49-F238E27FC236}">
                <a16:creationId xmlns:a16="http://schemas.microsoft.com/office/drawing/2014/main" id="{F047DD52-6C74-4D3B-9D5B-8F13679B4E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7025" y="5231130"/>
            <a:ext cx="1704975" cy="1704975"/>
          </a:xfrm>
          <a:prstGeom prst="rect">
            <a:avLst/>
          </a:prstGeom>
        </p:spPr>
      </p:pic>
    </p:spTree>
    <p:extLst>
      <p:ext uri="{BB962C8B-B14F-4D97-AF65-F5344CB8AC3E}">
        <p14:creationId xmlns:p14="http://schemas.microsoft.com/office/powerpoint/2010/main" val="4190886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D278D6-E141-4BB9-AB0F-FB2AF73F4264}"/>
              </a:ext>
            </a:extLst>
          </p:cNvPr>
          <p:cNvSpPr/>
          <p:nvPr/>
        </p:nvSpPr>
        <p:spPr>
          <a:xfrm>
            <a:off x="581025" y="742950"/>
            <a:ext cx="10953750" cy="5666727"/>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EC3B812-AE4C-4D9E-8C21-2AC080024A3A}"/>
              </a:ext>
            </a:extLst>
          </p:cNvPr>
          <p:cNvPicPr>
            <a:picLocks noChangeAspect="1"/>
          </p:cNvPicPr>
          <p:nvPr/>
        </p:nvPicPr>
        <p:blipFill>
          <a:blip r:embed="rId3"/>
          <a:stretch>
            <a:fillRect/>
          </a:stretch>
        </p:blipFill>
        <p:spPr>
          <a:xfrm>
            <a:off x="3510672" y="-88172"/>
            <a:ext cx="5608806" cy="1072989"/>
          </a:xfrm>
          <a:prstGeom prst="rect">
            <a:avLst/>
          </a:prstGeom>
        </p:spPr>
      </p:pic>
      <p:pic>
        <p:nvPicPr>
          <p:cNvPr id="6" name="Picture 5">
            <a:extLst>
              <a:ext uri="{FF2B5EF4-FFF2-40B4-BE49-F238E27FC236}">
                <a16:creationId xmlns:a16="http://schemas.microsoft.com/office/drawing/2014/main" id="{24CE8B51-D8A1-4E2F-A2A3-3B24DE516BE2}"/>
              </a:ext>
            </a:extLst>
          </p:cNvPr>
          <p:cNvPicPr>
            <a:picLocks noChangeAspect="1"/>
          </p:cNvPicPr>
          <p:nvPr/>
        </p:nvPicPr>
        <p:blipFill>
          <a:blip r:embed="rId4"/>
          <a:stretch>
            <a:fillRect/>
          </a:stretch>
        </p:blipFill>
        <p:spPr>
          <a:xfrm>
            <a:off x="6096000" y="4819650"/>
            <a:ext cx="6096000" cy="2038350"/>
          </a:xfrm>
          <a:prstGeom prst="rect">
            <a:avLst/>
          </a:prstGeom>
        </p:spPr>
      </p:pic>
      <p:sp>
        <p:nvSpPr>
          <p:cNvPr id="18" name="TextBox 17">
            <a:extLst>
              <a:ext uri="{FF2B5EF4-FFF2-40B4-BE49-F238E27FC236}">
                <a16:creationId xmlns:a16="http://schemas.microsoft.com/office/drawing/2014/main" id="{3236F99A-6DF1-4808-8702-CA6C2F792347}"/>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C4A2D2BD-73DF-4D7F-9A74-2BB44A5400AE}"/>
              </a:ext>
            </a:extLst>
          </p:cNvPr>
          <p:cNvSpPr txBox="1"/>
          <p:nvPr/>
        </p:nvSpPr>
        <p:spPr>
          <a:xfrm>
            <a:off x="4953000" y="733246"/>
            <a:ext cx="3962400" cy="4493538"/>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a:p>
            <a:r>
              <a:rPr lang="vi-VN" sz="2600" dirty="0">
                <a:latin typeface="Arial-Rounded" panose="020B0500000000000000" pitchFamily="34" charset="0"/>
                <a:ea typeface="Arial-Rounded" panose="020B0500000000000000" pitchFamily="34" charset="0"/>
                <a:cs typeface="Arial-Rounded" panose="020B0500000000000000" pitchFamily="34" charset="0"/>
              </a:rPr>
              <a:t>Cây gạo đầu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Hoa nở chói ngời</a:t>
            </a:r>
          </a:p>
          <a:p>
            <a:r>
              <a:rPr lang="vi-VN" sz="2600" dirty="0">
                <a:latin typeface="Arial-Rounded" panose="020B0500000000000000" pitchFamily="34" charset="0"/>
                <a:ea typeface="Arial-Rounded" panose="020B0500000000000000" pitchFamily="34" charset="0"/>
                <a:cs typeface="Arial-Rounded" panose="020B0500000000000000" pitchFamily="34" charset="0"/>
              </a:rPr>
              <a:t>A! nắng lên rồi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Mặt trời đỏ chót</a:t>
            </a:r>
          </a:p>
          <a:p>
            <a:r>
              <a:rPr lang="vi-VN" sz="2600" dirty="0">
                <a:latin typeface="Arial-Rounded" panose="020B0500000000000000" pitchFamily="34" charset="0"/>
                <a:ea typeface="Arial-Rounded" panose="020B0500000000000000" pitchFamily="34" charset="0"/>
                <a:cs typeface="Arial-Rounded" panose="020B0500000000000000" pitchFamily="34" charset="0"/>
              </a:rPr>
              <a:t>Lá cờ Tổ quốc</a:t>
            </a:r>
          </a:p>
          <a:p>
            <a:r>
              <a:rPr lang="vi-VN" sz="2600" dirty="0">
                <a:latin typeface="Arial-Rounded" panose="020B0500000000000000" pitchFamily="34" charset="0"/>
                <a:ea typeface="Arial-Rounded" panose="020B0500000000000000" pitchFamily="34"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Chị ơi bức tranh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Quê ta đẹp quá!</a:t>
            </a:r>
            <a:endParaRPr lang="en-US" sz="2600" dirty="0"/>
          </a:p>
        </p:txBody>
      </p:sp>
      <p:sp>
        <p:nvSpPr>
          <p:cNvPr id="21" name="TextBox 20">
            <a:extLst>
              <a:ext uri="{FF2B5EF4-FFF2-40B4-BE49-F238E27FC236}">
                <a16:creationId xmlns:a16="http://schemas.microsoft.com/office/drawing/2014/main"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Arial-Rounded" panose="020B0500000000000000" pitchFamily="34" charset="0"/>
                <a:ea typeface="Arial-Rounded" panose="020B0500000000000000" pitchFamily="34" charset="0"/>
                <a:cs typeface="Arial-Rounded" panose="020B0500000000000000" pitchFamily="34" charset="0"/>
              </a:rPr>
              <a:t>(</a:t>
            </a:r>
            <a:r>
              <a:rPr lang="en-US" sz="2600" dirty="0" err="1">
                <a:latin typeface="Arial-Rounded" panose="020B0500000000000000" pitchFamily="34" charset="0"/>
                <a:ea typeface="Arial-Rounded" panose="020B0500000000000000" pitchFamily="34" charset="0"/>
                <a:cs typeface="Arial-Rounded" panose="020B0500000000000000" pitchFamily="34" charset="0"/>
              </a:rPr>
              <a:t>Định</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2600" dirty="0">
                <a:latin typeface="Arial-Rounded" panose="020B0500000000000000" pitchFamily="34" charset="0"/>
                <a:ea typeface="Arial-Rounded" panose="020B0500000000000000" pitchFamily="34" charset="0"/>
                <a:cs typeface="Arial-Rounded" panose="020B0500000000000000" pitchFamily="34" charset="0"/>
              </a:rPr>
              <a:t>)</a:t>
            </a:r>
            <a:endParaRPr lang="en-US" sz="2600" dirty="0"/>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
              </a:rPr>
              <a:t>Đọc</a:t>
            </a:r>
            <a:r>
              <a:rPr lang="en-US" sz="3200" dirty="0">
                <a:solidFill>
                  <a:prstClr val="white"/>
                </a:solidFill>
                <a:latin typeface="Arial"/>
              </a:rPr>
              <a:t> </a:t>
            </a:r>
            <a:r>
              <a:rPr lang="en-US" sz="3200" dirty="0" err="1">
                <a:solidFill>
                  <a:prstClr val="white"/>
                </a:solidFill>
                <a:latin typeface="Arial"/>
              </a:rPr>
              <a:t>thầm</a:t>
            </a:r>
            <a:r>
              <a:rPr lang="en-US" sz="3200" dirty="0">
                <a:solidFill>
                  <a:prstClr val="white"/>
                </a:solidFill>
                <a:latin typeface="Arial"/>
              </a:rPr>
              <a:t> </a:t>
            </a:r>
            <a:r>
              <a:rPr lang="en-US" sz="3200" dirty="0" err="1">
                <a:solidFill>
                  <a:prstClr val="white"/>
                </a:solidFill>
                <a:latin typeface="Arial"/>
              </a:rPr>
              <a:t>bài</a:t>
            </a:r>
            <a:r>
              <a:rPr lang="en-US" sz="3200" dirty="0">
                <a:solidFill>
                  <a:prstClr val="white"/>
                </a:solidFill>
                <a:latin typeface="Arial"/>
              </a:rPr>
              <a:t> </a:t>
            </a:r>
            <a:r>
              <a:rPr lang="en-US" sz="3200" dirty="0" err="1">
                <a:solidFill>
                  <a:prstClr val="white"/>
                </a:solidFill>
                <a:latin typeface="Arial"/>
              </a:rPr>
              <a:t>thơ</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52559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13" grpId="0"/>
      <p:bldP spid="21"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632947"/>
            <a:ext cx="7286625"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741940" y="3969256"/>
            <a:ext cx="7611485" cy="1640962"/>
          </a:xfrm>
          <a:prstGeom prst="rect">
            <a:avLst/>
          </a:prstGeom>
        </p:spPr>
        <p:txBody>
          <a:bodyPr wrap="square">
            <a:spAutoFit/>
          </a:bodyPr>
          <a:lstStyle/>
          <a:p>
            <a:pPr lvl="0" algn="ct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916046"/>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xanh, xanh tươi,…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693001" y="3429000"/>
            <a:ext cx="7611485" cy="2308324"/>
          </a:xfrm>
          <a:prstGeom prst="rect">
            <a:avLst/>
          </a:prstGeom>
        </p:spPr>
        <p:txBody>
          <a:bodyPr wrap="square">
            <a:spAutoFit/>
          </a:bodyPr>
          <a:lstStyle/>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Các từ chỉ màu sắc được nói đến trong bài</a:t>
            </a:r>
          </a:p>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xanh, xanh tươi, xanh mát, xanh ngắt</a:t>
            </a:r>
          </a:p>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85775" y="-1171575"/>
            <a:ext cx="9906000" cy="8362950"/>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734667"/>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Theo em, vì sao bạn nhỏ thấy bức tranh quê mình rất đẹp? Chọn câu trả lời hoặc nêu ý kiến khác của em.</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quê hương mình đẹp.</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vẽ giỏi.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id="{8B234C8E-52C6-4B39-B9D3-6E6DBE13466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65007" y="3449556"/>
            <a:ext cx="1271230" cy="1076325"/>
          </a:xfrm>
          <a:prstGeom prst="rect">
            <a:avLst/>
          </a:prstGeom>
        </p:spPr>
      </p:pic>
    </p:spTree>
    <p:extLst>
      <p:ext uri="{BB962C8B-B14F-4D97-AF65-F5344CB8AC3E}">
        <p14:creationId xmlns:p14="http://schemas.microsoft.com/office/powerpoint/2010/main" val="293882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ô và mẹ">
            <a:hlinkClick r:id="" action="ppaction://media"/>
            <a:extLst>
              <a:ext uri="{FF2B5EF4-FFF2-40B4-BE49-F238E27FC236}">
                <a16:creationId xmlns:a16="http://schemas.microsoft.com/office/drawing/2014/main" id="{FF57D6A9-6832-407A-B8AB-B850643B4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550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id="{40312C1C-6320-4E21-BECE-EEF28BAF8374}"/>
              </a:ext>
            </a:extLst>
          </p:cNvPr>
          <p:cNvSpPr txBox="1"/>
          <p:nvPr/>
        </p:nvSpPr>
        <p:spPr>
          <a:xfrm>
            <a:off x="2362200" y="80486"/>
            <a:ext cx="7984330"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 Xếp các từ ngữ dưới đây vào 2 nhóm:</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F701A36A-3C62-4AB9-AA2B-874DF4882F01}"/>
              </a:ext>
            </a:extLst>
          </p:cNvPr>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tô</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Cloud 12">
            <a:extLst>
              <a:ext uri="{FF2B5EF4-FFF2-40B4-BE49-F238E27FC236}">
                <a16:creationId xmlns:a16="http://schemas.microsoft.com/office/drawing/2014/main" id="{22A850AF-AC22-464A-8250-447F95EE4219}"/>
              </a:ext>
            </a:extLst>
          </p:cNvPr>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bút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chì</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a:extLst>
              <a:ext uri="{FF2B5EF4-FFF2-40B4-BE49-F238E27FC236}">
                <a16:creationId xmlns:a16="http://schemas.microsoft.com/office/drawing/2014/main" id="{F19558AE-7D37-4720-ABCC-7BCEEB039959}"/>
              </a:ext>
            </a:extLst>
          </p:cNvPr>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gạo</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17">
            <a:extLst>
              <a:ext uri="{FF2B5EF4-FFF2-40B4-BE49-F238E27FC236}">
                <a16:creationId xmlns:a16="http://schemas.microsoft.com/office/drawing/2014/main" id="{98CB0480-9BD8-43B5-B5EF-62077124EDD8}"/>
              </a:ext>
            </a:extLst>
          </p:cNvPr>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bức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Cloud 18">
            <a:extLst>
              <a:ext uri="{FF2B5EF4-FFF2-40B4-BE49-F238E27FC236}">
                <a16:creationId xmlns:a16="http://schemas.microsoft.com/office/drawing/2014/main" id="{5F10BD6B-0156-4A17-86B8-07416CC436EA}"/>
              </a:ext>
            </a:extLst>
          </p:cNvPr>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vẽ</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id="{A258BA88-06E4-4222-893E-5BEB87F38D85}"/>
              </a:ext>
            </a:extLst>
          </p:cNvPr>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xóm</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id="{46D727FB-66B8-4721-848C-3B0B5D2B2595}"/>
              </a:ext>
            </a:extLst>
          </p:cNvPr>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19DD3FB-BADE-430F-A967-39B05E9C8223}"/>
              </a:ext>
            </a:extLst>
          </p:cNvPr>
          <p:cNvSpPr/>
          <p:nvPr/>
        </p:nvSpPr>
        <p:spPr>
          <a:xfrm>
            <a:off x="295677" y="5589629"/>
            <a:ext cx="4219575" cy="10858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sự</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id="{4186F758-702C-4660-A54D-27DEEF904021}"/>
              </a:ext>
            </a:extLst>
          </p:cNvPr>
          <p:cNvSpPr/>
          <p:nvPr/>
        </p:nvSpPr>
        <p:spPr>
          <a:xfrm>
            <a:off x="6001151" y="5589629"/>
            <a:ext cx="4219575" cy="10858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6011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1.875E-6 1.11111E-6 L 0.41211 0.53819 " pathEditMode="relative" rAng="0" ptsTypes="AA">
                                      <p:cBhvr>
                                        <p:cTn id="45" dur="2000" fill="hold"/>
                                        <p:tgtEl>
                                          <p:spTgt spid="5"/>
                                        </p:tgtEl>
                                        <p:attrNameLst>
                                          <p:attrName>ppt_x</p:attrName>
                                          <p:attrName>ppt_y</p:attrName>
                                        </p:attrNameLst>
                                      </p:cBhvr>
                                      <p:rCtr x="20599" y="26898"/>
                                    </p:animMotion>
                                  </p:childTnLst>
                                </p:cTn>
                              </p:par>
                            </p:childTnLst>
                          </p:cTn>
                        </p:par>
                        <p:par>
                          <p:cTn id="46" fill="hold">
                            <p:stCondLst>
                              <p:cond delay="2000"/>
                            </p:stCondLst>
                            <p:childTnLst>
                              <p:par>
                                <p:cTn id="47" presetID="6" presetClass="emph" presetSubtype="0" fill="hold" grpId="2" nodeType="afterEffect">
                                  <p:stCondLst>
                                    <p:cond delay="0"/>
                                  </p:stCondLst>
                                  <p:childTnLst>
                                    <p:animScale>
                                      <p:cBhvr>
                                        <p:cTn id="48" dur="2000" fill="hold"/>
                                        <p:tgtEl>
                                          <p:spTgt spid="5"/>
                                        </p:tgtEl>
                                      </p:cBhvr>
                                      <p:by x="50000" y="50000"/>
                                    </p:animScale>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5E-6 1.11111E-6 L -0.29297 0.49653 " pathEditMode="relative" rAng="0" ptsTypes="AA">
                                      <p:cBhvr>
                                        <p:cTn id="52" dur="2000" fill="hold"/>
                                        <p:tgtEl>
                                          <p:spTgt spid="13"/>
                                        </p:tgtEl>
                                        <p:attrNameLst>
                                          <p:attrName>ppt_x</p:attrName>
                                          <p:attrName>ppt_y</p:attrName>
                                        </p:attrNameLst>
                                      </p:cBhvr>
                                      <p:rCtr x="-14648" y="24815"/>
                                    </p:animMotion>
                                  </p:childTnLst>
                                </p:cTn>
                              </p:par>
                            </p:childTnLst>
                          </p:cTn>
                        </p:par>
                        <p:par>
                          <p:cTn id="53" fill="hold">
                            <p:stCondLst>
                              <p:cond delay="2000"/>
                            </p:stCondLst>
                            <p:childTnLst>
                              <p:par>
                                <p:cTn id="54" presetID="6" presetClass="emph" presetSubtype="0" fill="hold" grpId="2" nodeType="afterEffect">
                                  <p:stCondLst>
                                    <p:cond delay="0"/>
                                  </p:stCondLst>
                                  <p:childTnLst>
                                    <p:animScale>
                                      <p:cBhvr>
                                        <p:cTn id="55" dur="2000" fill="hold"/>
                                        <p:tgtEl>
                                          <p:spTgt spid="13"/>
                                        </p:tgtEl>
                                      </p:cBhvr>
                                      <p:by x="50000" y="50000"/>
                                    </p:animScale>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29167E-6 1.11111E-6 L -0.39284 0.50069 " pathEditMode="relative" rAng="0" ptsTypes="AA">
                                      <p:cBhvr>
                                        <p:cTn id="59" dur="2000" fill="hold"/>
                                        <p:tgtEl>
                                          <p:spTgt spid="17"/>
                                        </p:tgtEl>
                                        <p:attrNameLst>
                                          <p:attrName>ppt_x</p:attrName>
                                          <p:attrName>ppt_y</p:attrName>
                                        </p:attrNameLst>
                                      </p:cBhvr>
                                      <p:rCtr x="-19648" y="25023"/>
                                    </p:animMotion>
                                  </p:childTnLst>
                                </p:cTn>
                              </p:par>
                            </p:childTnLst>
                          </p:cTn>
                        </p:par>
                        <p:par>
                          <p:cTn id="60" fill="hold">
                            <p:stCondLst>
                              <p:cond delay="2000"/>
                            </p:stCondLst>
                            <p:childTnLst>
                              <p:par>
                                <p:cTn id="61" presetID="6" presetClass="emph" presetSubtype="0" fill="hold" grpId="2" nodeType="afterEffect">
                                  <p:stCondLst>
                                    <p:cond delay="0"/>
                                  </p:stCondLst>
                                  <p:childTnLst>
                                    <p:animScale>
                                      <p:cBhvr>
                                        <p:cTn id="62" dur="2000" fill="hold"/>
                                        <p:tgtEl>
                                          <p:spTgt spid="17"/>
                                        </p:tgtEl>
                                      </p:cBhvr>
                                      <p:by x="50000" y="50000"/>
                                    </p:animScale>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58333E-6 -4.44444E-6 L 0.2198 0.3132 " pathEditMode="relative" rAng="0" ptsTypes="AA">
                                      <p:cBhvr>
                                        <p:cTn id="66" dur="2000" fill="hold"/>
                                        <p:tgtEl>
                                          <p:spTgt spid="18"/>
                                        </p:tgtEl>
                                        <p:attrNameLst>
                                          <p:attrName>ppt_x</p:attrName>
                                          <p:attrName>ppt_y</p:attrName>
                                        </p:attrNameLst>
                                      </p:cBhvr>
                                      <p:rCtr x="10990" y="15648"/>
                                    </p:animMotion>
                                  </p:childTnLst>
                                </p:cTn>
                              </p:par>
                            </p:childTnLst>
                          </p:cTn>
                        </p:par>
                        <p:par>
                          <p:cTn id="67" fill="hold">
                            <p:stCondLst>
                              <p:cond delay="2000"/>
                            </p:stCondLst>
                            <p:childTnLst>
                              <p:par>
                                <p:cTn id="68" presetID="6" presetClass="emph" presetSubtype="0" fill="hold" grpId="2" nodeType="afterEffect">
                                  <p:stCondLst>
                                    <p:cond delay="0"/>
                                  </p:stCondLst>
                                  <p:childTnLst>
                                    <p:animScale>
                                      <p:cBhvr>
                                        <p:cTn id="69" dur="2000" fill="hold"/>
                                        <p:tgtEl>
                                          <p:spTgt spid="18"/>
                                        </p:tgtEl>
                                      </p:cBhvr>
                                      <p:by x="50000" y="50000"/>
                                    </p:animScale>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375E-6 -4.44444E-6 L 0.3957 0.30903 " pathEditMode="relative" rAng="0" ptsTypes="AA">
                                      <p:cBhvr>
                                        <p:cTn id="73" dur="2000" fill="hold"/>
                                        <p:tgtEl>
                                          <p:spTgt spid="19"/>
                                        </p:tgtEl>
                                        <p:attrNameLst>
                                          <p:attrName>ppt_x</p:attrName>
                                          <p:attrName>ppt_y</p:attrName>
                                        </p:attrNameLst>
                                      </p:cBhvr>
                                      <p:rCtr x="19779" y="15440"/>
                                    </p:animMotion>
                                  </p:childTnLst>
                                </p:cTn>
                              </p:par>
                            </p:childTnLst>
                          </p:cTn>
                        </p:par>
                        <p:par>
                          <p:cTn id="74" fill="hold">
                            <p:stCondLst>
                              <p:cond delay="2000"/>
                            </p:stCondLst>
                            <p:childTnLst>
                              <p:par>
                                <p:cTn id="75" presetID="6" presetClass="emph" presetSubtype="0" fill="hold" grpId="2" nodeType="afterEffect">
                                  <p:stCondLst>
                                    <p:cond delay="0"/>
                                  </p:stCondLst>
                                  <p:childTnLst>
                                    <p:animScale>
                                      <p:cBhvr>
                                        <p:cTn id="76" dur="2000" fill="hold"/>
                                        <p:tgtEl>
                                          <p:spTgt spid="19"/>
                                        </p:tgtEl>
                                      </p:cBhvr>
                                      <p:by x="50000" y="50000"/>
                                    </p:animScale>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2.5E-6 -4.44444E-6 L -0.11042 0.3882 " pathEditMode="relative" rAng="0" ptsTypes="AA">
                                      <p:cBhvr>
                                        <p:cTn id="80" dur="2000" fill="hold"/>
                                        <p:tgtEl>
                                          <p:spTgt spid="20"/>
                                        </p:tgtEl>
                                        <p:attrNameLst>
                                          <p:attrName>ppt_x</p:attrName>
                                          <p:attrName>ppt_y</p:attrName>
                                        </p:attrNameLst>
                                      </p:cBhvr>
                                      <p:rCtr x="-5521" y="19398"/>
                                    </p:animMotion>
                                  </p:childTnLst>
                                </p:cTn>
                              </p:par>
                            </p:childTnLst>
                          </p:cTn>
                        </p:par>
                        <p:par>
                          <p:cTn id="81" fill="hold">
                            <p:stCondLst>
                              <p:cond delay="2000"/>
                            </p:stCondLst>
                            <p:childTnLst>
                              <p:par>
                                <p:cTn id="82" presetID="6" presetClass="emph" presetSubtype="0" fill="hold" grpId="2" nodeType="afterEffect">
                                  <p:stCondLst>
                                    <p:cond delay="0"/>
                                  </p:stCondLst>
                                  <p:childTnLst>
                                    <p:animScale>
                                      <p:cBhvr>
                                        <p:cTn id="83" dur="2000" fill="hold"/>
                                        <p:tgtEl>
                                          <p:spTgt spid="20"/>
                                        </p:tgtEl>
                                      </p:cBhvr>
                                      <p:by x="50000" y="50000"/>
                                    </p:animScale>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1.875E-6 -4.44444E-6 L 0.09336 0.32014 " pathEditMode="relative" rAng="0" ptsTypes="AA">
                                      <p:cBhvr>
                                        <p:cTn id="87" dur="2000" fill="hold"/>
                                        <p:tgtEl>
                                          <p:spTgt spid="21"/>
                                        </p:tgtEl>
                                        <p:attrNameLst>
                                          <p:attrName>ppt_x</p:attrName>
                                          <p:attrName>ppt_y</p:attrName>
                                        </p:attrNameLst>
                                      </p:cBhvr>
                                      <p:rCtr x="4661" y="15995"/>
                                    </p:animMotion>
                                  </p:childTnLst>
                                </p:cTn>
                              </p:par>
                            </p:childTnLst>
                          </p:cTn>
                        </p:par>
                        <p:par>
                          <p:cTn id="88" fill="hold">
                            <p:stCondLst>
                              <p:cond delay="2000"/>
                            </p:stCondLst>
                            <p:childTnLst>
                              <p:par>
                                <p:cTn id="89" presetID="6" presetClass="emph" presetSubtype="0" fill="hold" grpId="2" nodeType="afterEffect">
                                  <p:stCondLst>
                                    <p:cond delay="0"/>
                                  </p:stCondLst>
                                  <p:childTnLst>
                                    <p:animScale>
                                      <p:cBhvr>
                                        <p:cTn id="9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3202C1F-A4E9-47F2-A0FE-34B2AEB99D5B}"/>
              </a:ext>
            </a:extLst>
          </p:cNvPr>
          <p:cNvSpPr txBox="1"/>
          <p:nvPr/>
        </p:nvSpPr>
        <p:spPr>
          <a:xfrm>
            <a:off x="1095375" y="0"/>
            <a:ext cx="10420349" cy="2746008"/>
          </a:xfrm>
          <a:prstGeom prst="rect">
            <a:avLst/>
          </a:prstGeom>
          <a:noFill/>
        </p:spPr>
        <p:txBody>
          <a:bodyPr wrap="square">
            <a:spAutoFit/>
          </a:bodyPr>
          <a:lstStyle/>
          <a:p>
            <a:pPr algn="ctr">
              <a:lnSpc>
                <a:spcPct val="150000"/>
              </a:lnSpc>
            </a:pPr>
            <a:r>
              <a:rPr lang="vi-VN" sz="4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 làng xóm□ sông máng□ trường học□ trời mây,…</a:t>
            </a:r>
          </a:p>
        </p:txBody>
      </p:sp>
      <p:sp>
        <p:nvSpPr>
          <p:cNvPr id="3" name="TextBox 2">
            <a:extLst>
              <a:ext uri="{FF2B5EF4-FFF2-40B4-BE49-F238E27FC236}">
                <a16:creationId xmlns:a16="http://schemas.microsoft.com/office/drawing/2014/main" id="{A7360286-B27F-4D39-8FD0-75DD077A0BE1}"/>
              </a:ext>
            </a:extLst>
          </p:cNvPr>
          <p:cNvSpPr txBox="1"/>
          <p:nvPr/>
        </p:nvSpPr>
        <p:spPr>
          <a:xfrm>
            <a:off x="1095374" y="3429000"/>
            <a:ext cx="9363075" cy="2554545"/>
          </a:xfrm>
          <a:prstGeom prst="rect">
            <a:avLst/>
          </a:prstGeom>
          <a:noFill/>
        </p:spPr>
        <p:txBody>
          <a:bodyPr wrap="square" rtlCol="0">
            <a:spAutoFit/>
          </a:bodyPr>
          <a:lstStyle/>
          <a:p>
            <a:pPr algn="ct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làng xóm</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sông máng</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trường học</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mây,…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14662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972932" y="2010076"/>
            <a:ext cx="5602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viết : </a:t>
            </a:r>
            <a:endParaRPr kumimoji="0" lang="en-US"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 quê hương</a:t>
            </a:r>
            <a:endParaRPr kumimoji="0" lang="en-US"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Shape&#10;&#10;Description automatically generated with medium confidence">
            <a:extLst>
              <a:ext uri="{FF2B5EF4-FFF2-40B4-BE49-F238E27FC236}">
                <a16:creationId xmlns:a16="http://schemas.microsoft.com/office/drawing/2014/main" id="{F9A91C09-FC03-45B3-AB5E-631C9393A8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3215" y="0"/>
            <a:ext cx="1704975" cy="1704975"/>
          </a:xfrm>
          <a:prstGeom prst="rect">
            <a:avLst/>
          </a:prstGeom>
        </p:spPr>
      </p:pic>
    </p:spTree>
    <p:extLst>
      <p:ext uri="{BB962C8B-B14F-4D97-AF65-F5344CB8AC3E}">
        <p14:creationId xmlns:p14="http://schemas.microsoft.com/office/powerpoint/2010/main" val="3491070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B004B6-C211-4CEC-88D1-C08D41059F9D}"/>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CCD19B16-027B-41CD-973A-860BEB750EF1}"/>
              </a:ext>
            </a:extLst>
          </p:cNvPr>
          <p:cNvPicPr>
            <a:picLocks noChangeAspect="1"/>
          </p:cNvPicPr>
          <p:nvPr/>
        </p:nvPicPr>
        <p:blipFill>
          <a:blip r:embed="rId3"/>
          <a:stretch>
            <a:fillRect/>
          </a:stretch>
        </p:blipFill>
        <p:spPr>
          <a:xfrm>
            <a:off x="3510672" y="-88172"/>
            <a:ext cx="5608806" cy="1072989"/>
          </a:xfrm>
          <a:prstGeom prst="rect">
            <a:avLst/>
          </a:prstGeom>
        </p:spPr>
      </p:pic>
      <p:sp>
        <p:nvSpPr>
          <p:cNvPr id="6" name="TextBox 5">
            <a:extLst>
              <a:ext uri="{FF2B5EF4-FFF2-40B4-BE49-F238E27FC236}">
                <a16:creationId xmlns:a16="http://schemas.microsoft.com/office/drawing/2014/main" id="{03C4E2C8-2906-4B77-B344-5425590DA60E}"/>
              </a:ext>
            </a:extLst>
          </p:cNvPr>
          <p:cNvSpPr txBox="1"/>
          <p:nvPr/>
        </p:nvSpPr>
        <p:spPr>
          <a:xfrm>
            <a:off x="6315075" y="827632"/>
            <a:ext cx="3962400" cy="2092881"/>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p:txBody>
      </p:sp>
    </p:spTree>
    <p:extLst>
      <p:ext uri="{BB962C8B-B14F-4D97-AF65-F5344CB8AC3E}">
        <p14:creationId xmlns:p14="http://schemas.microsoft.com/office/powerpoint/2010/main" val="197761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48072" y="441926"/>
            <a:ext cx="2270173"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Vẽ</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quê</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hương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7735" y="1023272"/>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
        <p:nvSpPr>
          <p:cNvPr id="6" name="TextBox 5">
            <a:extLst>
              <a:ext uri="{FF2B5EF4-FFF2-40B4-BE49-F238E27FC236}">
                <a16:creationId xmlns:a16="http://schemas.microsoft.com/office/drawing/2014/main" id="{48876FBA-FCE6-4809-A31A-0B98664FE92E}"/>
              </a:ext>
            </a:extLst>
          </p:cNvPr>
          <p:cNvSpPr txBox="1"/>
          <p:nvPr/>
        </p:nvSpPr>
        <p:spPr>
          <a:xfrm>
            <a:off x="923920" y="1512751"/>
            <a:ext cx="67246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gĠ hai đầu</a:t>
            </a:r>
          </a:p>
        </p:txBody>
      </p:sp>
      <p:sp>
        <p:nvSpPr>
          <p:cNvPr id="7" name="TextBox 6">
            <a:extLst>
              <a:ext uri="{FF2B5EF4-FFF2-40B4-BE49-F238E27FC236}">
                <a16:creationId xmlns:a16="http://schemas.microsoft.com/office/drawing/2014/main" id="{ACD57BD5-A683-4B14-BDF9-D7C842BF7A3B}"/>
              </a:ext>
            </a:extLst>
          </p:cNvPr>
          <p:cNvSpPr txBox="1"/>
          <p:nvPr/>
        </p:nvSpPr>
        <p:spPr>
          <a:xfrm>
            <a:off x="947735" y="2048020"/>
            <a:ext cx="5695953"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ử hai jàu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A1F4383-9F73-4AFF-9455-3EE480493B41}"/>
              </a:ext>
            </a:extLst>
          </p:cNvPr>
          <p:cNvSpPr txBox="1"/>
          <p:nvPr/>
        </p:nvSpPr>
        <p:spPr>
          <a:xfrm>
            <a:off x="976305" y="2613515"/>
            <a:ext cx="55054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đỏ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D0147F6-F935-48B3-8C40-F03AD4E8503F}"/>
              </a:ext>
            </a:extLst>
          </p:cNvPr>
          <p:cNvSpPr txBox="1"/>
          <p:nvPr/>
        </p:nvSpPr>
        <p:spPr>
          <a:xfrm>
            <a:off x="923920" y="3144371"/>
            <a:ext cx="5276854" cy="461665"/>
          </a:xfrm>
          <a:prstGeom prst="rect">
            <a:avLst/>
          </a:prstGeom>
          <a:noFill/>
        </p:spPr>
        <p:txBody>
          <a:bodyPr wrap="square" rtlCol="0">
            <a:spAutoFit/>
          </a:bodyPr>
          <a:lstStyle/>
          <a:p>
            <a:pPr lvl="0" indent="361950" algn="just">
              <a:spcAft>
                <a:spcPts val="500"/>
              </a:spcAft>
            </a:pP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ω≥ </a:t>
            </a: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làng xĪ</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E800D23-A286-418C-8550-2BB3C55F3BDB}"/>
              </a:ext>
            </a:extLst>
          </p:cNvPr>
          <p:cNvSpPr txBox="1"/>
          <p:nvPr/>
        </p:nvSpPr>
        <p:spPr>
          <a:xfrm>
            <a:off x="947735" y="3668186"/>
            <a:ext cx="6838949"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ς΄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lúa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5671D2B-660C-46EC-925D-140ED2E343F5}"/>
              </a:ext>
            </a:extLst>
          </p:cNvPr>
          <p:cNvSpPr txBox="1"/>
          <p:nvPr/>
        </p:nvSpPr>
        <p:spPr>
          <a:xfrm>
            <a:off x="976305" y="4208748"/>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SŪg jáng lưŖ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535CE93-CD82-482F-88E2-3C8A44A37EA7}"/>
              </a:ext>
            </a:extLst>
          </p:cNvPr>
          <p:cNvSpPr txBox="1"/>
          <p:nvPr/>
        </p:nvSpPr>
        <p:spPr>
          <a:xfrm>
            <a:off x="923920" y="4750612"/>
            <a:ext cx="5448304"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MŎ jàu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ját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43500DD-CF3E-4C90-ABC7-BBAFC72F47A6}"/>
              </a:ext>
            </a:extLst>
          </p:cNvPr>
          <p:cNvSpPr txBox="1"/>
          <p:nvPr/>
        </p:nvSpPr>
        <p:spPr>
          <a:xfrm>
            <a:off x="923920" y="5299806"/>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TǟƟ jây bát wgát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63023B7B-FA94-4D0A-95E5-82366AD52EFE}"/>
              </a:ext>
            </a:extLst>
          </p:cNvPr>
          <p:cNvSpPr txBox="1"/>
          <p:nvPr/>
        </p:nvSpPr>
        <p:spPr>
          <a:xfrm>
            <a:off x="947735" y="5814989"/>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wgắt jùa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9F15656-6D9B-455B-BC3C-A64287603B85}"/>
              </a:ext>
            </a:extLst>
          </p:cNvPr>
          <p:cNvSpPr txBox="1"/>
          <p:nvPr/>
        </p:nvSpPr>
        <p:spPr>
          <a:xfrm>
            <a:off x="976305" y="6359289"/>
            <a:ext cx="544830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jàu Ŕ</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jơ...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02DF4C1A-AFE6-4ED0-B49C-97D6DDE8B7E1}"/>
              </a:ext>
            </a:extLst>
          </p:cNvPr>
          <p:cNvSpPr txBox="1"/>
          <p:nvPr/>
        </p:nvSpPr>
        <p:spPr>
          <a:xfrm>
            <a:off x="5053010" y="976970"/>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Ǖ</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đầu đỏ</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EE9E6402-7B2A-42F7-9F45-9A4FDB4F0B3B}"/>
              </a:ext>
            </a:extLst>
          </p:cNvPr>
          <p:cNvSpPr txBox="1"/>
          <p:nvPr/>
        </p:nvSpPr>
        <p:spPr>
          <a:xfrm>
            <a:off x="5053010" y="1558541"/>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Vẽ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em ở</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A0E03DCE-816B-458E-AF13-37073A02EDBC}"/>
              </a:ext>
            </a:extLst>
          </p:cNvPr>
          <p:cNvSpPr txBox="1"/>
          <p:nvPr/>
        </p:nvSpPr>
        <p:spPr>
          <a:xfrm>
            <a:off x="5053010" y="2082615"/>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Mái wgĀ đỏ Ǉư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Π</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D9E81AD-3CCD-4A30-BBE6-2EF3FA7881C3}"/>
              </a:ext>
            </a:extLst>
          </p:cNvPr>
          <p:cNvSpPr txBox="1"/>
          <p:nvPr/>
        </p:nvSpPr>
        <p:spPr>
          <a:xfrm>
            <a:off x="5053010" y="2606662"/>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TǟưŊg hǌ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đē</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CC4D4BA-106F-4425-9F20-C7BD86D8507D}"/>
              </a:ext>
            </a:extLst>
          </p:cNvPr>
          <p:cNvSpPr txBox="1"/>
          <p:nvPr/>
        </p:nvSpPr>
        <p:spPr>
          <a:xfrm>
            <a:off x="5053010" y="3159598"/>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Ǉô đỏ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23" grpId="0"/>
      <p:bldP spid="15" grpId="0"/>
      <p:bldP spid="16" grpId="0"/>
      <p:bldP spid="17" grpId="0"/>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96A92C6B-55D4-43F5-A81D-11C513600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5" t="11389" r="18331" b="66667"/>
          <a:stretch/>
        </p:blipFill>
        <p:spPr>
          <a:xfrm>
            <a:off x="-276860" y="-55489"/>
            <a:ext cx="3418845" cy="1543364"/>
          </a:xfrm>
          <a:prstGeom prst="rect">
            <a:avLst/>
          </a:prstGeom>
        </p:spPr>
      </p:pic>
      <p:sp>
        <p:nvSpPr>
          <p:cNvPr id="8" name="Rectangle 7">
            <a:extLst>
              <a:ext uri="{FF2B5EF4-FFF2-40B4-BE49-F238E27FC236}">
                <a16:creationId xmlns:a16="http://schemas.microsoft.com/office/drawing/2014/main" id="{FBEA67FB-6390-4D11-8F36-6FF088F77027}"/>
              </a:ext>
            </a:extLst>
          </p:cNvPr>
          <p:cNvSpPr/>
          <p:nvPr/>
        </p:nvSpPr>
        <p:spPr>
          <a:xfrm>
            <a:off x="3107232" y="651558"/>
            <a:ext cx="7603556" cy="584775"/>
          </a:xfrm>
          <a:prstGeom prst="rect">
            <a:avLst/>
          </a:prstGeom>
        </p:spPr>
        <p:txBody>
          <a:bodyPr wrap="none">
            <a:spAutoFit/>
          </a:bodyPr>
          <a:lstStyle/>
          <a:p>
            <a:pPr defTabSz="457200">
              <a:defRPr/>
            </a:pP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Đọc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thầm</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đoạn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văn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và</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thực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hiện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các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yêu</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cầu</a:t>
            </a:r>
            <a:endPar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F311E33A-EE2C-4CE3-9AE6-9B43AA9FF853}"/>
              </a:ext>
            </a:extLst>
          </p:cNvPr>
          <p:cNvPicPr>
            <a:picLocks noChangeAspect="1"/>
          </p:cNvPicPr>
          <p:nvPr/>
        </p:nvPicPr>
        <p:blipFill>
          <a:blip r:embed="rId4"/>
          <a:stretch>
            <a:fillRect/>
          </a:stretch>
        </p:blipFill>
        <p:spPr>
          <a:xfrm>
            <a:off x="1850390" y="1702435"/>
            <a:ext cx="1140512" cy="932744"/>
          </a:xfrm>
          <a:prstGeom prst="rect">
            <a:avLst/>
          </a:prstGeom>
        </p:spPr>
      </p:pic>
      <p:pic>
        <p:nvPicPr>
          <p:cNvPr id="10" name="Picture 9">
            <a:extLst>
              <a:ext uri="{FF2B5EF4-FFF2-40B4-BE49-F238E27FC236}">
                <a16:creationId xmlns:a16="http://schemas.microsoft.com/office/drawing/2014/main" id="{AB00F3B7-AD6B-4216-8524-54DFB1C66468}"/>
              </a:ext>
            </a:extLst>
          </p:cNvPr>
          <p:cNvPicPr>
            <a:picLocks noChangeAspect="1"/>
          </p:cNvPicPr>
          <p:nvPr/>
        </p:nvPicPr>
        <p:blipFill>
          <a:blip r:embed="rId4"/>
          <a:stretch>
            <a:fillRect/>
          </a:stretch>
        </p:blipFill>
        <p:spPr>
          <a:xfrm>
            <a:off x="1869025" y="2977868"/>
            <a:ext cx="1103242" cy="902264"/>
          </a:xfrm>
          <a:prstGeom prst="rect">
            <a:avLst/>
          </a:prstGeom>
        </p:spPr>
      </p:pic>
      <p:sp>
        <p:nvSpPr>
          <p:cNvPr id="11" name="Rectangle 10">
            <a:extLst>
              <a:ext uri="{FF2B5EF4-FFF2-40B4-BE49-F238E27FC236}">
                <a16:creationId xmlns:a16="http://schemas.microsoft.com/office/drawing/2014/main" id="{179DD20B-7979-4395-B442-C842C7BA8EBE}"/>
              </a:ext>
            </a:extLst>
          </p:cNvPr>
          <p:cNvSpPr/>
          <p:nvPr/>
        </p:nvSpPr>
        <p:spPr>
          <a:xfrm>
            <a:off x="3141985" y="1984141"/>
            <a:ext cx="8115940" cy="584775"/>
          </a:xfrm>
          <a:prstGeom prst="rect">
            <a:avLst/>
          </a:prstGeom>
        </p:spPr>
        <p:txBody>
          <a:bodyPr wrap="none">
            <a:spAutoFit/>
          </a:bodyPr>
          <a:lstStyle/>
          <a:p>
            <a:pPr defTabSz="457200">
              <a:defRPr/>
            </a:pPr>
            <a:r>
              <a:rPr lang="vi-VN" sz="3200" dirty="0">
                <a:solidFill>
                  <a:srgbClr val="000000"/>
                </a:solidFill>
                <a:latin typeface="Calibri" panose="020F0502020204030204" pitchFamily="34" charset="0"/>
                <a:ea typeface="微软雅黑"/>
                <a:cs typeface="Calibri" panose="020F0502020204030204" pitchFamily="34" charset="0"/>
              </a:rPr>
              <a:t>1. Gạch chân dưới tiếng/từ khó đọc, dễ viết sai.</a:t>
            </a:r>
          </a:p>
        </p:txBody>
      </p:sp>
      <p:sp>
        <p:nvSpPr>
          <p:cNvPr id="12" name="Rectangle 11">
            <a:extLst>
              <a:ext uri="{FF2B5EF4-FFF2-40B4-BE49-F238E27FC236}">
                <a16:creationId xmlns:a16="http://schemas.microsoft.com/office/drawing/2014/main" id="{95322F02-09C7-4C9B-A697-67029A7AB3B5}"/>
              </a:ext>
            </a:extLst>
          </p:cNvPr>
          <p:cNvSpPr/>
          <p:nvPr/>
        </p:nvSpPr>
        <p:spPr>
          <a:xfrm>
            <a:off x="3107232" y="3136612"/>
            <a:ext cx="7534050" cy="584775"/>
          </a:xfrm>
          <a:prstGeom prst="rect">
            <a:avLst/>
          </a:prstGeom>
        </p:spPr>
        <p:txBody>
          <a:bodyPr wrap="none">
            <a:spAutoFit/>
          </a:bodyPr>
          <a:lstStyle/>
          <a:p>
            <a:pPr defTabSz="457200">
              <a:defRPr/>
            </a:pPr>
            <a:r>
              <a:rPr lang="en-US" sz="3200" dirty="0">
                <a:solidFill>
                  <a:srgbClr val="000000"/>
                </a:solidFill>
                <a:ea typeface="微软雅黑"/>
                <a:cs typeface="Calibri" panose="020F0502020204030204" pitchFamily="34" charset="0"/>
              </a:rPr>
              <a:t>2</a:t>
            </a:r>
            <a:r>
              <a:rPr lang="vi-VN" sz="3200" dirty="0">
                <a:solidFill>
                  <a:srgbClr val="000000"/>
                </a:solidFill>
                <a:latin typeface="Calibri" panose="020F0502020204030204" pitchFamily="34" charset="0"/>
                <a:ea typeface="微软雅黑"/>
                <a:cs typeface="Calibri" panose="020F0502020204030204" pitchFamily="34" charset="0"/>
              </a:rPr>
              <a:t>. Em cần lưu ý điều gì khi trình bày bài viết</a:t>
            </a:r>
            <a:r>
              <a:rPr lang="en-US" sz="3200" dirty="0">
                <a:solidFill>
                  <a:srgbClr val="000000"/>
                </a:solidFill>
                <a:ea typeface="微软雅黑"/>
                <a:cs typeface="Calibri" panose="020F0502020204030204" pitchFamily="34" charset="0"/>
              </a:rPr>
              <a:t>.</a:t>
            </a:r>
          </a:p>
        </p:txBody>
      </p:sp>
    </p:spTree>
    <p:extLst>
      <p:ext uri="{BB962C8B-B14F-4D97-AF65-F5344CB8AC3E}">
        <p14:creationId xmlns:p14="http://schemas.microsoft.com/office/powerpoint/2010/main" val="3427419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id="{04185041-EB9A-4378-A37F-93E5A4AFB45C}"/>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34" name="图片 8">
            <a:extLst>
              <a:ext uri="{FF2B5EF4-FFF2-40B4-BE49-F238E27FC236}">
                <a16:creationId xmlns:a16="http://schemas.microsoft.com/office/drawing/2014/main" id="{FDD61A19-7A7C-4CE6-AEA6-36A66A45B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35" name="图片 12">
            <a:extLst>
              <a:ext uri="{FF2B5EF4-FFF2-40B4-BE49-F238E27FC236}">
                <a16:creationId xmlns:a16="http://schemas.microsoft.com/office/drawing/2014/main" id="{F92434F2-208D-43F3-8017-E596846D8E31}"/>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36" name="图片 14">
            <a:extLst>
              <a:ext uri="{FF2B5EF4-FFF2-40B4-BE49-F238E27FC236}">
                <a16:creationId xmlns:a16="http://schemas.microsoft.com/office/drawing/2014/main" id="{2D2143C4-FC81-4990-9AC2-CF2BE0D27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37" name="图片 16">
            <a:extLst>
              <a:ext uri="{FF2B5EF4-FFF2-40B4-BE49-F238E27FC236}">
                <a16:creationId xmlns:a16="http://schemas.microsoft.com/office/drawing/2014/main" id="{3354C080-291F-489F-A3FB-A4DEEDFF79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38" name="图片 18">
            <a:extLst>
              <a:ext uri="{FF2B5EF4-FFF2-40B4-BE49-F238E27FC236}">
                <a16:creationId xmlns:a16="http://schemas.microsoft.com/office/drawing/2014/main" id="{602B7CA9-0ABF-4945-A38F-0973E0049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39" name="图片 22">
            <a:extLst>
              <a:ext uri="{FF2B5EF4-FFF2-40B4-BE49-F238E27FC236}">
                <a16:creationId xmlns:a16="http://schemas.microsoft.com/office/drawing/2014/main" id="{54CA55BA-9FAC-429C-A9EA-BE4133835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40" name="图片 24">
            <a:extLst>
              <a:ext uri="{FF2B5EF4-FFF2-40B4-BE49-F238E27FC236}">
                <a16:creationId xmlns:a16="http://schemas.microsoft.com/office/drawing/2014/main" id="{6FF878A4-5BEC-40AD-B72C-FDFC0A7A97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41" name="图片 20">
            <a:extLst>
              <a:ext uri="{FF2B5EF4-FFF2-40B4-BE49-F238E27FC236}">
                <a16:creationId xmlns:a16="http://schemas.microsoft.com/office/drawing/2014/main" id="{1D44BFE2-D27D-498E-8E10-B5CDD9CAFE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42" name="图片 10">
            <a:extLst>
              <a:ext uri="{FF2B5EF4-FFF2-40B4-BE49-F238E27FC236}">
                <a16:creationId xmlns:a16="http://schemas.microsoft.com/office/drawing/2014/main" id="{D1048CEB-38B1-4D3B-B82F-7D66DA1A36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43" name="图片 31">
            <a:extLst>
              <a:ext uri="{FF2B5EF4-FFF2-40B4-BE49-F238E27FC236}">
                <a16:creationId xmlns:a16="http://schemas.microsoft.com/office/drawing/2014/main" id="{8638724A-E64C-4F15-99C3-D976906A7A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44" name="组合 11">
            <a:extLst>
              <a:ext uri="{FF2B5EF4-FFF2-40B4-BE49-F238E27FC236}">
                <a16:creationId xmlns:a16="http://schemas.microsoft.com/office/drawing/2014/main" id="{A7D9C00D-C384-4876-A34B-615714987C4C}"/>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45" name="圆角矩形 16">
              <a:extLst>
                <a:ext uri="{FF2B5EF4-FFF2-40B4-BE49-F238E27FC236}">
                  <a16:creationId xmlns:a16="http://schemas.microsoft.com/office/drawing/2014/main" id="{AA753936-85E7-4B75-BEBF-6132EC726982}"/>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圆角矩形 17">
              <a:extLst>
                <a:ext uri="{FF2B5EF4-FFF2-40B4-BE49-F238E27FC236}">
                  <a16:creationId xmlns:a16="http://schemas.microsoft.com/office/drawing/2014/main" id="{70B9683A-1DEE-4DBD-A9C2-8F558C637B73}"/>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7" name="TextBox 46">
            <a:extLst>
              <a:ext uri="{FF2B5EF4-FFF2-40B4-BE49-F238E27FC236}">
                <a16:creationId xmlns:a16="http://schemas.microsoft.com/office/drawing/2014/main" id="{B4631132-9614-4F6C-87F6-8512BC518EF0}"/>
              </a:ext>
            </a:extLst>
          </p:cNvPr>
          <p:cNvSpPr txBox="1"/>
          <p:nvPr/>
        </p:nvSpPr>
        <p:spPr>
          <a:xfrm>
            <a:off x="4304005" y="628686"/>
            <a:ext cx="46185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Lưu</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ý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khi</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trình</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bày</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48" name="图片 8">
            <a:extLst>
              <a:ext uri="{FF2B5EF4-FFF2-40B4-BE49-F238E27FC236}">
                <a16:creationId xmlns:a16="http://schemas.microsoft.com/office/drawing/2014/main" id="{8C8B9E37-445C-4DE4-B997-9144FB9CAC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49" name="图片 22">
            <a:extLst>
              <a:ext uri="{FF2B5EF4-FFF2-40B4-BE49-F238E27FC236}">
                <a16:creationId xmlns:a16="http://schemas.microsoft.com/office/drawing/2014/main" id="{F78FD6C0-5600-477E-A50E-1ABAF2F36B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50" name="Picture 49">
            <a:extLst>
              <a:ext uri="{FF2B5EF4-FFF2-40B4-BE49-F238E27FC236}">
                <a16:creationId xmlns:a16="http://schemas.microsoft.com/office/drawing/2014/main" id="{A3974F76-3C75-432B-831A-B1229E73E033}"/>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51" name="Rectangle 50">
            <a:extLst>
              <a:ext uri="{FF2B5EF4-FFF2-40B4-BE49-F238E27FC236}">
                <a16:creationId xmlns:a16="http://schemas.microsoft.com/office/drawing/2014/main" id="{9AC5E362-995E-4664-B079-7E1EFF45AA2E}"/>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52" name="Picture 51">
            <a:extLst>
              <a:ext uri="{FF2B5EF4-FFF2-40B4-BE49-F238E27FC236}">
                <a16:creationId xmlns:a16="http://schemas.microsoft.com/office/drawing/2014/main" id="{E0E6607E-F9AE-44F8-ACAD-CDE96C683C88}"/>
              </a:ext>
            </a:extLst>
          </p:cNvPr>
          <p:cNvPicPr>
            <a:picLocks noChangeAspect="1"/>
          </p:cNvPicPr>
          <p:nvPr/>
        </p:nvPicPr>
        <p:blipFill>
          <a:blip r:embed="rId16"/>
          <a:stretch>
            <a:fillRect/>
          </a:stretch>
        </p:blipFill>
        <p:spPr>
          <a:xfrm>
            <a:off x="3888400" y="1947868"/>
            <a:ext cx="5556648" cy="3775684"/>
          </a:xfrm>
          <a:prstGeom prst="rect">
            <a:avLst/>
          </a:prstGeom>
        </p:spPr>
      </p:pic>
      <p:pic>
        <p:nvPicPr>
          <p:cNvPr id="53" name="Picture 52">
            <a:extLst>
              <a:ext uri="{FF2B5EF4-FFF2-40B4-BE49-F238E27FC236}">
                <a16:creationId xmlns:a16="http://schemas.microsoft.com/office/drawing/2014/main" id="{E8CFC887-1180-43A6-8D3F-8E8542D69CE4}"/>
              </a:ext>
            </a:extLst>
          </p:cNvPr>
          <p:cNvPicPr>
            <a:picLocks noChangeAspect="1"/>
          </p:cNvPicPr>
          <p:nvPr/>
        </p:nvPicPr>
        <p:blipFill>
          <a:blip r:embed="rId17"/>
          <a:stretch>
            <a:fillRect/>
          </a:stretch>
        </p:blipFill>
        <p:spPr>
          <a:xfrm>
            <a:off x="3915876" y="2402809"/>
            <a:ext cx="475529" cy="428137"/>
          </a:xfrm>
          <a:prstGeom prst="rect">
            <a:avLst/>
          </a:prstGeom>
        </p:spPr>
      </p:pic>
      <p:pic>
        <p:nvPicPr>
          <p:cNvPr id="54" name="Picture 53">
            <a:extLst>
              <a:ext uri="{FF2B5EF4-FFF2-40B4-BE49-F238E27FC236}">
                <a16:creationId xmlns:a16="http://schemas.microsoft.com/office/drawing/2014/main" id="{178726FE-DFD9-450B-A6F4-0A67BAB264EC}"/>
              </a:ext>
            </a:extLst>
          </p:cNvPr>
          <p:cNvPicPr>
            <a:picLocks noChangeAspect="1"/>
          </p:cNvPicPr>
          <p:nvPr/>
        </p:nvPicPr>
        <p:blipFill>
          <a:blip r:embed="rId17"/>
          <a:stretch>
            <a:fillRect/>
          </a:stretch>
        </p:blipFill>
        <p:spPr>
          <a:xfrm>
            <a:off x="4391405" y="2402808"/>
            <a:ext cx="396281" cy="428137"/>
          </a:xfrm>
          <a:prstGeom prst="rect">
            <a:avLst/>
          </a:prstGeom>
        </p:spPr>
      </p:pic>
      <p:sp>
        <p:nvSpPr>
          <p:cNvPr id="55" name="TextBox 54">
            <a:extLst>
              <a:ext uri="{FF2B5EF4-FFF2-40B4-BE49-F238E27FC236}">
                <a16:creationId xmlns:a16="http://schemas.microsoft.com/office/drawing/2014/main" id="{9BC96AA6-0639-4FE3-A343-1E2A979361C1}"/>
              </a:ext>
            </a:extLst>
          </p:cNvPr>
          <p:cNvSpPr txBox="1"/>
          <p:nvPr/>
        </p:nvSpPr>
        <p:spPr>
          <a:xfrm>
            <a:off x="4395575" y="2535284"/>
            <a:ext cx="4333875" cy="461665"/>
          </a:xfrm>
          <a:prstGeom prst="rect">
            <a:avLst/>
          </a:prstGeom>
          <a:noFill/>
        </p:spPr>
        <p:txBody>
          <a:bodyPr wrap="square" rtlCol="0">
            <a:spAutoFit/>
          </a:bodyPr>
          <a:lstStyle/>
          <a:p>
            <a:pPr lvl="0" indent="361950" algn="just">
              <a:spcAft>
                <a:spcPts val="500"/>
              </a:spcAft>
            </a:pPr>
            <a:r>
              <a:rPr lang="vi-VN" sz="24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Tree>
    <p:extLst>
      <p:ext uri="{BB962C8B-B14F-4D97-AF65-F5344CB8AC3E}">
        <p14:creationId xmlns:p14="http://schemas.microsoft.com/office/powerpoint/2010/main" val="2434241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80">
                                          <p:stCondLst>
                                            <p:cond delay="0"/>
                                          </p:stCondLst>
                                        </p:cTn>
                                        <p:tgtEl>
                                          <p:spTgt spid="48"/>
                                        </p:tgtEl>
                                      </p:cBhvr>
                                    </p:animEffect>
                                    <p:anim calcmode="lin" valueType="num">
                                      <p:cBhvr>
                                        <p:cTn id="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3" dur="26">
                                          <p:stCondLst>
                                            <p:cond delay="650"/>
                                          </p:stCondLst>
                                        </p:cTn>
                                        <p:tgtEl>
                                          <p:spTgt spid="48"/>
                                        </p:tgtEl>
                                      </p:cBhvr>
                                      <p:to x="100000" y="60000"/>
                                    </p:animScale>
                                    <p:animScale>
                                      <p:cBhvr>
                                        <p:cTn id="14" dur="166" decel="50000">
                                          <p:stCondLst>
                                            <p:cond delay="676"/>
                                          </p:stCondLst>
                                        </p:cTn>
                                        <p:tgtEl>
                                          <p:spTgt spid="48"/>
                                        </p:tgtEl>
                                      </p:cBhvr>
                                      <p:to x="100000" y="100000"/>
                                    </p:animScale>
                                    <p:animScale>
                                      <p:cBhvr>
                                        <p:cTn id="15" dur="26">
                                          <p:stCondLst>
                                            <p:cond delay="1312"/>
                                          </p:stCondLst>
                                        </p:cTn>
                                        <p:tgtEl>
                                          <p:spTgt spid="48"/>
                                        </p:tgtEl>
                                      </p:cBhvr>
                                      <p:to x="100000" y="80000"/>
                                    </p:animScale>
                                    <p:animScale>
                                      <p:cBhvr>
                                        <p:cTn id="16" dur="166" decel="50000">
                                          <p:stCondLst>
                                            <p:cond delay="1338"/>
                                          </p:stCondLst>
                                        </p:cTn>
                                        <p:tgtEl>
                                          <p:spTgt spid="48"/>
                                        </p:tgtEl>
                                      </p:cBhvr>
                                      <p:to x="100000" y="100000"/>
                                    </p:animScale>
                                    <p:animScale>
                                      <p:cBhvr>
                                        <p:cTn id="17" dur="26">
                                          <p:stCondLst>
                                            <p:cond delay="1642"/>
                                          </p:stCondLst>
                                        </p:cTn>
                                        <p:tgtEl>
                                          <p:spTgt spid="48"/>
                                        </p:tgtEl>
                                      </p:cBhvr>
                                      <p:to x="100000" y="90000"/>
                                    </p:animScale>
                                    <p:animScale>
                                      <p:cBhvr>
                                        <p:cTn id="18" dur="166" decel="50000">
                                          <p:stCondLst>
                                            <p:cond delay="1668"/>
                                          </p:stCondLst>
                                        </p:cTn>
                                        <p:tgtEl>
                                          <p:spTgt spid="48"/>
                                        </p:tgtEl>
                                      </p:cBhvr>
                                      <p:to x="100000" y="100000"/>
                                    </p:animScale>
                                    <p:animScale>
                                      <p:cBhvr>
                                        <p:cTn id="19" dur="26">
                                          <p:stCondLst>
                                            <p:cond delay="1808"/>
                                          </p:stCondLst>
                                        </p:cTn>
                                        <p:tgtEl>
                                          <p:spTgt spid="48"/>
                                        </p:tgtEl>
                                      </p:cBhvr>
                                      <p:to x="100000" y="95000"/>
                                    </p:animScale>
                                    <p:animScale>
                                      <p:cBhvr>
                                        <p:cTn id="20" dur="166" decel="50000">
                                          <p:stCondLst>
                                            <p:cond delay="1834"/>
                                          </p:stCondLst>
                                        </p:cTn>
                                        <p:tgtEl>
                                          <p:spTgt spid="4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80">
                                          <p:stCondLst>
                                            <p:cond delay="0"/>
                                          </p:stCondLst>
                                        </p:cTn>
                                        <p:tgtEl>
                                          <p:spTgt spid="44"/>
                                        </p:tgtEl>
                                      </p:cBhvr>
                                    </p:animEffect>
                                    <p:anim calcmode="lin" valueType="num">
                                      <p:cBhvr>
                                        <p:cTn id="4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5" dur="26">
                                          <p:stCondLst>
                                            <p:cond delay="650"/>
                                          </p:stCondLst>
                                        </p:cTn>
                                        <p:tgtEl>
                                          <p:spTgt spid="44"/>
                                        </p:tgtEl>
                                      </p:cBhvr>
                                      <p:to x="100000" y="60000"/>
                                    </p:animScale>
                                    <p:animScale>
                                      <p:cBhvr>
                                        <p:cTn id="46" dur="166" decel="50000">
                                          <p:stCondLst>
                                            <p:cond delay="676"/>
                                          </p:stCondLst>
                                        </p:cTn>
                                        <p:tgtEl>
                                          <p:spTgt spid="44"/>
                                        </p:tgtEl>
                                      </p:cBhvr>
                                      <p:to x="100000" y="100000"/>
                                    </p:animScale>
                                    <p:animScale>
                                      <p:cBhvr>
                                        <p:cTn id="47" dur="26">
                                          <p:stCondLst>
                                            <p:cond delay="1312"/>
                                          </p:stCondLst>
                                        </p:cTn>
                                        <p:tgtEl>
                                          <p:spTgt spid="44"/>
                                        </p:tgtEl>
                                      </p:cBhvr>
                                      <p:to x="100000" y="80000"/>
                                    </p:animScale>
                                    <p:animScale>
                                      <p:cBhvr>
                                        <p:cTn id="48" dur="166" decel="50000">
                                          <p:stCondLst>
                                            <p:cond delay="1338"/>
                                          </p:stCondLst>
                                        </p:cTn>
                                        <p:tgtEl>
                                          <p:spTgt spid="44"/>
                                        </p:tgtEl>
                                      </p:cBhvr>
                                      <p:to x="100000" y="100000"/>
                                    </p:animScale>
                                    <p:animScale>
                                      <p:cBhvr>
                                        <p:cTn id="49" dur="26">
                                          <p:stCondLst>
                                            <p:cond delay="1642"/>
                                          </p:stCondLst>
                                        </p:cTn>
                                        <p:tgtEl>
                                          <p:spTgt spid="44"/>
                                        </p:tgtEl>
                                      </p:cBhvr>
                                      <p:to x="100000" y="90000"/>
                                    </p:animScale>
                                    <p:animScale>
                                      <p:cBhvr>
                                        <p:cTn id="50" dur="166" decel="50000">
                                          <p:stCondLst>
                                            <p:cond delay="1668"/>
                                          </p:stCondLst>
                                        </p:cTn>
                                        <p:tgtEl>
                                          <p:spTgt spid="44"/>
                                        </p:tgtEl>
                                      </p:cBhvr>
                                      <p:to x="100000" y="100000"/>
                                    </p:animScale>
                                    <p:animScale>
                                      <p:cBhvr>
                                        <p:cTn id="51" dur="26">
                                          <p:stCondLst>
                                            <p:cond delay="1808"/>
                                          </p:stCondLst>
                                        </p:cTn>
                                        <p:tgtEl>
                                          <p:spTgt spid="44"/>
                                        </p:tgtEl>
                                      </p:cBhvr>
                                      <p:to x="100000" y="95000"/>
                                    </p:animScale>
                                    <p:animScale>
                                      <p:cBhvr>
                                        <p:cTn id="52" dur="166" decel="50000">
                                          <p:stCondLst>
                                            <p:cond delay="1834"/>
                                          </p:stCondLst>
                                        </p:cTn>
                                        <p:tgtEl>
                                          <p:spTgt spid="4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14" presetClass="entr" presetSubtype="1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500"/>
                                        <p:tgtEl>
                                          <p:spTgt spid="50"/>
                                        </p:tgtEl>
                                      </p:cBhvr>
                                    </p:animEffect>
                                  </p:childTnLst>
                                </p:cTn>
                              </p:par>
                              <p:par>
                                <p:cTn id="64" presetID="14" presetClass="entr" presetSubtype="1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randombar(horizontal)">
                                      <p:cBhvr>
                                        <p:cTn id="66" dur="500"/>
                                        <p:tgtEl>
                                          <p:spTgt spid="52"/>
                                        </p:tgtEl>
                                      </p:cBhvr>
                                    </p:animEffect>
                                  </p:childTnLst>
                                </p:cTn>
                              </p:par>
                              <p:par>
                                <p:cTn id="67" presetID="14" presetClass="entr" presetSubtype="1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down)">
                                      <p:cBhvr>
                                        <p:cTn id="7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8">
            <a:extLst>
              <a:ext uri="{FF2B5EF4-FFF2-40B4-BE49-F238E27FC236}">
                <a16:creationId xmlns:a16="http://schemas.microsoft.com/office/drawing/2014/main" id="{047C741B-95F5-408B-BB80-5C35ABAA5DB5}"/>
              </a:ext>
            </a:extLst>
          </p:cNvPr>
          <p:cNvGrpSpPr/>
          <p:nvPr/>
        </p:nvGrpSpPr>
        <p:grpSpPr>
          <a:xfrm>
            <a:off x="838200" y="1481183"/>
            <a:ext cx="6214025" cy="4449699"/>
            <a:chOff x="872575" y="1000462"/>
            <a:chExt cx="6214025" cy="4449699"/>
          </a:xfrm>
        </p:grpSpPr>
        <p:grpSp>
          <p:nvGrpSpPr>
            <p:cNvPr id="14" name="组合 19">
              <a:extLst>
                <a:ext uri="{FF2B5EF4-FFF2-40B4-BE49-F238E27FC236}">
                  <a16:creationId xmlns:a16="http://schemas.microsoft.com/office/drawing/2014/main" id="{79A67909-5F00-45B3-9749-A2458C4E20C9}"/>
                </a:ext>
              </a:extLst>
            </p:cNvPr>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16" name="圆角矩形 22">
                <a:extLst>
                  <a:ext uri="{FF2B5EF4-FFF2-40B4-BE49-F238E27FC236}">
                    <a16:creationId xmlns:a16="http://schemas.microsoft.com/office/drawing/2014/main" id="{EADC0020-C197-4A7D-8CF1-0D206F2947CB}"/>
                  </a:ext>
                </a:extLst>
              </p:cNvPr>
              <p:cNvSpPr/>
              <p:nvPr/>
            </p:nvSpPr>
            <p:spPr>
              <a:xfrm flipV="1">
                <a:off x="1828800" y="932842"/>
                <a:ext cx="8333732" cy="4246864"/>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角矩形 39">
                <a:extLst>
                  <a:ext uri="{FF2B5EF4-FFF2-40B4-BE49-F238E27FC236}">
                    <a16:creationId xmlns:a16="http://schemas.microsoft.com/office/drawing/2014/main" id="{DFDCFE75-2A31-4646-B85C-625AB062B9A2}"/>
                  </a:ext>
                </a:extLst>
              </p:cNvPr>
              <p:cNvSpPr/>
              <p:nvPr/>
            </p:nvSpPr>
            <p:spPr>
              <a:xfrm flipV="1">
                <a:off x="1930550" y="1007532"/>
                <a:ext cx="8131406" cy="4119793"/>
              </a:xfrm>
              <a:prstGeom prst="roundRect">
                <a:avLst>
                  <a:gd name="adj" fmla="val 8395"/>
                </a:avLst>
              </a:prstGeom>
              <a:noFill/>
              <a:ln w="25400" cap="flat" cmpd="sng" algn="ctr">
                <a:solidFill>
                  <a:srgbClr val="F2DC8E"/>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20">
              <a:extLst>
                <a:ext uri="{FF2B5EF4-FFF2-40B4-BE49-F238E27FC236}">
                  <a16:creationId xmlns:a16="http://schemas.microsoft.com/office/drawing/2014/main" id="{BFE42199-EED9-438F-A4B0-3B336973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18" name="图片 42">
            <a:extLst>
              <a:ext uri="{FF2B5EF4-FFF2-40B4-BE49-F238E27FC236}">
                <a16:creationId xmlns:a16="http://schemas.microsoft.com/office/drawing/2014/main" id="{32C5983E-5EDA-4EFE-AA82-3C6FC3AA7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19" name="图片 1">
            <a:extLst>
              <a:ext uri="{FF2B5EF4-FFF2-40B4-BE49-F238E27FC236}">
                <a16:creationId xmlns:a16="http://schemas.microsoft.com/office/drawing/2014/main" id="{FB87C85B-3C08-46FB-ABB1-52696B481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20" name="TextBox 19">
            <a:extLst>
              <a:ext uri="{FF2B5EF4-FFF2-40B4-BE49-F238E27FC236}">
                <a16:creationId xmlns:a16="http://schemas.microsoft.com/office/drawing/2014/main" id="{2309B9FA-85AA-4D0F-9F51-2C730A478D35}"/>
              </a:ext>
            </a:extLst>
          </p:cNvPr>
          <p:cNvSpPr txBox="1"/>
          <p:nvPr/>
        </p:nvSpPr>
        <p:spPr>
          <a:xfrm>
            <a:off x="4817042" y="770905"/>
            <a:ext cx="3722494" cy="584775"/>
          </a:xfrm>
          <a:prstGeom prst="rect">
            <a:avLst/>
          </a:prstGeom>
          <a:noFill/>
        </p:spPr>
        <p:txBody>
          <a:bodyPr wrap="none" rtlCol="0">
            <a:spAutoFit/>
          </a:bodyPr>
          <a:lstStyle/>
          <a:p>
            <a:pPr>
              <a:defRPr/>
            </a:pP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Tiêu</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chí</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đánh</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giá</a:t>
            </a:r>
            <a:endParaRPr lang="en-US" sz="3200" dirty="0">
              <a:solidFill>
                <a:srgbClr val="12735D"/>
              </a:solidFill>
              <a:effectLst>
                <a:glow rad="63500">
                  <a:srgbClr val="F79646">
                    <a:satMod val="175000"/>
                    <a:alpha val="40000"/>
                  </a:srgbClr>
                </a:glow>
              </a:effectLst>
              <a:latin typeface="Coiny" panose="02000903060500060000" pitchFamily="2" charset="0"/>
              <a:ea typeface="字魂59号-创粗黑"/>
            </a:endParaRPr>
          </a:p>
        </p:txBody>
      </p:sp>
      <p:sp>
        <p:nvSpPr>
          <p:cNvPr id="21" name="Rectangle 20">
            <a:extLst>
              <a:ext uri="{FF2B5EF4-FFF2-40B4-BE49-F238E27FC236}">
                <a16:creationId xmlns:a16="http://schemas.microsoft.com/office/drawing/2014/main" id="{70C586B3-2380-406E-BB37-CA3DF8FD6448}"/>
              </a:ext>
            </a:extLst>
          </p:cNvPr>
          <p:cNvSpPr/>
          <p:nvPr/>
        </p:nvSpPr>
        <p:spPr>
          <a:xfrm>
            <a:off x="1374036" y="3102654"/>
            <a:ext cx="3809056" cy="584775"/>
          </a:xfrm>
          <a:prstGeom prst="rect">
            <a:avLst/>
          </a:prstGeom>
        </p:spPr>
        <p:txBody>
          <a:bodyPr wrap="none">
            <a:spAutoFit/>
          </a:bodyPr>
          <a:lstStyle/>
          <a:p>
            <a:pPr>
              <a:defRPr/>
            </a:pPr>
            <a:r>
              <a:rPr lang="fi-FI" sz="3200" dirty="0">
                <a:solidFill>
                  <a:srgbClr val="E53238">
                    <a:lumMod val="75000"/>
                  </a:srgbClr>
                </a:solidFill>
                <a:ea typeface="微软雅黑"/>
                <a:cs typeface="Calibri" panose="020F0502020204030204" pitchFamily="34" charset="0"/>
              </a:rPr>
              <a:t>1. Sai không quá 5 lỗi </a:t>
            </a:r>
          </a:p>
        </p:txBody>
      </p:sp>
      <p:sp>
        <p:nvSpPr>
          <p:cNvPr id="22" name="Rectangle 21">
            <a:extLst>
              <a:ext uri="{FF2B5EF4-FFF2-40B4-BE49-F238E27FC236}">
                <a16:creationId xmlns:a16="http://schemas.microsoft.com/office/drawing/2014/main" id="{77B86663-B2A0-4F62-912E-C3508F74B3C7}"/>
              </a:ext>
            </a:extLst>
          </p:cNvPr>
          <p:cNvSpPr/>
          <p:nvPr/>
        </p:nvSpPr>
        <p:spPr>
          <a:xfrm>
            <a:off x="1325912" y="3936593"/>
            <a:ext cx="4952253" cy="584775"/>
          </a:xfrm>
          <a:prstGeom prst="rect">
            <a:avLst/>
          </a:prstGeom>
        </p:spPr>
        <p:txBody>
          <a:bodyPr wrap="none">
            <a:spAutoFit/>
          </a:bodyPr>
          <a:lstStyle/>
          <a:p>
            <a:pPr defTabSz="457200">
              <a:defRPr/>
            </a:pPr>
            <a:r>
              <a:rPr lang="en-US" sz="3200" dirty="0">
                <a:solidFill>
                  <a:srgbClr val="0064D2">
                    <a:lumMod val="75000"/>
                  </a:srgbClr>
                </a:solidFill>
                <a:ea typeface="微软雅黑"/>
                <a:cs typeface="Calibri" panose="020F0502020204030204" pitchFamily="34" charset="0"/>
              </a:rPr>
              <a:t>2. </a:t>
            </a:r>
            <a:r>
              <a:rPr lang="en-US" sz="3200" dirty="0" err="1">
                <a:solidFill>
                  <a:srgbClr val="0064D2">
                    <a:lumMod val="75000"/>
                  </a:srgbClr>
                </a:solidFill>
                <a:ea typeface="微软雅黑"/>
                <a:cs typeface="Calibri" panose="020F0502020204030204" pitchFamily="34" charset="0"/>
              </a:rPr>
              <a:t>Chữ</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viết</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rõ</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ràng</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sạch</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đẹp</a:t>
            </a:r>
            <a:endParaRPr lang="en-US" sz="3200" dirty="0">
              <a:solidFill>
                <a:srgbClr val="0064D2">
                  <a:lumMod val="75000"/>
                </a:srgbClr>
              </a:solidFill>
              <a:ea typeface="微软雅黑"/>
              <a:cs typeface="Calibri" panose="020F0502020204030204" pitchFamily="34" charset="0"/>
            </a:endParaRPr>
          </a:p>
        </p:txBody>
      </p:sp>
      <p:sp>
        <p:nvSpPr>
          <p:cNvPr id="23" name="Rectangle 22">
            <a:extLst>
              <a:ext uri="{FF2B5EF4-FFF2-40B4-BE49-F238E27FC236}">
                <a16:creationId xmlns:a16="http://schemas.microsoft.com/office/drawing/2014/main" id="{E1DC447B-E158-4F39-BA9E-E7A089840777}"/>
              </a:ext>
            </a:extLst>
          </p:cNvPr>
          <p:cNvSpPr/>
          <p:nvPr/>
        </p:nvSpPr>
        <p:spPr>
          <a:xfrm>
            <a:off x="1331084" y="4829600"/>
            <a:ext cx="4769832" cy="584775"/>
          </a:xfrm>
          <a:prstGeom prst="rect">
            <a:avLst/>
          </a:prstGeom>
        </p:spPr>
        <p:txBody>
          <a:bodyPr wrap="none">
            <a:spAutoFit/>
          </a:bodyPr>
          <a:lstStyle/>
          <a:p>
            <a:pPr defTabSz="457200">
              <a:defRPr/>
            </a:pPr>
            <a:r>
              <a:rPr lang="en-US" sz="3200" dirty="0">
                <a:solidFill>
                  <a:srgbClr val="00B050"/>
                </a:solidFill>
                <a:ea typeface="微软雅黑"/>
                <a:cs typeface="Calibri" panose="020F0502020204030204" pitchFamily="34" charset="0"/>
              </a:rPr>
              <a:t>3. </a:t>
            </a:r>
            <a:r>
              <a:rPr lang="en-US" sz="3200" dirty="0" err="1">
                <a:solidFill>
                  <a:srgbClr val="00B050"/>
                </a:solidFill>
                <a:ea typeface="微软雅黑"/>
                <a:cs typeface="Calibri" panose="020F0502020204030204" pitchFamily="34" charset="0"/>
              </a:rPr>
              <a:t>Trình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bày</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đúng</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hình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thức</a:t>
            </a:r>
            <a:endParaRPr lang="en-US" sz="3200" dirty="0">
              <a:solidFill>
                <a:srgbClr val="00B050"/>
              </a:solidFill>
              <a:ea typeface="微软雅黑"/>
              <a:cs typeface="Calibri" panose="020F0502020204030204" pitchFamily="34" charset="0"/>
            </a:endParaRPr>
          </a:p>
        </p:txBody>
      </p:sp>
      <p:pic>
        <p:nvPicPr>
          <p:cNvPr id="24" name="Picture 12">
            <a:extLst>
              <a:ext uri="{FF2B5EF4-FFF2-40B4-BE49-F238E27FC236}">
                <a16:creationId xmlns:a16="http://schemas.microsoft.com/office/drawing/2014/main" id="{DB76D5B8-1BEF-4759-B872-541175AD231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183474" y="3049184"/>
            <a:ext cx="548603" cy="565041"/>
          </a:xfrm>
          <a:prstGeom prst="rect">
            <a:avLst/>
          </a:prstGeom>
        </p:spPr>
      </p:pic>
      <p:pic>
        <p:nvPicPr>
          <p:cNvPr id="25" name="Picture 12">
            <a:extLst>
              <a:ext uri="{FF2B5EF4-FFF2-40B4-BE49-F238E27FC236}">
                <a16:creationId xmlns:a16="http://schemas.microsoft.com/office/drawing/2014/main" id="{26A6A777-EA1D-4B6E-855C-AB2D570F06B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176435" y="3936593"/>
            <a:ext cx="548603" cy="565041"/>
          </a:xfrm>
          <a:prstGeom prst="rect">
            <a:avLst/>
          </a:prstGeom>
        </p:spPr>
      </p:pic>
      <p:pic>
        <p:nvPicPr>
          <p:cNvPr id="26" name="Picture 12">
            <a:extLst>
              <a:ext uri="{FF2B5EF4-FFF2-40B4-BE49-F238E27FC236}">
                <a16:creationId xmlns:a16="http://schemas.microsoft.com/office/drawing/2014/main" id="{B3AE2C01-97E0-4C58-BA50-2384914304D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113807" y="4839466"/>
            <a:ext cx="548603" cy="565041"/>
          </a:xfrm>
          <a:prstGeom prst="rect">
            <a:avLst/>
          </a:prstGeom>
        </p:spPr>
      </p:pic>
    </p:spTree>
    <p:extLst>
      <p:ext uri="{BB962C8B-B14F-4D97-AF65-F5344CB8AC3E}">
        <p14:creationId xmlns:p14="http://schemas.microsoft.com/office/powerpoint/2010/main" val="1473600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dirty="0">
                <a:solidFill>
                  <a:srgbClr val="F79646">
                    <a:lumMod val="50000"/>
                  </a:srgbClr>
                </a:solidFill>
                <a:ea typeface="字魂59号-创粗黑"/>
                <a:cs typeface="Calibri" panose="020F0502020204030204" pitchFamily="34" charset="0"/>
              </a:rPr>
              <a:t>2.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3" name="Picture 2">
            <a:extLst>
              <a:ext uri="{FF2B5EF4-FFF2-40B4-BE49-F238E27FC236}">
                <a16:creationId xmlns:a16="http://schemas.microsoft.com/office/drawing/2014/main" id="{2CF248E6-B00F-44CD-81BE-A4405CCC58A1}"/>
              </a:ext>
            </a:extLst>
          </p:cNvPr>
          <p:cNvPicPr>
            <a:picLocks noChangeAspect="1"/>
          </p:cNvPicPr>
          <p:nvPr/>
        </p:nvPicPr>
        <p:blipFill>
          <a:blip r:embed="rId4"/>
          <a:stretch>
            <a:fillRect/>
          </a:stretch>
        </p:blipFill>
        <p:spPr>
          <a:xfrm>
            <a:off x="1390774" y="1989606"/>
            <a:ext cx="9292218" cy="4340624"/>
          </a:xfrm>
          <a:prstGeom prst="rect">
            <a:avLst/>
          </a:prstGeom>
        </p:spPr>
      </p:pic>
    </p:spTree>
    <p:extLst>
      <p:ext uri="{BB962C8B-B14F-4D97-AF65-F5344CB8AC3E}">
        <p14:creationId xmlns:p14="http://schemas.microsoft.com/office/powerpoint/2010/main" val="1891799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2470648" y="2067426"/>
            <a:ext cx="725070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 7 )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96291" y="214409"/>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grpSp>
        <p:nvGrpSpPr>
          <p:cNvPr id="16" name="Group 15">
            <a:extLst>
              <a:ext uri="{FF2B5EF4-FFF2-40B4-BE49-F238E27FC236}">
                <a16:creationId xmlns:a16="http://schemas.microsoft.com/office/drawing/2014/main" id="{539C0FAC-CAE0-4B57-A6F3-C11204CD6DF8}"/>
              </a:ext>
            </a:extLst>
          </p:cNvPr>
          <p:cNvGrpSpPr/>
          <p:nvPr/>
        </p:nvGrpSpPr>
        <p:grpSpPr>
          <a:xfrm>
            <a:off x="2738506" y="73044"/>
            <a:ext cx="6843940" cy="758129"/>
            <a:chOff x="2873170" y="343910"/>
            <a:chExt cx="4312010" cy="1280575"/>
          </a:xfrm>
        </p:grpSpPr>
        <p:sp>
          <p:nvSpPr>
            <p:cNvPr id="17" name="îṥḷíďê">
              <a:extLst>
                <a:ext uri="{FF2B5EF4-FFF2-40B4-BE49-F238E27FC236}">
                  <a16:creationId xmlns:a16="http://schemas.microsoft.com/office/drawing/2014/main" id="{5A90488E-3697-4C8E-AFCA-94127D9E60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18" name="Google Shape;5317;p41">
              <a:extLst>
                <a:ext uri="{FF2B5EF4-FFF2-40B4-BE49-F238E27FC236}">
                  <a16:creationId xmlns:a16="http://schemas.microsoft.com/office/drawing/2014/main" id="{F3C5D1DB-D233-4C43-B2A7-14DA35A191BF}"/>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b="0" dirty="0">
                  <a:solidFill>
                    <a:schemeClr val="tx1"/>
                  </a:solidFill>
                  <a:latin typeface="Calibri" panose="020F0502020204030204" pitchFamily="34" charset="0"/>
                  <a:cs typeface="Calibri" panose="020F0502020204030204" pitchFamily="34" charset="0"/>
                </a:rPr>
                <a:t>Thứ ... ngày ... tháng ... năm...</a:t>
              </a:r>
              <a:endParaRPr lang="en-US" sz="3600" b="0" dirty="0">
                <a:solidFill>
                  <a:schemeClr val="tx1"/>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75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05125" y="1120372"/>
            <a:ext cx="8753475" cy="4524315"/>
          </a:xfrm>
          <a:prstGeom prst="rect">
            <a:avLst/>
          </a:prstGeom>
          <a:noFill/>
        </p:spPr>
        <p:txBody>
          <a:bodyPr wrap="square">
            <a:spAutoFit/>
          </a:bodyPr>
          <a:lstStyle/>
          <a:p>
            <a:pPr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 Hai vừa rồi là một ngày đến trường vô cùng đặc biệt của em. Sáng hôm ấy, em đã đến sớm nhất lớp, quét dọn phòng học và lau bảng. Vào giờ học, cô giáo đã khen rằng hôm nay em trực nhật rất tốt. Sau đó, em còn được tham gia đóng kịch để kể lại câu chuyện Rùa và thỏ nữa. Em cảm thấy rất vui và em thầm hứa sẽ tích cực tham gia học tập và các hoạt động khác để nhận được nhiều lời khen hơn nữa.</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390668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71800" y="1489703"/>
            <a:ext cx="8753475" cy="3539430"/>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Nam là người bạn thân nhất của em. Nam là một người tốt bụng, luôn nhiệt tình giúp đỡ mọi người. Có lần, bút của em hết mực. Trong khi em còn đang loay hoay chưa biết phải làm thế nào thì Nam đã nhanh chóng lấy chiếc bút dự phòng của bạn ra cho em mượn. Em rất quý Nam và mong chúng em mãi là bạn thân của nhau.</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05138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21997B4-268C-4C54-962E-F849F6821E22}"/>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a:extLst>
              <a:ext uri="{FF2B5EF4-FFF2-40B4-BE49-F238E27FC236}">
                <a16:creationId xmlns:a16="http://schemas.microsoft.com/office/drawing/2014/main"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id="{D528A687-0C5B-4299-B972-924BA8F9A402}"/>
                </a:ext>
              </a:extLst>
            </p:cNvPr>
            <p:cNvPicPr>
              <a:picLocks noChangeAspect="1"/>
            </p:cNvPicPr>
            <p:nvPr/>
          </p:nvPicPr>
          <p:blipFill rotWithShape="1">
            <a:blip r:embed="rId3">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id="{F24C189E-40D9-46B1-9A1B-56E07796B091}"/>
                </a:ext>
              </a:extLst>
            </p:cNvPr>
            <p:cNvPicPr>
              <a:picLocks noChangeAspect="1"/>
            </p:cNvPicPr>
            <p:nvPr/>
          </p:nvPicPr>
          <p:blipFill rotWithShape="1">
            <a:blip r:embed="rId3">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id="{5545B68C-A764-4DBF-BF50-56888BF6F94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id="{8CED8C8C-90CE-442C-93C3-FB157E935FD1}"/>
                </a:ext>
              </a:extLst>
            </p:cNvPr>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sáng</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tạo</a:t>
              </a:r>
              <a:endParaRPr lang="en-US" sz="3000" b="1" dirty="0">
                <a:solidFill>
                  <a:srgbClr val="FF0066"/>
                </a:solidFill>
                <a:cs typeface="Calibri" panose="020F0502020204030204" pitchFamily="34" charset="0"/>
              </a:endParaRP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thêm</a:t>
              </a:r>
              <a:r>
                <a:rPr lang="en-US" sz="3000" dirty="0">
                  <a:solidFill>
                    <a:prstClr val="black"/>
                  </a:solidFill>
                  <a:cs typeface="Calibri" panose="020F0502020204030204" pitchFamily="34" charset="0"/>
                </a:rPr>
                <a:t> ý </a:t>
              </a:r>
              <a:r>
                <a:rPr lang="en-US" sz="3000" dirty="0" err="1">
                  <a:solidFill>
                    <a:prstClr val="black"/>
                  </a:solidFill>
                  <a:cs typeface="Calibri" panose="020F0502020204030204" pitchFamily="34" charset="0"/>
                </a:rPr>
                <a:t>mới</a:t>
              </a:r>
              <a:r>
                <a:rPr lang="en-US" sz="3000" dirty="0">
                  <a:solidFill>
                    <a:prstClr val="black"/>
                  </a:solidFill>
                  <a:cs typeface="Calibri" panose="020F0502020204030204" pitchFamily="34" charset="0"/>
                </a:rPr>
                <a:t>)</a:t>
              </a:r>
            </a:p>
          </p:txBody>
        </p:sp>
      </p:grpSp>
      <p:pic>
        <p:nvPicPr>
          <p:cNvPr id="29" name="Picture 28" descr="A picture containing icon&#10;&#10;Description automatically generated">
            <a:extLst>
              <a:ext uri="{FF2B5EF4-FFF2-40B4-BE49-F238E27FC236}">
                <a16:creationId xmlns:a16="http://schemas.microsoft.com/office/drawing/2014/main"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525162" y="192241"/>
            <a:ext cx="2250937"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236513-05EF-45C3-A7DC-7AD651E9E507}"/>
              </a:ext>
            </a:extLst>
          </p:cNvPr>
          <p:cNvSpPr/>
          <p:nvPr/>
        </p:nvSpPr>
        <p:spPr>
          <a:xfrm>
            <a:off x="190500" y="600076"/>
            <a:ext cx="11725275" cy="6000750"/>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5C2F8EE-EC08-49DE-A35E-2C57E9DDDB76}"/>
              </a:ext>
            </a:extLst>
          </p:cNvPr>
          <p:cNvPicPr>
            <a:picLocks noChangeAspect="1"/>
          </p:cNvPicPr>
          <p:nvPr/>
        </p:nvPicPr>
        <p:blipFill>
          <a:blip r:embed="rId3"/>
          <a:stretch>
            <a:fillRect/>
          </a:stretch>
        </p:blipFill>
        <p:spPr>
          <a:xfrm>
            <a:off x="4403420" y="0"/>
            <a:ext cx="4109060" cy="859611"/>
          </a:xfrm>
          <a:prstGeom prst="rect">
            <a:avLst/>
          </a:prstGeom>
        </p:spPr>
      </p:pic>
      <p:pic>
        <p:nvPicPr>
          <p:cNvPr id="7" name="Picture 6">
            <a:extLst>
              <a:ext uri="{FF2B5EF4-FFF2-40B4-BE49-F238E27FC236}">
                <a16:creationId xmlns:a16="http://schemas.microsoft.com/office/drawing/2014/main" id="{21F9F3AB-B4A2-46B3-BB02-C496A162C0D5}"/>
              </a:ext>
            </a:extLst>
          </p:cNvPr>
          <p:cNvPicPr>
            <a:picLocks noChangeAspect="1"/>
          </p:cNvPicPr>
          <p:nvPr/>
        </p:nvPicPr>
        <p:blipFill>
          <a:blip r:embed="rId4"/>
          <a:stretch>
            <a:fillRect/>
          </a:stretch>
        </p:blipFill>
        <p:spPr>
          <a:xfrm>
            <a:off x="8512480" y="4266222"/>
            <a:ext cx="3679520" cy="2591778"/>
          </a:xfrm>
          <a:prstGeom prst="rect">
            <a:avLst/>
          </a:prstGeom>
        </p:spPr>
      </p:pic>
      <p:sp>
        <p:nvSpPr>
          <p:cNvPr id="29" name="TextBox 28">
            <a:extLst>
              <a:ext uri="{FF2B5EF4-FFF2-40B4-BE49-F238E27FC236}">
                <a16:creationId xmlns:a16="http://schemas.microsoft.com/office/drawing/2014/main" id="{3F0C49C1-5D3C-4191-8C87-B50B35CF666F}"/>
              </a:ext>
            </a:extLst>
          </p:cNvPr>
          <p:cNvSpPr txBox="1"/>
          <p:nvPr/>
        </p:nvSpPr>
        <p:spPr>
          <a:xfrm>
            <a:off x="381000" y="625613"/>
            <a:ext cx="11515725" cy="5632311"/>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Bé nói với các em:</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Bây giờ chơi đi học, nghen! Đứa nào học giỏi, mai mốt má cho đi học thiệt.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(Theo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210</TotalTime>
  <Words>1371</Words>
  <Application>Microsoft Office PowerPoint</Application>
  <PresentationFormat>Widescreen</PresentationFormat>
  <Paragraphs>180</Paragraphs>
  <Slides>33</Slides>
  <Notes>27</Notes>
  <HiddenSlides>0</HiddenSlides>
  <MMClips>1</MMClips>
  <ScaleCrop>false</ScaleCrop>
  <HeadingPairs>
    <vt:vector size="6" baseType="variant">
      <vt:variant>
        <vt:lpstr>Fonts Used</vt:lpstr>
      </vt:variant>
      <vt:variant>
        <vt:i4>25</vt:i4>
      </vt:variant>
      <vt:variant>
        <vt:lpstr>Theme</vt:lpstr>
      </vt:variant>
      <vt:variant>
        <vt:i4>6</vt:i4>
      </vt:variant>
      <vt:variant>
        <vt:lpstr>Slide Titles</vt:lpstr>
      </vt:variant>
      <vt:variant>
        <vt:i4>33</vt:i4>
      </vt:variant>
    </vt:vector>
  </HeadingPairs>
  <TitlesOfParts>
    <vt:vector size="64" baseType="lpstr">
      <vt:lpstr>微软雅黑</vt:lpstr>
      <vt:lpstr>微软雅黑</vt:lpstr>
      <vt:lpstr>宋体</vt:lpstr>
      <vt:lpstr>Arial</vt:lpstr>
      <vt:lpstr>Arial Black</vt:lpstr>
      <vt:lpstr>Arial-Rounded</vt:lpstr>
      <vt:lpstr>Calibri</vt:lpstr>
      <vt:lpstr>Calibri Light</vt:lpstr>
      <vt:lpstr>Coiny</vt:lpstr>
      <vt:lpstr>DengXian</vt:lpstr>
      <vt:lpstr>DengXian</vt:lpstr>
      <vt:lpstr>Gloria Hallelujah</vt:lpstr>
      <vt:lpstr>HP001 4 hàng</vt:lpstr>
      <vt:lpstr>Lato Hairline</vt:lpstr>
      <vt:lpstr>Lato Light</vt:lpstr>
      <vt:lpstr>Lato Regular</vt:lpstr>
      <vt:lpstr>SVN-Redressed</vt:lpstr>
      <vt:lpstr>UTM Avo</vt:lpstr>
      <vt:lpstr>仓耳今楷05-6763 W05</vt:lpstr>
      <vt:lpstr>字魂59号-创粗黑</vt:lpstr>
      <vt:lpstr>字魂70号-灵悦黑体</vt:lpstr>
      <vt:lpstr>思源黑体 CN Regular</vt:lpstr>
      <vt:lpstr>方正卡通简体</vt:lpstr>
      <vt:lpstr>方正少儿简体</vt:lpstr>
      <vt:lpstr>方正黑体简体</vt:lpstr>
      <vt:lpstr>2_Office 主题​​</vt:lpstr>
      <vt:lpstr>1_Office Theme</vt:lpstr>
      <vt:lpstr>4_Office 主题</vt:lpstr>
      <vt:lpstr>Office 主题</vt:lpstr>
      <vt:lpstr>6_Office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34</cp:revision>
  <dcterms:created xsi:type="dcterms:W3CDTF">2022-06-29T15:12:02Z</dcterms:created>
  <dcterms:modified xsi:type="dcterms:W3CDTF">2022-08-19T16:31:40Z</dcterms:modified>
</cp:coreProperties>
</file>