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39"/>
  </p:notesMasterIdLst>
  <p:sldIdLst>
    <p:sldId id="256" r:id="rId9"/>
    <p:sldId id="263" r:id="rId10"/>
    <p:sldId id="258" r:id="rId11"/>
    <p:sldId id="273" r:id="rId12"/>
    <p:sldId id="286" r:id="rId13"/>
    <p:sldId id="287" r:id="rId14"/>
    <p:sldId id="288" r:id="rId15"/>
    <p:sldId id="270" r:id="rId16"/>
    <p:sldId id="274" r:id="rId17"/>
    <p:sldId id="264" r:id="rId18"/>
    <p:sldId id="278" r:id="rId19"/>
    <p:sldId id="277" r:id="rId20"/>
    <p:sldId id="279" r:id="rId21"/>
    <p:sldId id="276" r:id="rId22"/>
    <p:sldId id="280" r:id="rId23"/>
    <p:sldId id="281" r:id="rId24"/>
    <p:sldId id="282" r:id="rId25"/>
    <p:sldId id="275" r:id="rId26"/>
    <p:sldId id="265" r:id="rId27"/>
    <p:sldId id="289" r:id="rId28"/>
    <p:sldId id="272" r:id="rId29"/>
    <p:sldId id="259" r:id="rId30"/>
    <p:sldId id="260" r:id="rId31"/>
    <p:sldId id="283" r:id="rId32"/>
    <p:sldId id="284" r:id="rId33"/>
    <p:sldId id="285" r:id="rId34"/>
    <p:sldId id="267" r:id="rId35"/>
    <p:sldId id="271" r:id="rId36"/>
    <p:sldId id="269" r:id="rId37"/>
    <p:sldId id="26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924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8F698-09D0-4AA6-BC5C-64451EECA67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4CEAE-4CF8-495B-BED1-05D231238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67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4CEAE-4CF8-495B-BED1-05D231238C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1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CFCBC7-B57F-4F7C-88EE-87FC9D3DEB2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Nhấn vào ô chữ “cày ruộng” để xem phim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Sau khi trình chiếu xong slide này thì nhấn vào nút công cụ để quay trở lại slide 7</a:t>
            </a:r>
          </a:p>
        </p:txBody>
      </p:sp>
    </p:spTree>
    <p:extLst>
      <p:ext uri="{BB962C8B-B14F-4D97-AF65-F5344CB8AC3E}">
        <p14:creationId xmlns:p14="http://schemas.microsoft.com/office/powerpoint/2010/main" val="396470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0508-8239-4CE6-AC0C-6CA27239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9AE7-2E85-4024-ADEC-895DF6EDE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94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0508-8239-4CE6-AC0C-6CA27239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9AE7-2E85-4024-ADEC-895DF6EDE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59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0508-8239-4CE6-AC0C-6CA27239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9AE7-2E85-4024-ADEC-895DF6EDE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40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0508-8239-4CE6-AC0C-6CA27239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9AE7-2E85-4024-ADEC-895DF6EDE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47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0508-8239-4CE6-AC0C-6CA27239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9AE7-2E85-4024-ADEC-895DF6EDE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5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0508-8239-4CE6-AC0C-6CA27239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9AE7-2E85-4024-ADEC-895DF6EDE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67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0508-8239-4CE6-AC0C-6CA27239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9AE7-2E85-4024-ADEC-895DF6EDE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21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0508-8239-4CE6-AC0C-6CA27239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9AE7-2E85-4024-ADEC-895DF6EDE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0508-8239-4CE6-AC0C-6CA27239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9AE7-2E85-4024-ADEC-895DF6EDE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11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0508-8239-4CE6-AC0C-6CA27239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9AE7-2E85-4024-ADEC-895DF6EDE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07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0508-8239-4CE6-AC0C-6CA27239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9AE7-2E85-4024-ADEC-895DF6EDE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4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1388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3349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146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68DA7288-5B14-45C8-97F4-6DE26AD8515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0282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311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23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48AB96-C607-41FC-9A06-B8449137A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48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68DA7288-5B14-45C8-97F4-6DE26AD8515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7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77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6845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B6920-C77A-494A-B036-177368E986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32786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91FF8-F88A-4AD3-BBBC-57DB7E6548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10181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B70C6-0B0E-4E13-9EC3-4EE419B4876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5243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40B9F-72A2-40EF-B1CE-EC36B863A3D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6312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B0EE0-EEA8-4739-BD1F-41F6B8D265F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1549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8D13F-7460-4F3D-8D9D-48E22EFE49E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4526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55076-B00A-457A-AE6E-B9448B1CFD3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221204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9E753-BB7A-4ACF-B8E7-FBC859D4E5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08561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FEFEA-7985-4B0E-B3F2-0236E1E694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23419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15FFB-897F-42EB-889C-D824EAF2738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4771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4D8A4-340C-42E6-A076-DEAB8E203F7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66095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6739C-A3FF-4BFE-AEAD-B6D7CE6C96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99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8EA80-39E4-4530-B63D-7EE67076A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16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9E0C1-E6B5-49AC-858F-F758FE2BEA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873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0951A-D2A1-43DA-A6FF-F9FA3500C1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752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FDF7D-B6E6-4A0E-BA60-955338547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8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23C2B-C106-4D19-B564-72F353CF4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530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0034-6BED-4AE6-8480-A99D8B896B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00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0D97-A33E-4A9C-85EE-E5D17A130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95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BA622-1DA6-4BB6-B404-63E8266C39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8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939CD-8CD6-41F9-9263-E0AF16BFE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09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4E285-32AC-4C1B-B342-59EFFF16A3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661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6739C-A3FF-4BFE-AEAD-B6D7CE6C96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26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8EA80-39E4-4530-B63D-7EE67076A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360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9E0C1-E6B5-49AC-858F-F758FE2BEA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317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0951A-D2A1-43DA-A6FF-F9FA3500C1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FDF7D-B6E6-4A0E-BA60-955338547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60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23C2B-C106-4D19-B564-72F353CF4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305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0034-6BED-4AE6-8480-A99D8B896B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080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0D97-A33E-4A9C-85EE-E5D17A130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316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BA622-1DA6-4BB6-B404-63E8266C39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857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939CD-8CD6-41F9-9263-E0AF16BFE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089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4E285-32AC-4C1B-B342-59EFFF16A3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801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0D788-9CC6-4CF4-BC31-079C8AC970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309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CB31-78FE-4FA2-B25F-C63E8ED287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309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9C22B-211E-4A6F-BA67-3ACB4E8491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5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FEF8E-CC97-498C-B22C-970E043053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84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38268-B1A9-44BC-A0B0-483854741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654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7F8B-A8CD-4022-8D5B-7EAD8A0CB0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57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AFBDF-9561-4839-B56B-C11B130BEA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081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64276-F16A-4E3D-99CE-14617F6C69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182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C6DE4-C819-4DF2-ACB2-A1325FA526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797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C82D3-2316-4A1B-9D4A-6C7CAC57A1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550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36C39-6CF7-417E-86CE-D9AFD3B0EC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822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083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1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868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397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82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093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298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896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849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421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9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10508-8239-4CE6-AC0C-6CA27239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99AE7-2E85-4024-ADEC-895DF6EDE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5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8DA7288-5B14-45C8-97F4-6DE26AD8515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625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  <a:endParaRPr lang="en-US" altLang="vi-VN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</a:p>
          <a:p>
            <a:pPr lvl="1"/>
            <a:r>
              <a:rPr lang="vi-VN" altLang="vi-VN" smtClean="0"/>
              <a:t>Mức hai</a:t>
            </a:r>
          </a:p>
          <a:p>
            <a:pPr lvl="2"/>
            <a:r>
              <a:rPr lang="vi-VN" altLang="vi-VN" smtClean="0"/>
              <a:t>Mức ba</a:t>
            </a:r>
          </a:p>
          <a:p>
            <a:pPr lvl="3"/>
            <a:r>
              <a:rPr lang="vi-VN" altLang="vi-VN" smtClean="0"/>
              <a:t>Mức bốn</a:t>
            </a:r>
          </a:p>
          <a:p>
            <a:pPr lvl="4"/>
            <a:r>
              <a:rPr lang="vi-VN" altLang="vi-VN" smtClean="0"/>
              <a:t>Mức năm</a:t>
            </a:r>
            <a:endParaRPr lang="en-US" altLang="vi-VN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F8119E-A165-446B-8ED1-F8D7854BA71E}" type="slidenum">
              <a:rPr lang="en-US" altLang="vi-VN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65A3F4-B40F-4D17-A848-DF7D52E588B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6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65A3F4-B40F-4D17-A848-DF7D52E588B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5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315AD3-3FCE-4FE7-9481-FA88498B18A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8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EEBBD-F2C8-46CA-BD9B-F34E49699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44C0-439C-4B31-A62E-B9F0D3440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0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-251619" y="3870072"/>
            <a:ext cx="3551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1145473xbf1rinc7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184" y="-4010"/>
            <a:ext cx="685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6"/>
          <p:cNvSpPr>
            <a:spLocks noChangeArrowheads="1" noChangeShapeType="1" noTextEdit="1"/>
          </p:cNvSpPr>
          <p:nvPr/>
        </p:nvSpPr>
        <p:spPr bwMode="auto">
          <a:xfrm>
            <a:off x="3734260" y="1447800"/>
            <a:ext cx="3733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</p:txBody>
      </p:sp>
      <p:sp>
        <p:nvSpPr>
          <p:cNvPr id="15" name="WordArt 17"/>
          <p:cNvSpPr>
            <a:spLocks noChangeArrowheads="1" noChangeShapeType="1" noTextEdit="1"/>
          </p:cNvSpPr>
          <p:nvPr/>
        </p:nvSpPr>
        <p:spPr bwMode="auto">
          <a:xfrm>
            <a:off x="2202873" y="2777079"/>
            <a:ext cx="7772400" cy="10929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CẤU TẠO BÀI VĂN TẢ NGƯỜI</a:t>
            </a:r>
          </a:p>
        </p:txBody>
      </p:sp>
      <p:sp>
        <p:nvSpPr>
          <p:cNvPr id="16" name="WordArt 16"/>
          <p:cNvSpPr>
            <a:spLocks noChangeArrowheads="1" noChangeShapeType="1" noTextEdit="1"/>
          </p:cNvSpPr>
          <p:nvPr/>
        </p:nvSpPr>
        <p:spPr bwMode="auto">
          <a:xfrm>
            <a:off x="5258260" y="3733800"/>
            <a:ext cx="2209800" cy="6390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15" descr="861991ptj0g7jwj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28073"/>
            <a:ext cx="685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0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75261" y="1021027"/>
            <a:ext cx="467867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Xác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giả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tả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4800600" y="0"/>
            <a:ext cx="0" cy="6858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907279" y="1021027"/>
            <a:ext cx="682752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I.Mở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khen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già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183" name="Rectangle 18"/>
          <p:cNvSpPr>
            <a:spLocks noGrp="1" noChangeArrowheads="1"/>
          </p:cNvSpPr>
          <p:nvPr>
            <p:ph type="title"/>
          </p:nvPr>
        </p:nvSpPr>
        <p:spPr>
          <a:xfrm>
            <a:off x="949452" y="-14083"/>
            <a:ext cx="3352800" cy="609600"/>
          </a:xfrm>
        </p:spPr>
        <p:txBody>
          <a:bodyPr/>
          <a:lstStyle/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5981700" y="40378"/>
            <a:ext cx="541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Cấu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tạo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bài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văn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tả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Hạng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A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Cháng</a:t>
            </a:r>
            <a:endParaRPr lang="en-US" altLang="en-US" sz="2800" b="1" i="1" u="sng" dirty="0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8877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14300" y="181099"/>
            <a:ext cx="115824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733" b="1" dirty="0">
                <a:latin typeface="Times New Roman" panose="02020603050405020304" pitchFamily="18" charset="0"/>
              </a:rPr>
              <a:t>2. Cho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ngoại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733" b="1" dirty="0">
                <a:latin typeface="Times New Roman" panose="02020603050405020304" pitchFamily="18" charset="0"/>
              </a:rPr>
              <a:t> A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Cháng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nổi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bật</a:t>
            </a:r>
            <a:r>
              <a:rPr lang="en-US" altLang="en-US" sz="3733" b="1" dirty="0">
                <a:latin typeface="Times New Roman" panose="02020603050405020304" pitchFamily="18" charset="0"/>
              </a:rPr>
              <a:t>? (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Thảo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luận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733" b="1" dirty="0">
                <a:latin typeface="Times New Roman" panose="02020603050405020304" pitchFamily="18" charset="0"/>
              </a:rPr>
              <a:t> 4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ghi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nháp</a:t>
            </a:r>
            <a:r>
              <a:rPr lang="en-US" altLang="en-US" sz="3733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715549" y="2151742"/>
            <a:ext cx="4368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ngực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nở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cung</a:t>
            </a:r>
            <a:endParaRPr lang="en-US" altLang="en-US" sz="3733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62402" y="2676837"/>
            <a:ext cx="912283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bắp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bắp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rắn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chắc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trắc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gụ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662401" y="3343095"/>
            <a:ext cx="11430000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Vóc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deo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cày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trông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hùng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chàng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đeo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trận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9462" name="Line 25"/>
          <p:cNvSpPr>
            <a:spLocks noChangeShapeType="1"/>
          </p:cNvSpPr>
          <p:nvPr/>
        </p:nvSpPr>
        <p:spPr bwMode="auto">
          <a:xfrm>
            <a:off x="680720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6175752" y="2153859"/>
            <a:ext cx="3810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+ da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lim</a:t>
            </a:r>
            <a:endParaRPr lang="en-US" altLang="en-US" sz="3733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508000" y="1421493"/>
            <a:ext cx="5080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Ngoại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Cháng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114300" y="5204424"/>
            <a:ext cx="11863801" cy="12412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ngoại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: (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bật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tầm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vóc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mặc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khuôn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răng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,..)</a:t>
            </a:r>
          </a:p>
        </p:txBody>
      </p:sp>
      <p:sp>
        <p:nvSpPr>
          <p:cNvPr id="19466" name="Rectangle 36"/>
          <p:cNvSpPr>
            <a:spLocks noChangeArrowheads="1"/>
          </p:cNvSpPr>
          <p:nvPr/>
        </p:nvSpPr>
        <p:spPr bwMode="auto">
          <a:xfrm>
            <a:off x="9531351" y="316018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3200">
              <a:latin typeface="Times New Roman" panose="02020603050405020304" pitchFamily="18" charset="0"/>
            </a:endParaRPr>
          </a:p>
        </p:txBody>
      </p:sp>
      <p:sp>
        <p:nvSpPr>
          <p:cNvPr id="19467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56331" grpId="0"/>
      <p:bldP spid="56349" grpId="0"/>
      <p:bldP spid="56351" grpId="0"/>
      <p:bldP spid="563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8600" y="443346"/>
            <a:ext cx="467867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Xác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giả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tả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4800600" y="0"/>
            <a:ext cx="0" cy="6858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890514" y="534759"/>
            <a:ext cx="682752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I.Mở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khen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già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183" name="Rectangle 18"/>
          <p:cNvSpPr>
            <a:spLocks noGrp="1" noChangeArrowheads="1"/>
          </p:cNvSpPr>
          <p:nvPr>
            <p:ph type="title"/>
          </p:nvPr>
        </p:nvSpPr>
        <p:spPr>
          <a:xfrm>
            <a:off x="949452" y="-14083"/>
            <a:ext cx="3352800" cy="609600"/>
          </a:xfrm>
        </p:spPr>
        <p:txBody>
          <a:bodyPr/>
          <a:lstStyle/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4215" y="2104936"/>
            <a:ext cx="48006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2.Ngoại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835651" y="2178941"/>
            <a:ext cx="735634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</a:rPr>
              <a:t>ngực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nở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vòng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da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lim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bắp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tay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bắp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chân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rắn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trắc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gụ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Vóc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vai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rộng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cột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đá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trời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trồng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;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đeo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cày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trông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hùng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dũng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hiệp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sĩ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cổ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đeo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trận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074921" y="1756558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ngoại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789934" y="1372538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II.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Thân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5981700" y="40378"/>
            <a:ext cx="541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Cấu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tạo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bài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văn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tả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Hạng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A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Cháng</a:t>
            </a:r>
            <a:endParaRPr lang="en-US" altLang="en-US" sz="2800" b="1" i="1" u="sng" dirty="0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5376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03200" y="73040"/>
            <a:ext cx="11684000" cy="173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733" b="1" dirty="0">
                <a:latin typeface="Times New Roman" panose="02020603050405020304" pitchFamily="18" charset="0"/>
              </a:rPr>
              <a:t>  3.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văn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733" b="1" dirty="0">
                <a:latin typeface="Times New Roman" panose="02020603050405020304" pitchFamily="18" charset="0"/>
              </a:rPr>
              <a:t> A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Cháng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3733" b="1" dirty="0">
                <a:latin typeface="Times New Roman" panose="02020603050405020304" pitchFamily="18" charset="0"/>
              </a:rPr>
              <a:t> A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Cháng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latin typeface="Times New Roman" panose="02020603050405020304" pitchFamily="18" charset="0"/>
              </a:rPr>
              <a:t>người</a:t>
            </a:r>
            <a:r>
              <a:rPr lang="en-US" altLang="en-US" sz="3733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733" b="1" dirty="0">
                <a:latin typeface="Times New Roman" panose="02020603050405020304" pitchFamily="18" charset="0"/>
              </a:rPr>
              <a:t> ?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08000" y="1358627"/>
            <a:ext cx="6908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Cháng</a:t>
            </a:r>
            <a:endParaRPr lang="en-US" altLang="en-US" sz="3733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213784" y="2115929"/>
            <a:ext cx="11673416" cy="239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chắm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đốc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cày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cày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nhoài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cong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mềm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mại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rạp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hẳn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xoải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băm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ngắn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203200" y="4783660"/>
            <a:ext cx="11673416" cy="12412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latin typeface="Times New Roman" panose="02020603050405020304" pitchFamily="18" charset="0"/>
              </a:rPr>
              <a:t>  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: (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thói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quen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,..)</a:t>
            </a:r>
          </a:p>
        </p:txBody>
      </p:sp>
    </p:spTree>
    <p:extLst>
      <p:ext uri="{BB962C8B-B14F-4D97-AF65-F5344CB8AC3E}">
        <p14:creationId xmlns:p14="http://schemas.microsoft.com/office/powerpoint/2010/main" val="116095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8600" y="443346"/>
            <a:ext cx="467867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Xác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giả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tả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4800600" y="0"/>
            <a:ext cx="0" cy="6858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890514" y="534759"/>
            <a:ext cx="682752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I.Mở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khen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già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183" name="Rectangle 18"/>
          <p:cNvSpPr>
            <a:spLocks noGrp="1" noChangeArrowheads="1"/>
          </p:cNvSpPr>
          <p:nvPr>
            <p:ph type="title"/>
          </p:nvPr>
        </p:nvSpPr>
        <p:spPr>
          <a:xfrm>
            <a:off x="949452" y="-14083"/>
            <a:ext cx="3352800" cy="609600"/>
          </a:xfrm>
        </p:spPr>
        <p:txBody>
          <a:bodyPr/>
          <a:lstStyle/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4215" y="2104936"/>
            <a:ext cx="48006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2.Ngoại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835651" y="2178941"/>
            <a:ext cx="735634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</a:rPr>
              <a:t>ngực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nở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vòng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da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lim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bắp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tay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bắp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chân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rắn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trắc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gụ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Vóc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vai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rộng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cột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đá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trời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trồng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;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đeo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cày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trông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hùng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dũng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hiệp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sĩ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cổ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đeo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trận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074921" y="1756558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ngoại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77" y="4761325"/>
            <a:ext cx="487680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3.Qua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miêu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tả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A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Cháng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A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Cháng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835651" y="4848093"/>
            <a:ext cx="735634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</a:rPr>
              <a:t>lao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khỏe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giỏi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cù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, say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mê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lao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trung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mức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0066CC"/>
                </a:solidFill>
                <a:latin typeface="Times New Roman" pitchFamily="18" charset="0"/>
              </a:rPr>
              <a:t>chăm</a:t>
            </a:r>
            <a:r>
              <a:rPr lang="en-US" altLang="en-US" sz="2700" b="1" i="1" dirty="0">
                <a:solidFill>
                  <a:srgbClr val="0066CC"/>
                </a:solidFill>
                <a:latin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0066CC"/>
                </a:solidFill>
                <a:latin typeface="Times New Roman" pitchFamily="18" charset="0"/>
              </a:rPr>
              <a:t>chắm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4907279" y="4375292"/>
            <a:ext cx="5145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hoạt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tính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tình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789934" y="1372538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II.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Thân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5981700" y="40378"/>
            <a:ext cx="541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u="sng" dirty="0" err="1" smtClean="0">
                <a:solidFill>
                  <a:srgbClr val="008000"/>
                </a:solidFill>
                <a:latin typeface="Times New Roman" pitchFamily="18" charset="0"/>
              </a:rPr>
              <a:t>Cấu</a:t>
            </a:r>
            <a:r>
              <a:rPr lang="en-US" altLang="en-US" sz="2800" b="1" i="1" u="sng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tạo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bài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văn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tả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Hạng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A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Cháng</a:t>
            </a:r>
            <a:endParaRPr lang="en-US" altLang="en-US" sz="2800" b="1" i="1" u="sng" dirty="0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6746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6"/>
          <p:cNvSpPr>
            <a:spLocks noChangeArrowheads="1" noChangeShapeType="1" noTextEdit="1"/>
          </p:cNvSpPr>
          <p:nvPr/>
        </p:nvSpPr>
        <p:spPr bwMode="auto">
          <a:xfrm>
            <a:off x="812800" y="482600"/>
            <a:ext cx="1828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Line 8"/>
          <p:cNvSpPr>
            <a:spLocks noChangeShapeType="1"/>
          </p:cNvSpPr>
          <p:nvPr/>
        </p:nvSpPr>
        <p:spPr bwMode="auto">
          <a:xfrm flipH="1">
            <a:off x="5073223" y="801615"/>
            <a:ext cx="64353" cy="473143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01601" y="4221297"/>
            <a:ext cx="4700057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endParaRPr lang="en-US" alt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168974" y="4188958"/>
            <a:ext cx="7067049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,..)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467776" y="1524000"/>
            <a:ext cx="6604000" cy="164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altLang="en-US" sz="37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7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,..)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54000" y="1224364"/>
            <a:ext cx="4775200" cy="296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endParaRPr lang="en-US" alt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endParaRPr lang="en-US" alt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Da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alt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endParaRPr lang="en-US" alt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2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7620000" y="495300"/>
            <a:ext cx="1828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1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/>
      <p:bldP spid="8206" grpId="0"/>
      <p:bldP spid="82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275168" y="745721"/>
            <a:ext cx="480483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dirty="0">
                <a:latin typeface="Times New Roman" panose="02020603050405020304" pitchFamily="18" charset="0"/>
              </a:rPr>
              <a:t>* </a:t>
            </a:r>
            <a:r>
              <a:rPr lang="en-US" altLang="en-US" sz="3733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văn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sau</a:t>
            </a:r>
            <a:r>
              <a:rPr lang="en-US" altLang="en-US" sz="3733" dirty="0">
                <a:latin typeface="Times New Roman" panose="02020603050405020304" pitchFamily="18" charset="0"/>
              </a:rPr>
              <a:t>:</a:t>
            </a:r>
            <a:endParaRPr lang="en-US" altLang="en-US" sz="2133" dirty="0">
              <a:latin typeface="Times New Roman" panose="02020603050405020304" pitchFamily="18" charset="0"/>
            </a:endParaRPr>
          </a:p>
        </p:txBody>
      </p:sp>
      <p:sp>
        <p:nvSpPr>
          <p:cNvPr id="22531" name="Line 7"/>
          <p:cNvSpPr>
            <a:spLocks noChangeShapeType="1"/>
          </p:cNvSpPr>
          <p:nvPr/>
        </p:nvSpPr>
        <p:spPr bwMode="auto">
          <a:xfrm flipH="1">
            <a:off x="6325660" y="1818217"/>
            <a:ext cx="29633" cy="3124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260240" y="2004483"/>
            <a:ext cx="56896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733" dirty="0">
                <a:latin typeface="Times New Roman" panose="02020603050405020304" pitchFamily="18" charset="0"/>
              </a:rPr>
              <a:t>Ca </a:t>
            </a:r>
            <a:r>
              <a:rPr lang="en-US" altLang="en-US" sz="3733" dirty="0" err="1">
                <a:latin typeface="Times New Roman" panose="02020603050405020304" pitchFamily="18" charset="0"/>
              </a:rPr>
              <a:t>ngợi</a:t>
            </a:r>
            <a:r>
              <a:rPr lang="en-US" altLang="en-US" sz="3733" dirty="0">
                <a:latin typeface="Times New Roman" panose="02020603050405020304" pitchFamily="18" charset="0"/>
              </a:rPr>
              <a:t> A </a:t>
            </a:r>
            <a:r>
              <a:rPr lang="en-US" altLang="en-US" sz="3733" dirty="0" err="1">
                <a:latin typeface="Times New Roman" panose="02020603050405020304" pitchFamily="18" charset="0"/>
              </a:rPr>
              <a:t>Cháng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và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sự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tự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hào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dân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làng</a:t>
            </a:r>
            <a:r>
              <a:rPr lang="en-US" altLang="en-US" sz="3733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892800" y="4241799"/>
            <a:ext cx="765584" cy="1350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637049" y="3462865"/>
            <a:ext cx="5372100" cy="12412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733" b="1" dirty="0" err="1">
                <a:latin typeface="Times New Roman" panose="02020603050405020304" pitchFamily="18" charset="0"/>
              </a:rPr>
              <a:t>Kết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733" dirty="0">
                <a:latin typeface="Times New Roman" panose="02020603050405020304" pitchFamily="18" charset="0"/>
              </a:rPr>
              <a:t>: </a:t>
            </a:r>
            <a:r>
              <a:rPr lang="en-US" altLang="en-US" sz="3733" dirty="0" err="1">
                <a:latin typeface="Times New Roman" panose="02020603050405020304" pitchFamily="18" charset="0"/>
              </a:rPr>
              <a:t>Nêu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cảm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nghĩ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về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tả</a:t>
            </a:r>
            <a:r>
              <a:rPr lang="en-US" altLang="en-US" sz="3733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7924801" y="1119717"/>
            <a:ext cx="1914307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 dirty="0" err="1">
                <a:latin typeface="Times New Roman" panose="02020603050405020304" pitchFamily="18" charset="0"/>
              </a:rPr>
              <a:t>Kết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733" b="1" dirty="0">
                <a:latin typeface="Times New Roman" panose="02020603050405020304" pitchFamily="18" charset="0"/>
              </a:rPr>
              <a:t>:</a:t>
            </a:r>
            <a:r>
              <a:rPr lang="en-US" altLang="en-US" sz="2133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36" name="Text Box 15"/>
          <p:cNvSpPr txBox="1">
            <a:spLocks noChangeArrowheads="1"/>
          </p:cNvSpPr>
          <p:nvPr/>
        </p:nvSpPr>
        <p:spPr bwMode="auto">
          <a:xfrm>
            <a:off x="129117" y="1701800"/>
            <a:ext cx="5994400" cy="296459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trề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Hmông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Bo.</a:t>
            </a:r>
          </a:p>
        </p:txBody>
      </p:sp>
      <p:sp>
        <p:nvSpPr>
          <p:cNvPr id="22537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animBg="1"/>
      <p:bldP spid="57354" grpId="0" animBg="1"/>
      <p:bldP spid="573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609600" y="368204"/>
            <a:ext cx="243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761981" indent="-761981" algn="ctr">
              <a:buFont typeface="Wingdings" pitchFamily="2" charset="2"/>
              <a:buChar char="v"/>
              <a:defRPr/>
            </a:pPr>
            <a:r>
              <a:rPr lang="vi-VN" sz="48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Kết bài: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06401" y="1225551"/>
            <a:ext cx="9743017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latin typeface="Times New Roman" panose="02020603050405020304" pitchFamily="18" charset="0"/>
              </a:rPr>
              <a:t>*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Cháng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hào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55600" y="1936751"/>
            <a:ext cx="11480800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733" dirty="0">
                <a:latin typeface="Times New Roman" panose="02020603050405020304" pitchFamily="18" charset="0"/>
              </a:rPr>
              <a:t>*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hào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032000" y="3733800"/>
            <a:ext cx="5486400" cy="239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quý</a:t>
            </a:r>
            <a:endParaRPr lang="en-US" altLang="en-US" sz="3733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trọng</a:t>
            </a:r>
            <a:endParaRPr lang="en-US" altLang="en-US" sz="3733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tấm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gương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3558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6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8600" y="443346"/>
            <a:ext cx="467867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Xác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giả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tả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4800600" y="0"/>
            <a:ext cx="0" cy="6858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890514" y="534759"/>
            <a:ext cx="682752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I.Mở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khen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già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183" name="Rectangle 18"/>
          <p:cNvSpPr>
            <a:spLocks noGrp="1" noChangeArrowheads="1"/>
          </p:cNvSpPr>
          <p:nvPr>
            <p:ph type="title"/>
          </p:nvPr>
        </p:nvSpPr>
        <p:spPr>
          <a:xfrm>
            <a:off x="949452" y="-14083"/>
            <a:ext cx="3352800" cy="609600"/>
          </a:xfrm>
        </p:spPr>
        <p:txBody>
          <a:bodyPr/>
          <a:lstStyle/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4215" y="2104936"/>
            <a:ext cx="48006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2.Ngoại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835651" y="2178941"/>
            <a:ext cx="735634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</a:rPr>
              <a:t>ngực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nở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vòng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da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lim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bắp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tay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bắp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chân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rắn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trắc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gụ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Vóc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vai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rộng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cột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đá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trời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trồng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;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đeo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cày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trông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hùng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dũng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hiệp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sĩ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cổ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đeo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trận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074921" y="1756558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ngoại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70687" y="4199534"/>
            <a:ext cx="487680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3.Qua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miêu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tả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A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Cháng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A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Cháng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835651" y="4648201"/>
            <a:ext cx="735634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</a:rPr>
              <a:t>lao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khỏe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giỏi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cù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, say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mê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lao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trung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mức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0066CC"/>
                </a:solidFill>
                <a:latin typeface="Times New Roman" pitchFamily="18" charset="0"/>
              </a:rPr>
              <a:t>chăm</a:t>
            </a:r>
            <a:r>
              <a:rPr lang="en-US" altLang="en-US" sz="2700" b="1" i="1" dirty="0">
                <a:solidFill>
                  <a:srgbClr val="0066CC"/>
                </a:solidFill>
                <a:latin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0066CC"/>
                </a:solidFill>
                <a:latin typeface="Times New Roman" pitchFamily="18" charset="0"/>
              </a:rPr>
              <a:t>chắm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4907279" y="4238105"/>
            <a:ext cx="5145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hoạt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tính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tình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789934" y="1372538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II.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Thân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4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912" y="5867400"/>
            <a:ext cx="44775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4.Tìm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ý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? 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4811267" y="5911193"/>
            <a:ext cx="73807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III.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tràn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Cháng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5981700" y="40378"/>
            <a:ext cx="541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Cấu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tạo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bài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văn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tả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Hạng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A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Cháng</a:t>
            </a:r>
            <a:endParaRPr lang="en-US" altLang="en-US" sz="2800" b="1" i="1" u="sng" dirty="0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79886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7229474" y="31145"/>
            <a:ext cx="4733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Cấu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endParaRPr lang="en-US" alt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8385184" y="558010"/>
            <a:ext cx="3924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i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altLang="en-US" sz="2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altLang="en-US" sz="2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altLang="en-US" sz="2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i="1" dirty="0" err="1" smtClean="0">
                <a:solidFill>
                  <a:srgbClr val="0000FF"/>
                </a:solidFill>
                <a:latin typeface="Times New Roman" pitchFamily="18" charset="0"/>
              </a:rPr>
              <a:t>tả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                            </a:t>
            </a:r>
            <a:endParaRPr lang="en-US" altLang="en-US" sz="27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843376" y="1380783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II.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Thân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6643527" y="2277334"/>
            <a:ext cx="51823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đặc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nổi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bật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tầm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vóc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mặc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khuôn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mái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tóc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cặp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mắt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hàm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răng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,…)</a:t>
            </a:r>
            <a:endParaRPr lang="en-US" altLang="en-US" sz="28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779337" y="4343282"/>
            <a:ext cx="52602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cử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thói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quen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cư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xử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</a:rPr>
              <a:t>,…)</a:t>
            </a: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212010" y="500249"/>
            <a:ext cx="65673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 err="1">
                <a:solidFill>
                  <a:srgbClr val="FF0066"/>
                </a:solidFill>
                <a:latin typeface="Times New Roman" pitchFamily="18" charset="0"/>
              </a:rPr>
              <a:t>I.Mở</a:t>
            </a:r>
            <a:r>
              <a:rPr lang="en-US" altLang="en-US" sz="27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Hạng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 A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Cháng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đưa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khen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cụ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</a:rPr>
              <a:t>già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1" name="Text Box 7"/>
          <p:cNvSpPr txBox="1">
            <a:spLocks noChangeArrowheads="1"/>
          </p:cNvSpPr>
          <p:nvPr/>
        </p:nvSpPr>
        <p:spPr bwMode="auto">
          <a:xfrm>
            <a:off x="177480" y="1296845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II.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Thân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552447" y="1698663"/>
            <a:ext cx="34480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ngoại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73151" y="2110578"/>
            <a:ext cx="66293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ngực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nở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vòng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da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lim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bắp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tay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bắp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rắn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trắc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gụ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rộng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trồng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90154" y="4278287"/>
            <a:ext cx="662939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lao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khỏe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say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mê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lao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66CC"/>
                </a:solidFill>
                <a:latin typeface="Times New Roman" pitchFamily="18" charset="0"/>
              </a:rPr>
              <a:t>chăm</a:t>
            </a:r>
            <a:r>
              <a:rPr lang="en-US" altLang="en-US" sz="2800" b="1" i="1" dirty="0">
                <a:solidFill>
                  <a:srgbClr val="0066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66CC"/>
                </a:solidFill>
                <a:latin typeface="Times New Roman" pitchFamily="18" charset="0"/>
              </a:rPr>
              <a:t>chắm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175434" y="5695146"/>
            <a:ext cx="64680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66"/>
                </a:solidFill>
                <a:latin typeface="Times New Roman" pitchFamily="18" charset="0"/>
              </a:rPr>
              <a:t>III. </a:t>
            </a:r>
            <a:r>
              <a:rPr lang="en-US" altLang="en-US" sz="2700" b="1" dirty="0" err="1">
                <a:solidFill>
                  <a:srgbClr val="FF0066"/>
                </a:solidFill>
                <a:latin typeface="Times New Roman" pitchFamily="18" charset="0"/>
              </a:rPr>
              <a:t>Kết</a:t>
            </a:r>
            <a:r>
              <a:rPr lang="en-US" altLang="en-US" sz="27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: Ca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ngợi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lực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tràn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trề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</a:rPr>
              <a:t>Hạng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 A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</a:rPr>
              <a:t>Cháng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altLang="en-US" sz="27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206" name="Text Box 12"/>
          <p:cNvSpPr txBox="1">
            <a:spLocks noChangeArrowheads="1"/>
          </p:cNvSpPr>
          <p:nvPr/>
        </p:nvSpPr>
        <p:spPr bwMode="auto">
          <a:xfrm>
            <a:off x="609600" y="0"/>
            <a:ext cx="586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Cấu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tạo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bài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văn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tả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Hạng</a:t>
            </a:r>
            <a:r>
              <a:rPr lang="en-US" altLang="en-US" sz="2800" b="1" i="1" u="sng" dirty="0">
                <a:solidFill>
                  <a:srgbClr val="008000"/>
                </a:solidFill>
                <a:latin typeface="Times New Roman" pitchFamily="18" charset="0"/>
              </a:rPr>
              <a:t> A </a:t>
            </a:r>
            <a:r>
              <a:rPr lang="en-US" altLang="en-US" sz="2800" b="1" i="1" u="sng" dirty="0" err="1">
                <a:solidFill>
                  <a:srgbClr val="008000"/>
                </a:solidFill>
                <a:latin typeface="Times New Roman" pitchFamily="18" charset="0"/>
              </a:rPr>
              <a:t>Cháng</a:t>
            </a:r>
            <a:endParaRPr lang="en-US" altLang="en-US" sz="2800" b="1" i="1" u="sng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8904" y="3847400"/>
            <a:ext cx="4690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hoạt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tính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6844922" y="523588"/>
            <a:ext cx="16254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I.Mở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8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790206" y="5431464"/>
            <a:ext cx="19727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III.Kết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en-US" sz="28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7077517" y="1780546"/>
            <a:ext cx="2710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a.Tả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ngoại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7049781" y="3788177"/>
            <a:ext cx="41424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b.Tả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tình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hoạt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động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12" name="Line 24"/>
          <p:cNvSpPr>
            <a:spLocks noChangeShapeType="1"/>
          </p:cNvSpPr>
          <p:nvPr/>
        </p:nvSpPr>
        <p:spPr bwMode="auto">
          <a:xfrm>
            <a:off x="6779337" y="31145"/>
            <a:ext cx="0" cy="6858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6945864" y="5431464"/>
            <a:ext cx="47339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66"/>
                </a:solidFill>
                <a:latin typeface="Times New Roman" pitchFamily="18" charset="0"/>
              </a:rPr>
              <a:t>                  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cảm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nghĩ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en-US" sz="2800" b="1" i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tả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altLang="en-US" sz="28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1889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9230" grpId="0"/>
      <p:bldP spid="9231" grpId="0"/>
      <p:bldP spid="9232" grpId="0"/>
      <p:bldP spid="9233" grpId="0"/>
      <p:bldP spid="9236" grpId="0"/>
      <p:bldP spid="9237" grpId="0"/>
      <p:bldP spid="9238" grpId="0"/>
      <p:bldP spid="923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ca04cb79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11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22192" y="1752188"/>
            <a:ext cx="5791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100" name="Picture 17" descr="COMICBI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516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7" descr="COMICBI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77" y="5967267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7" descr="COMICBI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073" y="1869281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5"/>
          <p:cNvSpPr>
            <a:spLocks noChangeArrowheads="1" noChangeShapeType="1" noTextEdit="1"/>
          </p:cNvSpPr>
          <p:nvPr/>
        </p:nvSpPr>
        <p:spPr bwMode="auto">
          <a:xfrm>
            <a:off x="4457700" y="763345"/>
            <a:ext cx="3733800" cy="899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6673" y="2770553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Nêu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cảnh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8400" y="36891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văn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tả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cảnh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gồm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ba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phần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4800" y="4232671"/>
            <a:ext cx="6172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928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12" grpId="0"/>
      <p:bldP spid="13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2321780" y="2306638"/>
            <a:ext cx="726726" cy="134064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116450" y="1766092"/>
            <a:ext cx="1447800" cy="5889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Mở bài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2293143" y="3647282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042124" y="3288505"/>
            <a:ext cx="1776413" cy="5889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Thân bài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116450" y="5096063"/>
            <a:ext cx="1600200" cy="5889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Kết bài</a:t>
            </a: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2321780" y="3647281"/>
            <a:ext cx="720344" cy="176558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V="1">
            <a:off x="4697598" y="2057399"/>
            <a:ext cx="712602" cy="317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5537772" y="1720628"/>
            <a:ext cx="5358828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Giới thiệu về Hạng A Cháng</a:t>
            </a: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V="1">
            <a:off x="4946078" y="3066561"/>
            <a:ext cx="464122" cy="50447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5552897" y="2628899"/>
            <a:ext cx="5313080" cy="9540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Tả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dáng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Hạng</a:t>
            </a:r>
            <a:r>
              <a:rPr lang="en-US" altLang="en-US" sz="2800" dirty="0">
                <a:latin typeface="Times New Roman" panose="02020603050405020304" pitchFamily="18" charset="0"/>
              </a:rPr>
              <a:t> 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Cháng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5537743" y="3907863"/>
            <a:ext cx="5394071" cy="5232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Tả hoạt độngcày ruộng của A Cháng</a:t>
            </a: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4946079" y="3533043"/>
            <a:ext cx="464122" cy="58175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V="1">
            <a:off x="4824819" y="5412866"/>
            <a:ext cx="533400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5558249" y="5161806"/>
            <a:ext cx="5435029" cy="5232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Cảm nghĩ của dòng họ về A Cháng</a:t>
            </a:r>
          </a:p>
        </p:txBody>
      </p:sp>
      <p:sp>
        <p:nvSpPr>
          <p:cNvPr id="23568" name="Text Box 24"/>
          <p:cNvSpPr txBox="1">
            <a:spLocks noChangeArrowheads="1"/>
          </p:cNvSpPr>
          <p:nvPr/>
        </p:nvSpPr>
        <p:spPr bwMode="auto">
          <a:xfrm>
            <a:off x="1371600" y="422539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9" name="Rectangle 36"/>
          <p:cNvSpPr>
            <a:spLocks noChangeArrowheads="1"/>
          </p:cNvSpPr>
          <p:nvPr/>
        </p:nvSpPr>
        <p:spPr bwMode="auto">
          <a:xfrm>
            <a:off x="76200" y="0"/>
            <a:ext cx="121158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pic>
        <p:nvPicPr>
          <p:cNvPr id="23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86"/>
          <a:stretch>
            <a:fillRect/>
          </a:stretch>
        </p:blipFill>
        <p:spPr bwMode="auto">
          <a:xfrm>
            <a:off x="907256" y="2777331"/>
            <a:ext cx="1385887" cy="145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7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20651" y="2681817"/>
            <a:ext cx="1930400" cy="1318181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3733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văn</a:t>
            </a:r>
            <a:endParaRPr lang="en-US" altLang="en-US" sz="3733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altLang="en-US" sz="3733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người</a:t>
            </a:r>
            <a:endParaRPr lang="en-US" altLang="en-US" sz="3733" b="1" dirty="0">
              <a:latin typeface="Times New Roman" panose="02020603050405020304" pitchFamily="18" charset="0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2118784" y="1957917"/>
            <a:ext cx="812800" cy="1447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980267" y="1333501"/>
            <a:ext cx="1930400" cy="748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67" b="1">
                <a:latin typeface="Times New Roman" panose="02020603050405020304" pitchFamily="18" charset="0"/>
              </a:rPr>
              <a:t>Mở bài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2133600" y="3429000"/>
            <a:ext cx="711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872318" y="2918885"/>
            <a:ext cx="2368549" cy="748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67" b="1">
                <a:latin typeface="Times New Roman" panose="02020603050405020304" pitchFamily="18" charset="0"/>
              </a:rPr>
              <a:t>Thân bài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736851" y="4999567"/>
            <a:ext cx="2133600" cy="748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67" b="1">
                <a:latin typeface="Times New Roman" panose="02020603050405020304" pitchFamily="18" charset="0"/>
              </a:rPr>
              <a:t>Kết bài</a:t>
            </a: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2133600" y="3462867"/>
            <a:ext cx="603251" cy="153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4910668" y="1481667"/>
            <a:ext cx="69003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5666318" y="1092200"/>
            <a:ext cx="6345767" cy="6667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thiệu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sẽ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 smtClean="0">
                <a:latin typeface="Times New Roman" panose="02020603050405020304" pitchFamily="18" charset="0"/>
              </a:rPr>
              <a:t>tả</a:t>
            </a:r>
            <a:r>
              <a:rPr lang="en-US" altLang="en-US" sz="3733" dirty="0" smtClean="0">
                <a:latin typeface="Times New Roman" panose="02020603050405020304" pitchFamily="18" charset="0"/>
              </a:rPr>
              <a:t>.</a:t>
            </a:r>
            <a:endParaRPr lang="en-US" altLang="en-US" sz="3733" dirty="0">
              <a:latin typeface="Times New Roman" panose="02020603050405020304" pitchFamily="18" charset="0"/>
            </a:endParaRP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V="1">
            <a:off x="5240867" y="2590800"/>
            <a:ext cx="448733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5689600" y="1972734"/>
            <a:ext cx="6375400" cy="169296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467" dirty="0" err="1">
                <a:latin typeface="Times New Roman" panose="02020603050405020304" pitchFamily="18" charset="0"/>
              </a:rPr>
              <a:t>Ngoại</a:t>
            </a:r>
            <a:r>
              <a:rPr lang="en-US" altLang="en-US" sz="3467" dirty="0">
                <a:latin typeface="Times New Roman" panose="02020603050405020304" pitchFamily="18" charset="0"/>
              </a:rPr>
              <a:t> </a:t>
            </a:r>
            <a:r>
              <a:rPr lang="en-US" altLang="en-US" sz="3467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467" dirty="0">
                <a:latin typeface="Times New Roman" panose="02020603050405020304" pitchFamily="18" charset="0"/>
              </a:rPr>
              <a:t>( </a:t>
            </a:r>
            <a:r>
              <a:rPr lang="en-US" altLang="en-US" sz="3467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3467" dirty="0">
                <a:latin typeface="Times New Roman" panose="02020603050405020304" pitchFamily="18" charset="0"/>
              </a:rPr>
              <a:t> </a:t>
            </a:r>
            <a:r>
              <a:rPr lang="en-US" altLang="en-US" sz="3467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3467" dirty="0">
                <a:latin typeface="Times New Roman" panose="02020603050405020304" pitchFamily="18" charset="0"/>
              </a:rPr>
              <a:t> </a:t>
            </a:r>
            <a:r>
              <a:rPr lang="en-US" altLang="en-US" sz="3467" dirty="0" err="1">
                <a:latin typeface="Times New Roman" panose="02020603050405020304" pitchFamily="18" charset="0"/>
              </a:rPr>
              <a:t>nổi</a:t>
            </a:r>
            <a:r>
              <a:rPr lang="en-US" altLang="en-US" sz="3467" dirty="0">
                <a:latin typeface="Times New Roman" panose="02020603050405020304" pitchFamily="18" charset="0"/>
              </a:rPr>
              <a:t> </a:t>
            </a:r>
            <a:r>
              <a:rPr lang="en-US" altLang="en-US" sz="3467" dirty="0" err="1">
                <a:latin typeface="Times New Roman" panose="02020603050405020304" pitchFamily="18" charset="0"/>
              </a:rPr>
              <a:t>bật</a:t>
            </a:r>
            <a:r>
              <a:rPr lang="en-US" altLang="en-US" sz="3467" dirty="0">
                <a:latin typeface="Times New Roman" panose="02020603050405020304" pitchFamily="18" charset="0"/>
              </a:rPr>
              <a:t> </a:t>
            </a:r>
            <a:r>
              <a:rPr lang="en-US" altLang="en-US" sz="3467" dirty="0" err="1">
                <a:latin typeface="Times New Roman" panose="02020603050405020304" pitchFamily="18" charset="0"/>
              </a:rPr>
              <a:t>về</a:t>
            </a:r>
            <a:r>
              <a:rPr lang="en-US" altLang="en-US" sz="3467" dirty="0">
                <a:latin typeface="Times New Roman" panose="02020603050405020304" pitchFamily="18" charset="0"/>
              </a:rPr>
              <a:t> </a:t>
            </a:r>
            <a:r>
              <a:rPr lang="en-US" altLang="en-US" sz="3467" dirty="0" err="1">
                <a:latin typeface="Times New Roman" panose="02020603050405020304" pitchFamily="18" charset="0"/>
              </a:rPr>
              <a:t>tầm</a:t>
            </a:r>
            <a:r>
              <a:rPr lang="en-US" altLang="en-US" sz="3467" dirty="0">
                <a:latin typeface="Times New Roman" panose="02020603050405020304" pitchFamily="18" charset="0"/>
              </a:rPr>
              <a:t> </a:t>
            </a:r>
            <a:r>
              <a:rPr lang="en-US" altLang="en-US" sz="3467" dirty="0" err="1">
                <a:latin typeface="Times New Roman" panose="02020603050405020304" pitchFamily="18" charset="0"/>
              </a:rPr>
              <a:t>vóc</a:t>
            </a:r>
            <a:r>
              <a:rPr lang="en-US" altLang="en-US" sz="3467" dirty="0">
                <a:latin typeface="Times New Roman" panose="02020603050405020304" pitchFamily="18" charset="0"/>
              </a:rPr>
              <a:t>, </a:t>
            </a:r>
            <a:r>
              <a:rPr lang="en-US" altLang="en-US" sz="3467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467" dirty="0">
                <a:latin typeface="Times New Roman" panose="02020603050405020304" pitchFamily="18" charset="0"/>
              </a:rPr>
              <a:t> </a:t>
            </a:r>
            <a:r>
              <a:rPr lang="en-US" altLang="en-US" sz="3467" dirty="0" err="1">
                <a:latin typeface="Times New Roman" panose="02020603050405020304" pitchFamily="18" charset="0"/>
              </a:rPr>
              <a:t>ăn</a:t>
            </a:r>
            <a:r>
              <a:rPr lang="en-US" altLang="en-US" sz="3467" dirty="0">
                <a:latin typeface="Times New Roman" panose="02020603050405020304" pitchFamily="18" charset="0"/>
              </a:rPr>
              <a:t> </a:t>
            </a:r>
            <a:r>
              <a:rPr lang="en-US" altLang="en-US" sz="3467" dirty="0" err="1">
                <a:latin typeface="Times New Roman" panose="02020603050405020304" pitchFamily="18" charset="0"/>
              </a:rPr>
              <a:t>mặc</a:t>
            </a:r>
            <a:r>
              <a:rPr lang="en-US" altLang="en-US" sz="3467" dirty="0">
                <a:latin typeface="Times New Roman" panose="02020603050405020304" pitchFamily="18" charset="0"/>
              </a:rPr>
              <a:t>, </a:t>
            </a:r>
            <a:r>
              <a:rPr lang="en-US" altLang="en-US" sz="3467" dirty="0" err="1">
                <a:latin typeface="Times New Roman" panose="02020603050405020304" pitchFamily="18" charset="0"/>
              </a:rPr>
              <a:t>khuôn</a:t>
            </a:r>
            <a:r>
              <a:rPr lang="en-US" altLang="en-US" sz="3467" dirty="0">
                <a:latin typeface="Times New Roman" panose="02020603050405020304" pitchFamily="18" charset="0"/>
              </a:rPr>
              <a:t> </a:t>
            </a:r>
            <a:r>
              <a:rPr lang="en-US" altLang="en-US" sz="3467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467" dirty="0">
                <a:latin typeface="Times New Roman" panose="02020603050405020304" pitchFamily="18" charset="0"/>
              </a:rPr>
              <a:t>, </a:t>
            </a:r>
            <a:r>
              <a:rPr lang="en-US" altLang="en-US" sz="3467" dirty="0" err="1">
                <a:latin typeface="Times New Roman" panose="02020603050405020304" pitchFamily="18" charset="0"/>
              </a:rPr>
              <a:t>đôi</a:t>
            </a:r>
            <a:r>
              <a:rPr lang="en-US" altLang="en-US" sz="3467" dirty="0">
                <a:latin typeface="Times New Roman" panose="02020603050405020304" pitchFamily="18" charset="0"/>
              </a:rPr>
              <a:t> </a:t>
            </a:r>
            <a:r>
              <a:rPr lang="en-US" altLang="en-US" sz="3467" dirty="0" err="1">
                <a:latin typeface="Times New Roman" panose="02020603050405020304" pitchFamily="18" charset="0"/>
              </a:rPr>
              <a:t>mắt</a:t>
            </a:r>
            <a:r>
              <a:rPr lang="en-US" altLang="en-US" sz="3467" dirty="0">
                <a:latin typeface="Times New Roman" panose="02020603050405020304" pitchFamily="18" charset="0"/>
              </a:rPr>
              <a:t>, </a:t>
            </a:r>
            <a:r>
              <a:rPr lang="en-US" altLang="en-US" sz="3467" dirty="0" err="1">
                <a:latin typeface="Times New Roman" panose="02020603050405020304" pitchFamily="18" charset="0"/>
              </a:rPr>
              <a:t>hàm</a:t>
            </a:r>
            <a:r>
              <a:rPr lang="en-US" altLang="en-US" sz="3467" dirty="0">
                <a:latin typeface="Times New Roman" panose="02020603050405020304" pitchFamily="18" charset="0"/>
              </a:rPr>
              <a:t> </a:t>
            </a:r>
            <a:r>
              <a:rPr lang="en-US" altLang="en-US" sz="3467" dirty="0" err="1">
                <a:latin typeface="Times New Roman" panose="02020603050405020304" pitchFamily="18" charset="0"/>
              </a:rPr>
              <a:t>răng</a:t>
            </a:r>
            <a:r>
              <a:rPr lang="en-US" altLang="en-US" sz="3467" dirty="0">
                <a:latin typeface="Times New Roman" panose="02020603050405020304" pitchFamily="18" charset="0"/>
              </a:rPr>
              <a:t>, </a:t>
            </a:r>
            <a:r>
              <a:rPr lang="en-US" altLang="en-US" sz="3467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3467" dirty="0">
                <a:latin typeface="Times New Roman" panose="02020603050405020304" pitchFamily="18" charset="0"/>
              </a:rPr>
              <a:t> </a:t>
            </a:r>
            <a:r>
              <a:rPr lang="en-US" altLang="en-US" sz="3467" dirty="0" err="1">
                <a:latin typeface="Times New Roman" panose="02020603050405020304" pitchFamily="18" charset="0"/>
              </a:rPr>
              <a:t>nói</a:t>
            </a:r>
            <a:r>
              <a:rPr lang="en-US" altLang="en-US" sz="3467" dirty="0">
                <a:latin typeface="Times New Roman" panose="02020603050405020304" pitchFamily="18" charset="0"/>
              </a:rPr>
              <a:t>…)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5666318" y="3803651"/>
            <a:ext cx="6405033" cy="11594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67">
                <a:latin typeface="Times New Roman" panose="02020603050405020304" pitchFamily="18" charset="0"/>
              </a:rPr>
              <a:t>Tính tình, hoạt động( lời nói, cử chỉ, thói quen, cách cư xử…)</a:t>
            </a: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5230284" y="3200400"/>
            <a:ext cx="448733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V="1">
            <a:off x="4889500" y="5528733"/>
            <a:ext cx="71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5645151" y="5141385"/>
            <a:ext cx="6415616" cy="116955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500" dirty="0" err="1">
                <a:latin typeface="Times New Roman" panose="02020603050405020304" pitchFamily="18" charset="0"/>
              </a:rPr>
              <a:t>Nêu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cảm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nghĩ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tả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.</a:t>
            </a:r>
            <a:endParaRPr lang="en-US" altLang="en-US" sz="3500" dirty="0">
              <a:latin typeface="Times New Roman" panose="02020603050405020304" pitchFamily="18" charset="0"/>
            </a:endParaRPr>
          </a:p>
        </p:txBody>
      </p:sp>
      <p:sp>
        <p:nvSpPr>
          <p:cNvPr id="24593" name="Text Box 24"/>
          <p:cNvSpPr txBox="1">
            <a:spLocks noChangeArrowheads="1"/>
          </p:cNvSpPr>
          <p:nvPr/>
        </p:nvSpPr>
        <p:spPr bwMode="auto">
          <a:xfrm>
            <a:off x="1727200" y="179918"/>
            <a:ext cx="82296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4267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4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4343400" y="182614"/>
            <a:ext cx="3733800" cy="8384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682659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CẤU TẠO BÀI VĂN TẢ NGƯỜI</a:t>
            </a:r>
          </a:p>
        </p:txBody>
      </p:sp>
      <p:pic>
        <p:nvPicPr>
          <p:cNvPr id="7" name="Picture 22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09600" y="2478107"/>
            <a:ext cx="11049000" cy="3985706"/>
          </a:xfrm>
          <a:prstGeom prst="rect">
            <a:avLst/>
          </a:prstGeom>
          <a:solidFill>
            <a:srgbClr val="66FFFF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                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Cấu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Mở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Thân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ngoại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đặc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tầm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khuôn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cặp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mắt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răng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,…)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tính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hoạt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thói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quen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xử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,…)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3.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cảm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nghĩ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1893332"/>
            <a:ext cx="2292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800" indent="-812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67435"/>
            <a:ext cx="8915400" cy="85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73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381000"/>
            <a:ext cx="2795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800" indent="-812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3200" b="1" u="sng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u="sng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04800" y="1135947"/>
            <a:ext cx="115824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Lập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dàn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ý chi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tả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đình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ý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nét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nổi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bật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ngoại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tình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).</a:t>
            </a:r>
            <a:endParaRPr lang="en-US" altLang="en-US" sz="3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692472"/>
            <a:ext cx="290015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ai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32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03518" y="3309903"/>
            <a:ext cx="563167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32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03518" y="3909867"/>
            <a:ext cx="1079069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32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97" y="4600755"/>
            <a:ext cx="559800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32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373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1524001" y="84667"/>
            <a:ext cx="8860367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67" b="1" dirty="0">
                <a:latin typeface="Times New Roman" panose="02020603050405020304" pitchFamily="18" charset="0"/>
              </a:rPr>
              <a:t>DÀN Ý CHI TIẾT THAM KHẢO (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667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228599" y="1498600"/>
            <a:ext cx="11736917" cy="53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</a:rPr>
              <a:t>2</a:t>
            </a:r>
            <a:r>
              <a:rPr lang="en-US" altLang="en-US" sz="3067" b="1" dirty="0">
                <a:latin typeface="Times New Roman" panose="02020603050405020304" pitchFamily="18" charset="0"/>
              </a:rPr>
              <a:t>. </a:t>
            </a:r>
            <a:r>
              <a:rPr lang="en-US" altLang="en-US" sz="3067" b="1" dirty="0" err="1">
                <a:latin typeface="Times New Roman" panose="02020603050405020304" pitchFamily="18" charset="0"/>
              </a:rPr>
              <a:t>Thân</a:t>
            </a:r>
            <a:r>
              <a:rPr lang="en-US" altLang="en-US" sz="3067" b="1" dirty="0">
                <a:latin typeface="Times New Roman" panose="02020603050405020304" pitchFamily="18" charset="0"/>
              </a:rPr>
              <a:t> </a:t>
            </a:r>
            <a:r>
              <a:rPr lang="en-US" altLang="en-US" sz="3067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067" dirty="0">
                <a:latin typeface="Times New Roman" panose="02020603050405020304" pitchFamily="18" charset="0"/>
              </a:rPr>
              <a:t>: </a:t>
            </a:r>
            <a:r>
              <a:rPr lang="en-US" altLang="en-US" sz="3067" b="1" i="1" dirty="0">
                <a:latin typeface="Times New Roman" panose="02020603050405020304" pitchFamily="18" charset="0"/>
              </a:rPr>
              <a:t>a. </a:t>
            </a:r>
            <a:r>
              <a:rPr lang="en-US" altLang="en-US" sz="3067" b="1" i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3067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067" b="1" i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067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067" b="1" i="1" dirty="0" err="1">
                <a:latin typeface="Times New Roman" panose="02020603050405020304" pitchFamily="18" charset="0"/>
              </a:rPr>
              <a:t>dáng</a:t>
            </a:r>
            <a:r>
              <a:rPr lang="en-US" altLang="en-US" sz="3067" b="1" i="1" dirty="0">
                <a:latin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US" altLang="en-US" sz="3067" dirty="0">
                <a:latin typeface="Times New Roman" panose="02020603050405020304" pitchFamily="18" charset="0"/>
              </a:rPr>
              <a:t>- N</a:t>
            </a:r>
            <a:r>
              <a:rPr lang="vi-VN" altLang="en-US" sz="3067" dirty="0">
                <a:latin typeface="Times New Roman" panose="02020603050405020304" pitchFamily="18" charset="0"/>
              </a:rPr>
              <a:t>ă</a:t>
            </a:r>
            <a:r>
              <a:rPr lang="en-US" altLang="en-US" sz="3067" dirty="0">
                <a:latin typeface="Times New Roman" panose="02020603050405020304" pitchFamily="18" charset="0"/>
              </a:rPr>
              <a:t>m nay </a:t>
            </a:r>
            <a:r>
              <a:rPr lang="en-US" altLang="en-US" sz="3067" dirty="0" err="1">
                <a:latin typeface="Times New Roman" panose="02020603050405020304" pitchFamily="18" charset="0"/>
              </a:rPr>
              <a:t>mẹ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em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vi-VN" altLang="en-US" sz="3067" dirty="0">
                <a:latin typeface="Times New Roman" panose="02020603050405020304" pitchFamily="18" charset="0"/>
              </a:rPr>
              <a:t>đ</a:t>
            </a:r>
            <a:r>
              <a:rPr lang="en-US" altLang="en-US" sz="3067" dirty="0">
                <a:latin typeface="Times New Roman" panose="02020603050405020304" pitchFamily="18" charset="0"/>
              </a:rPr>
              <a:t>ã </a:t>
            </a:r>
            <a:r>
              <a:rPr lang="en-US" altLang="en-US" sz="3067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ba</a:t>
            </a:r>
            <a:r>
              <a:rPr lang="en-US" altLang="en-US" sz="3067" dirty="0">
                <a:latin typeface="Times New Roman" panose="02020603050405020304" pitchFamily="18" charset="0"/>
              </a:rPr>
              <a:t> m</a:t>
            </a:r>
            <a:r>
              <a:rPr lang="vi-VN" altLang="en-US" sz="3067" dirty="0" err="1">
                <a:latin typeface="Times New Roman" panose="02020603050405020304" pitchFamily="18" charset="0"/>
              </a:rPr>
              <a:t>ươ</a:t>
            </a:r>
            <a:r>
              <a:rPr lang="en-US" altLang="en-US" sz="3067" dirty="0" err="1">
                <a:latin typeface="Times New Roman" panose="02020603050405020304" pitchFamily="18" charset="0"/>
              </a:rPr>
              <a:t>i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3067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067" dirty="0">
                <a:latin typeface="Times New Roman" panose="02020603050405020304" pitchFamily="18" charset="0"/>
              </a:rPr>
              <a:t>- </a:t>
            </a:r>
            <a:r>
              <a:rPr lang="en-US" altLang="en-US" sz="3067" dirty="0" err="1">
                <a:latin typeface="Times New Roman" panose="02020603050405020304" pitchFamily="18" charset="0"/>
              </a:rPr>
              <a:t>Vóc</a:t>
            </a:r>
            <a:r>
              <a:rPr lang="en-US" altLang="en-US" sz="3067" dirty="0">
                <a:latin typeface="Times New Roman" panose="02020603050405020304" pitchFamily="18" charset="0"/>
              </a:rPr>
              <a:t> ng</a:t>
            </a:r>
            <a:r>
              <a:rPr lang="vi-VN" altLang="en-US" sz="3067" dirty="0">
                <a:latin typeface="Times New Roman" panose="02020603050405020304" pitchFamily="18" charset="0"/>
              </a:rPr>
              <a:t>ư</a:t>
            </a:r>
            <a:r>
              <a:rPr lang="en-US" altLang="en-US" sz="3067" dirty="0" err="1">
                <a:latin typeface="Times New Roman" panose="02020603050405020304" pitchFamily="18" charset="0"/>
              </a:rPr>
              <a:t>ời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cao</a:t>
            </a:r>
            <a:r>
              <a:rPr lang="en-US" altLang="en-US" sz="3067" dirty="0">
                <a:latin typeface="Times New Roman" panose="02020603050405020304" pitchFamily="18" charset="0"/>
              </a:rPr>
              <a:t>, </a:t>
            </a:r>
            <a:r>
              <a:rPr lang="en-US" altLang="en-US" sz="3067" dirty="0" err="1">
                <a:latin typeface="Times New Roman" panose="02020603050405020304" pitchFamily="18" charset="0"/>
              </a:rPr>
              <a:t>gầy</a:t>
            </a:r>
            <a:r>
              <a:rPr lang="en-US" altLang="en-US" sz="3067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067" dirty="0">
                <a:latin typeface="Times New Roman" panose="02020603050405020304" pitchFamily="18" charset="0"/>
              </a:rPr>
              <a:t>- </a:t>
            </a:r>
            <a:r>
              <a:rPr lang="en-US" altLang="en-US" sz="3067" dirty="0" err="1">
                <a:latin typeface="Times New Roman" panose="02020603050405020304" pitchFamily="18" charset="0"/>
              </a:rPr>
              <a:t>Dáng</a:t>
            </a:r>
            <a:r>
              <a:rPr lang="en-US" altLang="en-US" sz="3067" dirty="0">
                <a:latin typeface="Times New Roman" panose="02020603050405020304" pitchFamily="18" charset="0"/>
              </a:rPr>
              <a:t> ng</a:t>
            </a:r>
            <a:r>
              <a:rPr lang="vi-VN" altLang="en-US" sz="3067" dirty="0">
                <a:latin typeface="Times New Roman" panose="02020603050405020304" pitchFamily="18" charset="0"/>
              </a:rPr>
              <a:t>ư</a:t>
            </a:r>
            <a:r>
              <a:rPr lang="en-US" altLang="en-US" sz="3067" dirty="0" err="1">
                <a:latin typeface="Times New Roman" panose="02020603050405020304" pitchFamily="18" charset="0"/>
              </a:rPr>
              <a:t>ời</a:t>
            </a:r>
            <a:r>
              <a:rPr lang="en-US" altLang="en-US" sz="3067" dirty="0">
                <a:latin typeface="Times New Roman" panose="02020603050405020304" pitchFamily="18" charset="0"/>
              </a:rPr>
              <a:t> thon </a:t>
            </a:r>
            <a:r>
              <a:rPr lang="en-US" altLang="en-US" sz="3067" dirty="0" err="1">
                <a:latin typeface="Times New Roman" panose="02020603050405020304" pitchFamily="18" charset="0"/>
              </a:rPr>
              <a:t>thả</a:t>
            </a:r>
            <a:r>
              <a:rPr lang="en-US" altLang="en-US" sz="3067" dirty="0">
                <a:latin typeface="Times New Roman" panose="02020603050405020304" pitchFamily="18" charset="0"/>
              </a:rPr>
              <a:t>, </a:t>
            </a:r>
            <a:r>
              <a:rPr lang="en-US" altLang="en-US" sz="3067" dirty="0" err="1">
                <a:latin typeface="Times New Roman" panose="02020603050405020304" pitchFamily="18" charset="0"/>
              </a:rPr>
              <a:t>mảnh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mai</a:t>
            </a:r>
            <a:r>
              <a:rPr lang="en-US" altLang="en-US" sz="3067" dirty="0">
                <a:latin typeface="Times New Roman" panose="02020603050405020304" pitchFamily="18" charset="0"/>
              </a:rPr>
              <a:t>…</a:t>
            </a:r>
          </a:p>
          <a:p>
            <a:pPr algn="just" eaLnBrk="1" hangingPunct="1"/>
            <a:r>
              <a:rPr lang="en-US" altLang="en-US" sz="3067" dirty="0">
                <a:latin typeface="Times New Roman" panose="02020603050405020304" pitchFamily="18" charset="0"/>
              </a:rPr>
              <a:t>- </a:t>
            </a:r>
            <a:r>
              <a:rPr lang="en-US" altLang="en-US" sz="3067" dirty="0" err="1">
                <a:latin typeface="Times New Roman" panose="02020603050405020304" pitchFamily="18" charset="0"/>
              </a:rPr>
              <a:t>Mẹ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vi-VN" altLang="en-US" sz="3067" dirty="0">
                <a:latin typeface="Times New Roman" panose="02020603050405020304" pitchFamily="18" charset="0"/>
              </a:rPr>
              <a:t>ă</a:t>
            </a:r>
            <a:r>
              <a:rPr lang="en-US" altLang="en-US" sz="3067" dirty="0">
                <a:latin typeface="Times New Roman" panose="02020603050405020304" pitchFamily="18" charset="0"/>
              </a:rPr>
              <a:t>n </a:t>
            </a:r>
            <a:r>
              <a:rPr lang="en-US" altLang="en-US" sz="3067" dirty="0" err="1">
                <a:latin typeface="Times New Roman" panose="02020603050405020304" pitchFamily="18" charset="0"/>
              </a:rPr>
              <a:t>mặc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giản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dị</a:t>
            </a:r>
            <a:r>
              <a:rPr lang="en-US" altLang="en-US" sz="3067" dirty="0">
                <a:latin typeface="Times New Roman" panose="02020603050405020304" pitchFamily="18" charset="0"/>
              </a:rPr>
              <a:t>, </a:t>
            </a:r>
            <a:r>
              <a:rPr lang="en-US" altLang="en-US" sz="3067" dirty="0" err="1">
                <a:latin typeface="Times New Roman" panose="02020603050405020304" pitchFamily="18" charset="0"/>
              </a:rPr>
              <a:t>gọn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gàng</a:t>
            </a:r>
            <a:r>
              <a:rPr lang="en-US" altLang="en-US" sz="3067" dirty="0">
                <a:latin typeface="Times New Roman" panose="02020603050405020304" pitchFamily="18" charset="0"/>
              </a:rPr>
              <a:t>, </a:t>
            </a:r>
            <a:r>
              <a:rPr lang="en-US" altLang="en-US" sz="3067" dirty="0" err="1">
                <a:latin typeface="Times New Roman" panose="02020603050405020304" pitchFamily="18" charset="0"/>
              </a:rPr>
              <a:t>hợp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dáng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067" dirty="0">
                <a:latin typeface="Times New Roman" panose="02020603050405020304" pitchFamily="18" charset="0"/>
              </a:rPr>
              <a:t>…</a:t>
            </a:r>
            <a:endParaRPr lang="en-US" altLang="en-US" sz="3067" u="sng" dirty="0"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067" dirty="0">
                <a:latin typeface="Times New Roman" panose="02020603050405020304" pitchFamily="18" charset="0"/>
              </a:rPr>
              <a:t>- </a:t>
            </a:r>
            <a:r>
              <a:rPr lang="en-US" altLang="en-US" sz="3067" dirty="0" err="1">
                <a:latin typeface="Times New Roman" panose="02020603050405020304" pitchFamily="18" charset="0"/>
              </a:rPr>
              <a:t>Khuôn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trái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xoan</a:t>
            </a:r>
            <a:r>
              <a:rPr lang="en-US" altLang="en-US" sz="3067" dirty="0">
                <a:latin typeface="Times New Roman" panose="02020603050405020304" pitchFamily="18" charset="0"/>
              </a:rPr>
              <a:t>, </a:t>
            </a:r>
            <a:r>
              <a:rPr lang="en-US" altLang="en-US" sz="3067" dirty="0" err="1">
                <a:latin typeface="Times New Roman" panose="02020603050405020304" pitchFamily="18" charset="0"/>
              </a:rPr>
              <a:t>phúc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hậu</a:t>
            </a:r>
            <a:r>
              <a:rPr lang="en-US" altLang="en-US" sz="3067" dirty="0">
                <a:latin typeface="Times New Roman" panose="02020603050405020304" pitchFamily="18" charset="0"/>
              </a:rPr>
              <a:t>…</a:t>
            </a:r>
          </a:p>
          <a:p>
            <a:pPr algn="just" eaLnBrk="1" hangingPunct="1"/>
            <a:r>
              <a:rPr lang="en-US" altLang="en-US" sz="3067" dirty="0">
                <a:latin typeface="Times New Roman" panose="02020603050405020304" pitchFamily="18" charset="0"/>
              </a:rPr>
              <a:t>- </a:t>
            </a:r>
            <a:r>
              <a:rPr lang="en-US" altLang="en-US" sz="3067" dirty="0" err="1">
                <a:latin typeface="Times New Roman" panose="02020603050405020304" pitchFamily="18" charset="0"/>
              </a:rPr>
              <a:t>Mái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tóc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dài</a:t>
            </a:r>
            <a:r>
              <a:rPr lang="en-US" altLang="en-US" sz="3067" dirty="0">
                <a:latin typeface="Times New Roman" panose="02020603050405020304" pitchFamily="18" charset="0"/>
              </a:rPr>
              <a:t>, </a:t>
            </a:r>
            <a:r>
              <a:rPr lang="en-US" altLang="en-US" sz="3067" dirty="0" err="1">
                <a:latin typeface="Times New Roman" panose="02020603050405020304" pitchFamily="18" charset="0"/>
              </a:rPr>
              <a:t>búi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cao</a:t>
            </a:r>
            <a:r>
              <a:rPr lang="en-US" altLang="en-US" sz="3067" dirty="0">
                <a:latin typeface="Times New Roman" panose="02020603050405020304" pitchFamily="18" charset="0"/>
              </a:rPr>
              <a:t>, </a:t>
            </a:r>
            <a:r>
              <a:rPr lang="vi-VN" altLang="en-US" sz="3067" dirty="0">
                <a:latin typeface="Times New Roman" panose="02020603050405020304" pitchFamily="18" charset="0"/>
              </a:rPr>
              <a:t>đ</a:t>
            </a:r>
            <a:r>
              <a:rPr lang="en-US" altLang="en-US" sz="3067" dirty="0" err="1">
                <a:latin typeface="Times New Roman" panose="02020603050405020304" pitchFamily="18" charset="0"/>
              </a:rPr>
              <a:t>en</a:t>
            </a:r>
            <a:r>
              <a:rPr lang="en-US" altLang="en-US" sz="3067" dirty="0">
                <a:latin typeface="Times New Roman" panose="02020603050405020304" pitchFamily="18" charset="0"/>
              </a:rPr>
              <a:t> m</a:t>
            </a:r>
            <a:r>
              <a:rPr lang="vi-VN" altLang="en-US" sz="3067" dirty="0">
                <a:latin typeface="Times New Roman" panose="02020603050405020304" pitchFamily="18" charset="0"/>
              </a:rPr>
              <a:t>ư</a:t>
            </a:r>
            <a:r>
              <a:rPr lang="en-US" altLang="en-US" sz="3067" dirty="0" err="1">
                <a:latin typeface="Times New Roman" panose="02020603050405020304" pitchFamily="18" charset="0"/>
              </a:rPr>
              <a:t>ợt</a:t>
            </a:r>
            <a:r>
              <a:rPr lang="en-US" altLang="en-US" sz="3067" dirty="0">
                <a:latin typeface="Times New Roman" panose="02020603050405020304" pitchFamily="18" charset="0"/>
              </a:rPr>
              <a:t>, (</a:t>
            </a:r>
            <a:r>
              <a:rPr lang="en-US" altLang="en-US" sz="3067" dirty="0" err="1">
                <a:latin typeface="Times New Roman" panose="02020603050405020304" pitchFamily="18" charset="0"/>
              </a:rPr>
              <a:t>uốn</a:t>
            </a:r>
            <a:r>
              <a:rPr lang="en-US" altLang="en-US" sz="3067" dirty="0">
                <a:latin typeface="Times New Roman" panose="02020603050405020304" pitchFamily="18" charset="0"/>
              </a:rPr>
              <a:t> xo</a:t>
            </a:r>
            <a:r>
              <a:rPr lang="vi-VN" altLang="en-US" sz="3067" dirty="0">
                <a:latin typeface="Times New Roman" panose="02020603050405020304" pitchFamily="18" charset="0"/>
              </a:rPr>
              <a:t>ă</a:t>
            </a:r>
            <a:r>
              <a:rPr lang="en-US" altLang="en-US" sz="3067" dirty="0">
                <a:latin typeface="Times New Roman" panose="02020603050405020304" pitchFamily="18" charset="0"/>
              </a:rPr>
              <a:t>n </a:t>
            </a:r>
            <a:r>
              <a:rPr lang="en-US" altLang="en-US" sz="3067" dirty="0" err="1">
                <a:latin typeface="Times New Roman" panose="02020603050405020304" pitchFamily="18" charset="0"/>
              </a:rPr>
              <a:t>bồng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bềnh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trông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rất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vi-VN" altLang="en-US" sz="3067" dirty="0">
                <a:latin typeface="Times New Roman" panose="02020603050405020304" pitchFamily="18" charset="0"/>
              </a:rPr>
              <a:t>đ</a:t>
            </a:r>
            <a:r>
              <a:rPr lang="en-US" altLang="en-US" sz="3067" dirty="0" err="1">
                <a:latin typeface="Times New Roman" panose="02020603050405020304" pitchFamily="18" charset="0"/>
              </a:rPr>
              <a:t>ẹp</a:t>
            </a:r>
            <a:r>
              <a:rPr lang="en-US" altLang="en-US" sz="3067" dirty="0">
                <a:latin typeface="Times New Roman" panose="02020603050405020304" pitchFamily="18" charset="0"/>
              </a:rPr>
              <a:t>).</a:t>
            </a:r>
          </a:p>
          <a:p>
            <a:pPr algn="just" eaLnBrk="1" hangingPunct="1"/>
            <a:r>
              <a:rPr lang="en-US" altLang="en-US" sz="3067" dirty="0">
                <a:latin typeface="Times New Roman" panose="02020603050405020304" pitchFamily="18" charset="0"/>
              </a:rPr>
              <a:t>- </a:t>
            </a:r>
            <a:r>
              <a:rPr lang="en-US" altLang="en-US" sz="3067" dirty="0" err="1">
                <a:latin typeface="Times New Roman" panose="02020603050405020304" pitchFamily="18" charset="0"/>
              </a:rPr>
              <a:t>Đôi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mắt</a:t>
            </a:r>
            <a:r>
              <a:rPr lang="en-US" altLang="en-US" sz="3067" dirty="0">
                <a:latin typeface="Times New Roman" panose="02020603050405020304" pitchFamily="18" charset="0"/>
              </a:rPr>
              <a:t> to, </a:t>
            </a:r>
            <a:r>
              <a:rPr lang="vi-VN" altLang="en-US" sz="3067" dirty="0">
                <a:latin typeface="Times New Roman" panose="02020603050405020304" pitchFamily="18" charset="0"/>
              </a:rPr>
              <a:t>đ</a:t>
            </a:r>
            <a:r>
              <a:rPr lang="en-US" altLang="en-US" sz="3067" dirty="0" err="1">
                <a:latin typeface="Times New Roman" panose="02020603050405020304" pitchFamily="18" charset="0"/>
              </a:rPr>
              <a:t>en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láy</a:t>
            </a:r>
            <a:r>
              <a:rPr lang="en-US" altLang="en-US" sz="3067" dirty="0">
                <a:latin typeface="Times New Roman" panose="02020603050405020304" pitchFamily="18" charset="0"/>
              </a:rPr>
              <a:t> long </a:t>
            </a:r>
            <a:r>
              <a:rPr lang="en-US" altLang="en-US" sz="3067" dirty="0" err="1">
                <a:latin typeface="Times New Roman" panose="02020603050405020304" pitchFamily="18" charset="0"/>
              </a:rPr>
              <a:t>lanh</a:t>
            </a:r>
            <a:r>
              <a:rPr lang="en-US" altLang="en-US" sz="3067" dirty="0">
                <a:latin typeface="Times New Roman" panose="02020603050405020304" pitchFamily="18" charset="0"/>
              </a:rPr>
              <a:t>, </a:t>
            </a:r>
            <a:r>
              <a:rPr lang="en-US" altLang="en-US" sz="3067" dirty="0" err="1">
                <a:latin typeface="Times New Roman" panose="02020603050405020304" pitchFamily="18" charset="0"/>
              </a:rPr>
              <a:t>ánh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mắt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dịu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dàng</a:t>
            </a:r>
            <a:r>
              <a:rPr lang="en-US" altLang="en-US" sz="3067" dirty="0">
                <a:latin typeface="Times New Roman" panose="02020603050405020304" pitchFamily="18" charset="0"/>
              </a:rPr>
              <a:t>, </a:t>
            </a:r>
            <a:r>
              <a:rPr lang="vi-VN" altLang="en-US" sz="3067" dirty="0">
                <a:latin typeface="Times New Roman" panose="02020603050405020304" pitchFamily="18" charset="0"/>
              </a:rPr>
              <a:t>đ</a:t>
            </a:r>
            <a:r>
              <a:rPr lang="en-US" altLang="en-US" sz="3067" dirty="0" err="1">
                <a:latin typeface="Times New Roman" panose="02020603050405020304" pitchFamily="18" charset="0"/>
              </a:rPr>
              <a:t>ầy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trìu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mến</a:t>
            </a:r>
            <a:r>
              <a:rPr lang="en-US" altLang="en-US" sz="3067" dirty="0">
                <a:latin typeface="Times New Roman" panose="02020603050405020304" pitchFamily="18" charset="0"/>
              </a:rPr>
              <a:t>, </a:t>
            </a:r>
            <a:r>
              <a:rPr lang="en-US" altLang="en-US" sz="3067" dirty="0" err="1">
                <a:latin typeface="Times New Roman" panose="02020603050405020304" pitchFamily="18" charset="0"/>
              </a:rPr>
              <a:t>th</a:t>
            </a:r>
            <a:r>
              <a:rPr lang="vi-VN" altLang="en-US" sz="3067" dirty="0" err="1">
                <a:latin typeface="Times New Roman" panose="02020603050405020304" pitchFamily="18" charset="0"/>
              </a:rPr>
              <a:t>ươ</a:t>
            </a:r>
            <a:r>
              <a:rPr lang="en-US" altLang="en-US" sz="3067" dirty="0">
                <a:latin typeface="Times New Roman" panose="02020603050405020304" pitchFamily="18" charset="0"/>
              </a:rPr>
              <a:t>ng </a:t>
            </a:r>
            <a:r>
              <a:rPr lang="en-US" altLang="en-US" sz="3067" dirty="0" err="1">
                <a:latin typeface="Times New Roman" panose="02020603050405020304" pitchFamily="18" charset="0"/>
              </a:rPr>
              <a:t>yêu</a:t>
            </a:r>
            <a:r>
              <a:rPr lang="en-US" altLang="en-US" sz="3067" dirty="0">
                <a:latin typeface="Times New Roman" panose="02020603050405020304" pitchFamily="18" charset="0"/>
              </a:rPr>
              <a:t>…</a:t>
            </a:r>
          </a:p>
          <a:p>
            <a:pPr marL="457189" indent="-457189" algn="just">
              <a:buFontTx/>
              <a:buChar char="-"/>
            </a:pPr>
            <a:r>
              <a:rPr lang="en-US" altLang="en-US" sz="3067" dirty="0">
                <a:latin typeface="Times New Roman" panose="02020603050405020304" pitchFamily="18" charset="0"/>
              </a:rPr>
              <a:t>N</a:t>
            </a:r>
            <a:r>
              <a:rPr lang="vi-VN" altLang="en-US" sz="3067" dirty="0">
                <a:latin typeface="Times New Roman" panose="02020603050405020304" pitchFamily="18" charset="0"/>
              </a:rPr>
              <a:t>ư</a:t>
            </a:r>
            <a:r>
              <a:rPr lang="en-US" altLang="en-US" sz="3067" dirty="0" err="1">
                <a:latin typeface="Times New Roman" panose="02020603050405020304" pitchFamily="18" charset="0"/>
              </a:rPr>
              <a:t>ớc</a:t>
            </a:r>
            <a:r>
              <a:rPr lang="en-US" altLang="en-US" sz="3067" dirty="0">
                <a:latin typeface="Times New Roman" panose="02020603050405020304" pitchFamily="18" charset="0"/>
              </a:rPr>
              <a:t> da </a:t>
            </a:r>
            <a:r>
              <a:rPr lang="en-US" altLang="en-US" sz="3067" dirty="0" err="1">
                <a:latin typeface="Times New Roman" panose="02020603050405020304" pitchFamily="18" charset="0"/>
              </a:rPr>
              <a:t>ngăm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 smtClean="0">
                <a:latin typeface="Times New Roman" panose="02020603050405020304" pitchFamily="18" charset="0"/>
              </a:rPr>
              <a:t>ngăm</a:t>
            </a:r>
            <a:r>
              <a:rPr lang="en-US" altLang="en-US" sz="3067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067" dirty="0" err="1" smtClean="0">
                <a:latin typeface="Times New Roman" panose="02020603050405020304" pitchFamily="18" charset="0"/>
              </a:rPr>
              <a:t>mịn</a:t>
            </a:r>
            <a:r>
              <a:rPr lang="en-US" altLang="en-US" sz="3067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màng</a:t>
            </a:r>
            <a:r>
              <a:rPr lang="en-US" altLang="en-US" sz="3067" dirty="0">
                <a:latin typeface="Times New Roman" panose="02020603050405020304" pitchFamily="18" charset="0"/>
              </a:rPr>
              <a:t> …</a:t>
            </a:r>
          </a:p>
          <a:p>
            <a:pPr marL="457189" indent="-457189" algn="just">
              <a:buFontTx/>
              <a:buChar char="-"/>
            </a:pPr>
            <a:r>
              <a:rPr lang="en-US" altLang="en-US" sz="3067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nói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nhỏ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nhẹ</a:t>
            </a:r>
            <a:r>
              <a:rPr lang="en-US" altLang="en-US" sz="3067" dirty="0">
                <a:latin typeface="Times New Roman" panose="02020603050405020304" pitchFamily="18" charset="0"/>
              </a:rPr>
              <a:t>, </a:t>
            </a:r>
            <a:r>
              <a:rPr lang="en-US" altLang="en-US" sz="3067" dirty="0" err="1">
                <a:latin typeface="Times New Roman" panose="02020603050405020304" pitchFamily="18" charset="0"/>
              </a:rPr>
              <a:t>trầm</a:t>
            </a:r>
            <a:r>
              <a:rPr lang="en-US" altLang="en-US" sz="3067" dirty="0">
                <a:latin typeface="Times New Roman" panose="02020603050405020304" pitchFamily="18" charset="0"/>
              </a:rPr>
              <a:t> </a:t>
            </a:r>
            <a:r>
              <a:rPr lang="en-US" altLang="en-US" sz="3067" dirty="0" err="1">
                <a:latin typeface="Times New Roman" panose="02020603050405020304" pitchFamily="18" charset="0"/>
              </a:rPr>
              <a:t>ấm</a:t>
            </a:r>
            <a:r>
              <a:rPr lang="en-US" altLang="en-US" sz="3067" dirty="0">
                <a:latin typeface="Times New Roman" panose="02020603050405020304" pitchFamily="18" charset="0"/>
              </a:rPr>
              <a:t>, …….</a:t>
            </a:r>
          </a:p>
        </p:txBody>
      </p:sp>
      <p:sp>
        <p:nvSpPr>
          <p:cNvPr id="28676" name="Text Box 9"/>
          <p:cNvSpPr txBox="1">
            <a:spLocks noChangeArrowheads="1"/>
          </p:cNvSpPr>
          <p:nvPr/>
        </p:nvSpPr>
        <p:spPr bwMode="auto">
          <a:xfrm>
            <a:off x="84666" y="504825"/>
            <a:ext cx="117390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</a:rPr>
              <a:t>1.Mở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</a:rPr>
              <a:t>: </a:t>
            </a:r>
            <a:r>
              <a:rPr lang="en-US" altLang="en-US" sz="3200" dirty="0">
                <a:latin typeface="Times New Roman" panose="02020603050405020304" pitchFamily="18" charset="0"/>
              </a:rPr>
              <a:t>Ai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cũng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</a:rPr>
              <a:t> ng</a:t>
            </a:r>
            <a:r>
              <a:rPr lang="vi-VN" altLang="en-US" sz="3200" dirty="0">
                <a:latin typeface="Times New Roman" panose="02020603050405020304" pitchFamily="18" charset="0"/>
              </a:rPr>
              <a:t>ư</a:t>
            </a:r>
            <a:r>
              <a:rPr lang="en-US" altLang="en-US" sz="3200" dirty="0" err="1">
                <a:latin typeface="Times New Roman" panose="02020603050405020304" pitchFamily="18" charset="0"/>
              </a:rPr>
              <a:t>ời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thân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đ</a:t>
            </a:r>
            <a:r>
              <a:rPr lang="en-US" altLang="en-US" sz="3200" dirty="0">
                <a:latin typeface="Times New Roman" panose="02020603050405020304" pitchFamily="18" charset="0"/>
              </a:rPr>
              <a:t>ể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</a:t>
            </a:r>
            <a:r>
              <a:rPr lang="vi-VN" altLang="en-US" sz="3200" dirty="0" err="1">
                <a:latin typeface="Times New Roman" panose="02020603050405020304" pitchFamily="18" charset="0"/>
              </a:rPr>
              <a:t>ươ</a:t>
            </a:r>
            <a:r>
              <a:rPr lang="en-US" altLang="en-US" sz="3200" dirty="0">
                <a:latin typeface="Times New Roman" panose="02020603050405020304" pitchFamily="18" charset="0"/>
              </a:rPr>
              <a:t>ng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yêu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quý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mến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</a:t>
            </a:r>
            <a:r>
              <a:rPr lang="vi-VN" altLang="en-US" sz="3200" dirty="0">
                <a:latin typeface="Times New Roman" panose="02020603050405020304" pitchFamily="18" charset="0"/>
              </a:rPr>
              <a:t>ư</a:t>
            </a:r>
            <a:r>
              <a:rPr lang="en-US" altLang="en-US" sz="3200" dirty="0">
                <a:latin typeface="Times New Roman" panose="02020603050405020304" pitchFamily="18" charset="0"/>
              </a:rPr>
              <a:t>ng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8677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126427" y="177801"/>
            <a:ext cx="1191317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i="1" dirty="0" err="1">
                <a:latin typeface="Times New Roman" panose="02020603050405020304" pitchFamily="18" charset="0"/>
              </a:rPr>
              <a:t>b.Tả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latin typeface="Times New Roman" panose="02020603050405020304" pitchFamily="18" charset="0"/>
              </a:rPr>
              <a:t>tình</a:t>
            </a:r>
            <a:r>
              <a:rPr lang="en-US" altLang="en-US" sz="3200" b="1" i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b="1" i="1" dirty="0" err="1" smtClean="0">
                <a:latin typeface="Times New Roman" panose="02020603050405020304" pitchFamily="18" charset="0"/>
              </a:rPr>
              <a:t>hoạt</a:t>
            </a:r>
            <a:r>
              <a:rPr lang="en-US" altLang="en-US" sz="32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latin typeface="Times New Roman" panose="02020603050405020304" pitchFamily="18" charset="0"/>
              </a:rPr>
              <a:t>động</a:t>
            </a:r>
            <a:r>
              <a:rPr lang="en-US" altLang="en-US" sz="3200" b="1" i="1" dirty="0" smtClean="0">
                <a:latin typeface="Times New Roman" panose="02020603050405020304" pitchFamily="18" charset="0"/>
              </a:rPr>
              <a:t>:</a:t>
            </a:r>
            <a:endParaRPr lang="en-US" altLang="en-US" sz="3200" b="1" i="1" dirty="0"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dirty="0"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Dịu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dàng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yêu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</a:t>
            </a:r>
            <a:r>
              <a:rPr lang="vi-VN" altLang="en-US" sz="3200" dirty="0" err="1">
                <a:latin typeface="Times New Roman" panose="02020603050405020304" pitchFamily="18" charset="0"/>
              </a:rPr>
              <a:t>ươ</a:t>
            </a:r>
            <a:r>
              <a:rPr lang="en-US" altLang="en-US" sz="3200" dirty="0">
                <a:latin typeface="Times New Roman" panose="02020603050405020304" pitchFamily="18" charset="0"/>
              </a:rPr>
              <a:t>ng con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kính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trọng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bà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tốt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bụng</a:t>
            </a:r>
            <a:r>
              <a:rPr lang="en-US" altLang="en-US" sz="3200" dirty="0">
                <a:latin typeface="Times New Roman" panose="02020603050405020304" pitchFamily="18" charset="0"/>
              </a:rPr>
              <a:t> hay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giúp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đ</a:t>
            </a:r>
            <a:r>
              <a:rPr lang="en-US" altLang="en-US" sz="3200" dirty="0">
                <a:latin typeface="Times New Roman" panose="02020603050405020304" pitchFamily="18" charset="0"/>
              </a:rPr>
              <a:t>ỡ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mọi</a:t>
            </a:r>
            <a:r>
              <a:rPr lang="en-US" altLang="en-US" sz="3200" dirty="0">
                <a:latin typeface="Times New Roman" panose="02020603050405020304" pitchFamily="18" charset="0"/>
              </a:rPr>
              <a:t> ng</a:t>
            </a:r>
            <a:r>
              <a:rPr lang="vi-VN" altLang="en-US" sz="3200" dirty="0">
                <a:latin typeface="Times New Roman" panose="02020603050405020304" pitchFamily="18" charset="0"/>
              </a:rPr>
              <a:t>ư</a:t>
            </a:r>
            <a:r>
              <a:rPr lang="en-US" altLang="en-US" sz="3200" dirty="0" err="1">
                <a:latin typeface="Times New Roman" panose="02020603050405020304" pitchFamily="18" charset="0"/>
              </a:rPr>
              <a:t>ời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luôn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dạy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bảo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3200" dirty="0">
                <a:latin typeface="Times New Roman" panose="02020603050405020304" pitchFamily="18" charset="0"/>
              </a:rPr>
              <a:t> hay,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lẽ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3200" dirty="0">
                <a:latin typeface="Times New Roman" panose="02020603050405020304" pitchFamily="18" charset="0"/>
              </a:rPr>
              <a:t>,….</a:t>
            </a:r>
          </a:p>
          <a:p>
            <a:pPr algn="just" eaLnBrk="1" hangingPunct="1"/>
            <a:r>
              <a:rPr lang="en-US" altLang="en-US" sz="3200" dirty="0">
                <a:latin typeface="Times New Roman" panose="02020603050405020304" pitchFamily="18" charset="0"/>
              </a:rPr>
              <a:t> -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Đảm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</a:rPr>
              <a:t>ang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quán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xuyến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mọi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</a:t>
            </a:r>
            <a:r>
              <a:rPr lang="vi-VN" altLang="en-US" sz="3200" dirty="0">
                <a:latin typeface="Times New Roman" panose="02020603050405020304" pitchFamily="18" charset="0"/>
              </a:rPr>
              <a:t>ư</a:t>
            </a:r>
            <a:r>
              <a:rPr lang="en-US" altLang="en-US" sz="3200" dirty="0" err="1">
                <a:latin typeface="Times New Roman" panose="02020603050405020304" pitchFamily="18" charset="0"/>
              </a:rPr>
              <a:t>ờng</a:t>
            </a:r>
            <a:r>
              <a:rPr lang="en-US" altLang="en-US" sz="3200" dirty="0">
                <a:latin typeface="Times New Roman" panose="02020603050405020304" pitchFamily="18" charset="0"/>
              </a:rPr>
              <a:t> hay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dậy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sớm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đ</a:t>
            </a:r>
            <a:r>
              <a:rPr lang="en-US" altLang="en-US" sz="3200" dirty="0">
                <a:latin typeface="Times New Roman" panose="02020603050405020304" pitchFamily="18" charset="0"/>
              </a:rPr>
              <a:t>ể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chuẩn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bữa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ă</a:t>
            </a:r>
            <a:r>
              <a:rPr lang="en-US" altLang="en-US" sz="3200" dirty="0">
                <a:latin typeface="Times New Roman" panose="02020603050405020304" pitchFamily="18" charset="0"/>
              </a:rPr>
              <a:t>n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sáng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mọi</a:t>
            </a:r>
            <a:r>
              <a:rPr lang="en-US" altLang="en-US" sz="3200" dirty="0">
                <a:latin typeface="Times New Roman" panose="02020603050405020304" pitchFamily="18" charset="0"/>
              </a:rPr>
              <a:t> ng</a:t>
            </a:r>
            <a:r>
              <a:rPr lang="vi-VN" altLang="en-US" sz="3200" dirty="0">
                <a:latin typeface="Times New Roman" panose="02020603050405020304" pitchFamily="18" charset="0"/>
              </a:rPr>
              <a:t>ư</a:t>
            </a:r>
            <a:r>
              <a:rPr lang="en-US" altLang="en-US" sz="3200" dirty="0" err="1">
                <a:latin typeface="Times New Roman" panose="02020603050405020304" pitchFamily="18" charset="0"/>
              </a:rPr>
              <a:t>ời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chuẩn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quần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áo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</a:rPr>
              <a:t>ến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</a:t>
            </a:r>
            <a:r>
              <a:rPr lang="vi-VN" altLang="en-US" sz="3200" dirty="0">
                <a:latin typeface="Times New Roman" panose="02020603050405020304" pitchFamily="18" charset="0"/>
              </a:rPr>
              <a:t>ư</a:t>
            </a:r>
            <a:r>
              <a:rPr lang="en-US" altLang="en-US" sz="3200" dirty="0" err="1">
                <a:latin typeface="Times New Roman" panose="02020603050405020304" pitchFamily="18" charset="0"/>
              </a:rPr>
              <a:t>ờng</a:t>
            </a:r>
            <a:r>
              <a:rPr lang="en-US" altLang="en-US" sz="3200" dirty="0">
                <a:latin typeface="Times New Roman" panose="02020603050405020304" pitchFamily="18" charset="0"/>
              </a:rPr>
              <a:t>, lo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mọi</a:t>
            </a:r>
            <a:r>
              <a:rPr lang="en-US" altLang="en-US" sz="3200" dirty="0">
                <a:latin typeface="Times New Roman" panose="02020603050405020304" pitchFamily="18" charset="0"/>
              </a:rPr>
              <a:t> ng</a:t>
            </a:r>
            <a:r>
              <a:rPr lang="vi-VN" altLang="en-US" sz="3200" dirty="0">
                <a:latin typeface="Times New Roman" panose="02020603050405020304" pitchFamily="18" charset="0"/>
              </a:rPr>
              <a:t>ư</a:t>
            </a:r>
            <a:r>
              <a:rPr lang="en-US" altLang="en-US" sz="3200" dirty="0" err="1">
                <a:latin typeface="Times New Roman" panose="02020603050405020304" pitchFamily="18" charset="0"/>
              </a:rPr>
              <a:t>ời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từng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miếng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ă</a:t>
            </a:r>
            <a:r>
              <a:rPr lang="en-US" altLang="en-US" sz="3200" dirty="0">
                <a:latin typeface="Times New Roman" panose="02020603050405020304" pitchFamily="18" charset="0"/>
              </a:rPr>
              <a:t>n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giấc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ngủ</a:t>
            </a:r>
            <a:r>
              <a:rPr lang="en-US" altLang="en-US" sz="3200" dirty="0">
                <a:latin typeface="Times New Roman" panose="02020603050405020304" pitchFamily="18" charset="0"/>
              </a:rPr>
              <a:t>….</a:t>
            </a:r>
          </a:p>
          <a:p>
            <a:pPr algn="just" eaLnBrk="1" hangingPunct="1"/>
            <a:r>
              <a:rPr lang="en-US" altLang="en-US" sz="3200" dirty="0"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lần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ốm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đêm</a:t>
            </a:r>
            <a:r>
              <a:rPr lang="en-US" altLang="en-US" sz="3200" dirty="0">
                <a:latin typeface="Times New Roman" panose="02020603050405020304" pitchFamily="18" charset="0"/>
              </a:rPr>
              <a:t> lo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lắng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chăm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sóc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,….</a:t>
            </a:r>
            <a:endParaRPr lang="en-US" altLang="en-US" sz="3200" dirty="0"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dirty="0"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tối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</a:t>
            </a:r>
            <a:r>
              <a:rPr lang="vi-VN" altLang="en-US" sz="3200" dirty="0">
                <a:latin typeface="Times New Roman" panose="02020603050405020304" pitchFamily="18" charset="0"/>
              </a:rPr>
              <a:t>ư</a:t>
            </a:r>
            <a:r>
              <a:rPr lang="en-US" altLang="en-US" sz="3200" dirty="0" err="1">
                <a:latin typeface="Times New Roman" panose="02020603050405020304" pitchFamily="18" charset="0"/>
              </a:rPr>
              <a:t>ờng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dạy</a:t>
            </a:r>
            <a:r>
              <a:rPr lang="en-US" altLang="en-US" sz="3200" dirty="0">
                <a:latin typeface="Times New Roman" panose="02020603050405020304" pitchFamily="18" charset="0"/>
              </a:rPr>
              <a:t> con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vi-VN" altLang="en-US" sz="3200" dirty="0">
                <a:latin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</a:rPr>
              <a:t>ộng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viên</a:t>
            </a:r>
            <a:r>
              <a:rPr lang="en-US" altLang="en-US" sz="3200" dirty="0">
                <a:latin typeface="Times New Roman" panose="02020603050405020304" pitchFamily="18" charset="0"/>
              </a:rPr>
              <a:t>, chia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sẻ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lúc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gặp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khó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</a:t>
            </a:r>
            <a:r>
              <a:rPr lang="vi-VN" altLang="en-US" sz="3200" dirty="0">
                <a:latin typeface="Times New Roman" panose="02020603050405020304" pitchFamily="18" charset="0"/>
              </a:rPr>
              <a:t>ă</a:t>
            </a:r>
            <a:r>
              <a:rPr lang="en-US" altLang="en-US" sz="3200" dirty="0">
                <a:latin typeface="Times New Roman" panose="02020603050405020304" pitchFamily="18" charset="0"/>
              </a:rPr>
              <a:t>n….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126427" y="4546601"/>
            <a:ext cx="11785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Kết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US" altLang="en-US" sz="3200" dirty="0"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yêu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</a:t>
            </a:r>
            <a:r>
              <a:rPr lang="vi-VN" altLang="en-US" sz="3200" dirty="0" err="1">
                <a:latin typeface="Times New Roman" panose="02020603050405020304" pitchFamily="18" charset="0"/>
              </a:rPr>
              <a:t>ươ</a:t>
            </a:r>
            <a:r>
              <a:rPr lang="en-US" altLang="en-US" sz="3200" dirty="0">
                <a:latin typeface="Times New Roman" panose="02020603050405020304" pitchFamily="18" charset="0"/>
              </a:rPr>
              <a:t>ng,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kính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trọng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vâng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lời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3200" dirty="0">
                <a:latin typeface="Times New Roman" panose="02020603050405020304" pitchFamily="18" charset="0"/>
              </a:rPr>
              <a:t>….</a:t>
            </a:r>
          </a:p>
          <a:p>
            <a:pPr algn="just" eaLnBrk="1" hangingPunct="1"/>
            <a:r>
              <a:rPr lang="en-US" altLang="en-US" sz="3200" dirty="0"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hứa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lòng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sẽ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luôn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cố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gắng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</a:t>
            </a:r>
            <a:r>
              <a:rPr lang="vi-VN" altLang="en-US" sz="3200" dirty="0">
                <a:latin typeface="Times New Roman" panose="02020603050405020304" pitchFamily="18" charset="0"/>
              </a:rPr>
              <a:t>ă</a:t>
            </a:r>
            <a:r>
              <a:rPr lang="en-US" altLang="en-US" sz="3200" dirty="0">
                <a:latin typeface="Times New Roman" panose="02020603050405020304" pitchFamily="18" charset="0"/>
              </a:rPr>
              <a:t>m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ngoan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giỏi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đ</a:t>
            </a:r>
            <a:r>
              <a:rPr lang="en-US" altLang="en-US" sz="3200" dirty="0">
                <a:latin typeface="Times New Roman" panose="02020603050405020304" pitchFamily="18" charset="0"/>
              </a:rPr>
              <a:t>ể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vui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lòng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vi-VN" altLang="en-US" sz="3200" dirty="0">
                <a:latin typeface="Times New Roman" panose="02020603050405020304" pitchFamily="18" charset="0"/>
              </a:rPr>
              <a:t>đ</a:t>
            </a:r>
            <a:r>
              <a:rPr lang="en-US" altLang="en-US" sz="3200" dirty="0">
                <a:latin typeface="Times New Roman" panose="02020603050405020304" pitchFamily="18" charset="0"/>
              </a:rPr>
              <a:t>ỡ </a:t>
            </a:r>
            <a:r>
              <a:rPr lang="vi-VN" altLang="en-US" sz="3200" dirty="0">
                <a:latin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</a:rPr>
              <a:t>ần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đ</a:t>
            </a:r>
            <a:r>
              <a:rPr lang="en-US" altLang="en-US" sz="3200" dirty="0">
                <a:latin typeface="Times New Roman" panose="02020603050405020304" pitchFamily="18" charset="0"/>
              </a:rPr>
              <a:t>ỡ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vất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vả</a:t>
            </a:r>
            <a:r>
              <a:rPr lang="en-US" altLang="en-US" sz="3200" dirty="0">
                <a:latin typeface="Times New Roman" panose="02020603050405020304" pitchFamily="18" charset="0"/>
              </a:rPr>
              <a:t> h</a:t>
            </a:r>
            <a:r>
              <a:rPr lang="vi-VN" altLang="en-US" sz="3200" dirty="0">
                <a:latin typeface="Times New Roman" panose="02020603050405020304" pitchFamily="18" charset="0"/>
              </a:rPr>
              <a:t>ơ</a:t>
            </a:r>
            <a:r>
              <a:rPr lang="en-US" altLang="en-US" sz="3200" dirty="0">
                <a:latin typeface="Times New Roman" panose="02020603050405020304" pitchFamily="18" charset="0"/>
              </a:rPr>
              <a:t>n…</a:t>
            </a:r>
          </a:p>
        </p:txBody>
      </p:sp>
      <p:sp>
        <p:nvSpPr>
          <p:cNvPr id="29700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1600" y="23285"/>
            <a:ext cx="11785600" cy="682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Dàn</a:t>
            </a:r>
            <a:r>
              <a:rPr lang="en-US" altLang="en-US" sz="3200" b="1" dirty="0">
                <a:latin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</a:rPr>
              <a:t> v</a:t>
            </a:r>
            <a:r>
              <a:rPr lang="vi-VN" altLang="en-US" sz="3200" b="1" dirty="0">
                <a:latin typeface="Times New Roman" panose="02020603050405020304" pitchFamily="18" charset="0"/>
              </a:rPr>
              <a:t>ă</a:t>
            </a:r>
            <a:r>
              <a:rPr lang="en-US" altLang="en-US" sz="3200" b="1" dirty="0">
                <a:latin typeface="Times New Roman" panose="02020603050405020304" pitchFamily="18" charset="0"/>
              </a:rPr>
              <a:t>n: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ông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algn="just">
              <a:spcBef>
                <a:spcPts val="16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Mở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</a:rPr>
              <a:t>ình</a:t>
            </a:r>
            <a:r>
              <a:rPr lang="en-US" altLang="en-US" sz="3200" dirty="0">
                <a:latin typeface="Times New Roman" panose="02020603050405020304" pitchFamily="18" charset="0"/>
              </a:rPr>
              <a:t> ng</a:t>
            </a:r>
            <a:r>
              <a:rPr lang="vi-VN" altLang="en-US" sz="3200" dirty="0">
                <a:latin typeface="Times New Roman" panose="02020603050405020304" pitchFamily="18" charset="0"/>
              </a:rPr>
              <a:t>ư</a:t>
            </a:r>
            <a:r>
              <a:rPr lang="en-US" altLang="en-US" sz="3200" dirty="0" err="1">
                <a:latin typeface="Times New Roman" panose="02020603050405020304" pitchFamily="18" charset="0"/>
              </a:rPr>
              <a:t>ời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gần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gũi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quý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mến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6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Thân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</a:rPr>
              <a:t>: *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dáng</a:t>
            </a:r>
            <a:r>
              <a:rPr lang="en-US" altLang="en-US" sz="3200" dirty="0">
                <a:latin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gần</a:t>
            </a:r>
            <a:r>
              <a:rPr lang="en-US" altLang="en-US" sz="3200" dirty="0">
                <a:latin typeface="Times New Roman" panose="02020603050405020304" pitchFamily="18" charset="0"/>
              </a:rPr>
              <a:t> 80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3200" dirty="0">
                <a:latin typeface="Times New Roman" panose="02020603050405020304" pitchFamily="18" charset="0"/>
              </a:rPr>
              <a:t>; h</a:t>
            </a:r>
            <a:r>
              <a:rPr lang="vi-VN" altLang="en-US" sz="3200" dirty="0">
                <a:latin typeface="Times New Roman" panose="02020603050405020304" pitchFamily="18" charset="0"/>
              </a:rPr>
              <a:t>ơ</a:t>
            </a:r>
            <a:r>
              <a:rPr lang="en-US" altLang="en-US" sz="3200" dirty="0" err="1">
                <a:latin typeface="Times New Roman" panose="02020603050405020304" pitchFamily="18" charset="0"/>
              </a:rPr>
              <a:t>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gầy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</a:t>
            </a:r>
            <a:r>
              <a:rPr lang="vi-VN" altLang="en-US" sz="3200" dirty="0">
                <a:latin typeface="Times New Roman" panose="02020603050405020304" pitchFamily="18" charset="0"/>
              </a:rPr>
              <a:t>ư</a:t>
            </a:r>
            <a:r>
              <a:rPr lang="en-US" altLang="en-US" sz="3200" dirty="0">
                <a:latin typeface="Times New Roman" panose="02020603050405020304" pitchFamily="18" charset="0"/>
              </a:rPr>
              <a:t>ng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còn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nhanh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nhẹn</a:t>
            </a:r>
            <a:r>
              <a:rPr lang="en-US" altLang="en-US" sz="3200" dirty="0">
                <a:latin typeface="Times New Roman" panose="02020603050405020304" pitchFamily="18" charset="0"/>
              </a:rPr>
              <a:t>;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hói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tóc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thưa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bạc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trán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cao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mắt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còn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tinh</a:t>
            </a:r>
            <a:r>
              <a:rPr lang="en-US" altLang="en-US" sz="3200" dirty="0">
                <a:latin typeface="Times New Roman" panose="02020603050405020304" pitchFamily="18" charset="0"/>
              </a:rPr>
              <a:t>, r</a:t>
            </a:r>
            <a:r>
              <a:rPr lang="vi-VN" altLang="en-US" sz="3200" dirty="0">
                <a:latin typeface="Times New Roman" panose="02020603050405020304" pitchFamily="18" charset="0"/>
              </a:rPr>
              <a:t>ă</a:t>
            </a:r>
            <a:r>
              <a:rPr lang="en-US" altLang="en-US" sz="3200" dirty="0">
                <a:latin typeface="Times New Roman" panose="02020603050405020304" pitchFamily="18" charset="0"/>
              </a:rPr>
              <a:t>ng </a:t>
            </a:r>
            <a:r>
              <a:rPr lang="en-US" altLang="en-US" sz="3200" dirty="0" err="1">
                <a:latin typeface="Times New Roman" panose="02020603050405020304" pitchFamily="18" charset="0"/>
              </a:rPr>
              <a:t>rụng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200" dirty="0">
                <a:latin typeface="Times New Roman" panose="02020603050405020304" pitchFamily="18" charset="0"/>
              </a:rPr>
              <a:t>;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mặc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giản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dị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vi-VN" altLang="en-US" sz="3200" dirty="0">
                <a:latin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</a:rPr>
              <a:t>ọc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sách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báo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mới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</a:rPr>
              <a:t>eo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kính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</a:rPr>
              <a:t>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bộ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xa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</a:t>
            </a:r>
            <a:r>
              <a:rPr lang="vi-VN" altLang="en-US" sz="3200" dirty="0">
                <a:latin typeface="Times New Roman" panose="02020603050405020304" pitchFamily="18" charset="0"/>
              </a:rPr>
              <a:t>ư</a:t>
            </a:r>
            <a:r>
              <a:rPr lang="en-US" altLang="en-US" sz="3200" dirty="0" err="1">
                <a:latin typeface="Times New Roman" panose="02020603050405020304" pitchFamily="18" charset="0"/>
              </a:rPr>
              <a:t>ờng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chống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gậy</a:t>
            </a:r>
            <a:r>
              <a:rPr lang="en-US" altLang="en-US" sz="3200" dirty="0">
                <a:latin typeface="Times New Roman" panose="02020603050405020304" pitchFamily="18" charset="0"/>
              </a:rPr>
              <a:t>….</a:t>
            </a:r>
          </a:p>
          <a:p>
            <a:pPr algn="just">
              <a:spcBef>
                <a:spcPts val="1600"/>
              </a:spcBef>
            </a:pPr>
            <a:r>
              <a:rPr lang="en-US" altLang="en-US" sz="3200" b="1" i="1" dirty="0">
                <a:latin typeface="Times New Roman" panose="02020603050405020304" pitchFamily="18" charset="0"/>
              </a:rPr>
              <a:t>*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tình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latin typeface="Times New Roman" panose="02020603050405020304" pitchFamily="18" charset="0"/>
              </a:rPr>
              <a:t>hoạt</a:t>
            </a:r>
            <a:r>
              <a:rPr lang="en-US" altLang="en-US" sz="3200" b="1" i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200" b="1" i="1" dirty="0">
                <a:latin typeface="Times New Roman" panose="02020603050405020304" pitchFamily="18" charset="0"/>
              </a:rPr>
              <a:t>đ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ộng</a:t>
            </a:r>
            <a:r>
              <a:rPr lang="en-US" altLang="en-US" sz="3200" dirty="0">
                <a:latin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</a:t>
            </a:r>
            <a:r>
              <a:rPr lang="vi-VN" altLang="en-US" sz="3200" dirty="0">
                <a:latin typeface="Times New Roman" panose="02020603050405020304" pitchFamily="18" charset="0"/>
              </a:rPr>
              <a:t>ă</a:t>
            </a:r>
            <a:r>
              <a:rPr lang="en-US" altLang="en-US" sz="3200" dirty="0">
                <a:latin typeface="Times New Roman" panose="02020603050405020304" pitchFamily="18" charset="0"/>
              </a:rPr>
              <a:t>m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lao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</a:rPr>
              <a:t>ộng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</a:t>
            </a:r>
            <a:r>
              <a:rPr lang="vi-VN" altLang="en-US" sz="3200" dirty="0">
                <a:latin typeface="Times New Roman" panose="02020603050405020304" pitchFamily="18" charset="0"/>
              </a:rPr>
              <a:t>ă</a:t>
            </a:r>
            <a:r>
              <a:rPr lang="en-US" altLang="en-US" sz="3200" dirty="0">
                <a:latin typeface="Times New Roman" panose="02020603050405020304" pitchFamily="18" charset="0"/>
              </a:rPr>
              <a:t>m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tích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cực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tham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xã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hội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</a:rPr>
              <a:t>ịa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</a:t>
            </a:r>
            <a:r>
              <a:rPr lang="vi-VN" altLang="en-US" sz="3200" dirty="0" err="1">
                <a:latin typeface="Times New Roman" panose="02020603050405020304" pitchFamily="18" charset="0"/>
              </a:rPr>
              <a:t>ươ</a:t>
            </a:r>
            <a:r>
              <a:rPr lang="en-US" altLang="en-US" sz="3200" dirty="0">
                <a:latin typeface="Times New Roman" panose="02020603050405020304" pitchFamily="18" charset="0"/>
              </a:rPr>
              <a:t>ng;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</a:t>
            </a:r>
            <a:r>
              <a:rPr lang="vi-VN" altLang="en-US" sz="3200" dirty="0" err="1">
                <a:latin typeface="Times New Roman" panose="02020603050405020304" pitchFamily="18" charset="0"/>
              </a:rPr>
              <a:t>ươ</a:t>
            </a:r>
            <a:r>
              <a:rPr lang="en-US" altLang="en-US" sz="3200" dirty="0">
                <a:latin typeface="Times New Roman" panose="02020603050405020304" pitchFamily="18" charset="0"/>
              </a:rPr>
              <a:t>ng </a:t>
            </a:r>
            <a:r>
              <a:rPr lang="en-US" altLang="en-US" sz="3200" dirty="0" err="1">
                <a:latin typeface="Times New Roman" panose="02020603050405020304" pitchFamily="18" charset="0"/>
              </a:rPr>
              <a:t>yêu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</a:t>
            </a:r>
            <a:r>
              <a:rPr lang="vi-VN" altLang="en-US" sz="3200" dirty="0">
                <a:latin typeface="Times New Roman" panose="02020603050405020304" pitchFamily="18" charset="0"/>
              </a:rPr>
              <a:t>ă</a:t>
            </a:r>
            <a:r>
              <a:rPr lang="en-US" altLang="en-US" sz="3200" dirty="0">
                <a:latin typeface="Times New Roman" panose="02020603050405020304" pitchFamily="18" charset="0"/>
              </a:rPr>
              <a:t>m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sóc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</a:rPr>
              <a:t>áo</a:t>
            </a:r>
            <a:r>
              <a:rPr lang="en-US" altLang="en-US" sz="3200" dirty="0">
                <a:latin typeface="Times New Roman" panose="02020603050405020304" pitchFamily="18" charset="0"/>
              </a:rPr>
              <a:t>;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hoà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nhã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</a:rPr>
              <a:t>ôn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hậu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</a:rPr>
              <a:t>đư</a:t>
            </a:r>
            <a:r>
              <a:rPr lang="en-US" altLang="en-US" sz="3200" dirty="0" err="1">
                <a:latin typeface="Times New Roman" panose="02020603050405020304" pitchFamily="18" charset="0"/>
              </a:rPr>
              <a:t>ợc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mọi</a:t>
            </a:r>
            <a:r>
              <a:rPr lang="en-US" altLang="en-US" sz="3200" dirty="0">
                <a:latin typeface="Times New Roman" panose="02020603050405020304" pitchFamily="18" charset="0"/>
              </a:rPr>
              <a:t> ng</a:t>
            </a:r>
            <a:r>
              <a:rPr lang="vi-VN" altLang="en-US" sz="3200" dirty="0">
                <a:latin typeface="Times New Roman" panose="02020603050405020304" pitchFamily="18" charset="0"/>
              </a:rPr>
              <a:t>ư</a:t>
            </a:r>
            <a:r>
              <a:rPr lang="en-US" altLang="en-US" sz="3200" dirty="0" err="1">
                <a:latin typeface="Times New Roman" panose="02020603050405020304" pitchFamily="18" charset="0"/>
              </a:rPr>
              <a:t>ời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quý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trọng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6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Kết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</a:rPr>
              <a:t>: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luôn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yêu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quý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kính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trọng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Em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ước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luôn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khoẻ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mạnh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mãi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bên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0723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158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ý chi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đi</a:t>
            </a:r>
            <a:endParaRPr lang="en-US"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en-US" sz="25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I.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5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 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Bé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Thu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gần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tuổi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còn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đang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thật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đáng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5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en-US" sz="25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II.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 </a:t>
            </a:r>
            <a:r>
              <a:rPr lang="en-US" sz="2500" b="1" dirty="0" err="1"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25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ea typeface="Times New Roman"/>
                <a:cs typeface="Times New Roman"/>
              </a:rPr>
              <a:t>ngoại</a:t>
            </a:r>
            <a:r>
              <a:rPr lang="en-US" sz="25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5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5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ea typeface="Times New Roman"/>
                <a:cs typeface="Times New Roman"/>
              </a:rPr>
              <a:t>bé</a:t>
            </a:r>
            <a:r>
              <a:rPr lang="en-US" sz="25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ea typeface="Times New Roman"/>
                <a:cs typeface="Times New Roman"/>
              </a:rPr>
              <a:t>kết</a:t>
            </a:r>
            <a:r>
              <a:rPr lang="en-US" sz="25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25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5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25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sz="25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500" b="1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500" b="1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en-US" sz="25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Gương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mặt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bầu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bĩnh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làn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da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trắng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hồng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căng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mịn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5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en-US" sz="25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Đôi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mắt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trònxoe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đen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láy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trông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thật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dễ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thương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.  </a:t>
            </a:r>
            <a:endParaRPr lang="en-US" sz="25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en-US" sz="25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Bé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đang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giọng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còn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ngọng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líu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ngọng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lịu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500" dirty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buFontTx/>
              <a:buChar char="-"/>
            </a:pP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miệng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chúm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chím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nụ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bập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bẹ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ba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...,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ba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...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bố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cả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thích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en-US" sz="2500" dirty="0">
              <a:latin typeface="Times New Roman"/>
              <a:ea typeface="Times New Roman"/>
              <a:cs typeface="Times New Roman"/>
            </a:endParaRPr>
          </a:p>
          <a:p>
            <a:pPr marL="285750" indent="-285750" algn="just">
              <a:buFontTx/>
              <a:buChar char="-"/>
            </a:pPr>
            <a:r>
              <a:rPr lang="en-US" sz="2500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Tóc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lơ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râu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ngô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non.</a:t>
            </a:r>
            <a:endParaRPr lang="en-US" sz="25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en-US" sz="25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Bé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vũ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rất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lợi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khóc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Vòi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khóc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toáng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ngồi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bệt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xuống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đất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đạp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đành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đạch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giọt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mắt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lán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trên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đôi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má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bầu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bĩnh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chiều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theo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ý,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nàng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liền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nhoẻn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miệng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cười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nét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mặt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ngây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tắn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ngay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khóc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bao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giờ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5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en-US" sz="25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bé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giữ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bé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đứng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thẳng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buông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lùi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xa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vỗ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gọi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bé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Bé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cười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toe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toét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lộ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chiếc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răng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răng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thỏ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Đôi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non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nớt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bé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chập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choạng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từng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bước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đủ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gần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bé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liền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nhoài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tới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đôi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mũm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mĩm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nổi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rõ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ngấn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đỡ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vội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bồng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khen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hôn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hít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nựng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nịu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bé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cười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nắc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nẻ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sung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sướng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5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en-US" sz="25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III.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Kết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5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Mặc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dù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đôi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lúc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nàng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hay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hờn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dỗi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Bé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Thu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rất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ngây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luôn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thương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Times New Roman"/>
                <a:cs typeface="Times New Roman"/>
              </a:rPr>
              <a:t>bé</a:t>
            </a:r>
            <a:r>
              <a:rPr lang="en-US" sz="25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mong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bé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chóng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lớn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cùng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đùa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500" dirty="0" err="1" smtClean="0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5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25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340897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4343400" y="182614"/>
            <a:ext cx="3733800" cy="8384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682659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CẤU TẠO BÀI VĂN TẢ NGƯỜI</a:t>
            </a:r>
          </a:p>
        </p:txBody>
      </p:sp>
      <p:pic>
        <p:nvPicPr>
          <p:cNvPr id="7" name="Picture 22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09600" y="2478107"/>
            <a:ext cx="11049000" cy="3924151"/>
          </a:xfrm>
          <a:prstGeom prst="rect">
            <a:avLst/>
          </a:prstGeom>
          <a:solidFill>
            <a:srgbClr val="66FFFF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                 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Mở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Thân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ngoại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đặc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tầm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khuôn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cặp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mắt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răng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,…)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tính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hoạt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thói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quen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xử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,…)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3.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cảm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nghĩ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1893332"/>
            <a:ext cx="2292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800" indent="-812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67435"/>
            <a:ext cx="8915400" cy="85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9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4267200" y="597694"/>
            <a:ext cx="3733800" cy="12311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3537" y="1213248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CẤU TẠO BÀI VĂN TẢ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0" y="3105835"/>
            <a:ext cx="7810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Về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nhà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hoàn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chỉnh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dàn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</a:rPr>
              <a:t> ý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văn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vào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vở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chuẩn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bị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tiết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sau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4800600" y="381000"/>
            <a:ext cx="3200400" cy="76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03588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CẤU TẠO BÀI VĂN TẢ NGƯỜI</a:t>
            </a:r>
          </a:p>
        </p:txBody>
      </p:sp>
      <p:pic>
        <p:nvPicPr>
          <p:cNvPr id="10" name="Picture 9" descr="IMAGE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" y="1035880"/>
            <a:ext cx="11734800" cy="441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5501" y="5410200"/>
            <a:ext cx="109259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Anh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thanh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niên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nổi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bật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cùng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đọc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Hạng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Cháng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”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trả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cuối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2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373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ổng hợp thơ hay về những loài hoa dại không tên - Trồng Ho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2133600" y="1600200"/>
            <a:ext cx="7924800" cy="2667000"/>
          </a:xfrm>
          <a:prstGeom prst="rect">
            <a:avLst/>
          </a:prstGeom>
        </p:spPr>
        <p:txBody>
          <a:bodyPr wrap="none" fromWordArt="1">
            <a:prstTxWarp prst="textArchUp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461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81000" y="396508"/>
            <a:ext cx="4572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68808" y="1162833"/>
            <a:ext cx="11684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7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733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373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sz="373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SGK (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119).</a:t>
            </a:r>
          </a:p>
        </p:txBody>
      </p:sp>
      <p:pic>
        <p:nvPicPr>
          <p:cNvPr id="5" name="Picture 4" descr="HINH S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243822"/>
            <a:ext cx="7112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54000" y="2410442"/>
            <a:ext cx="52324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54000" y="3763434"/>
            <a:ext cx="4826000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latin typeface="Times New Roman" panose="02020603050405020304" pitchFamily="18" charset="0"/>
                <a:cs typeface="Times New Roman" panose="02020603050405020304" pitchFamily="18" charset="0"/>
              </a:rPr>
              <a:t>- Em có cảm nhận gì về người thanh niên trong tranh?</a:t>
            </a:r>
          </a:p>
        </p:txBody>
      </p:sp>
    </p:spTree>
    <p:extLst>
      <p:ext uri="{BB962C8B-B14F-4D97-AF65-F5344CB8AC3E}">
        <p14:creationId xmlns:p14="http://schemas.microsoft.com/office/powerpoint/2010/main" val="39084830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/>
      <p:bldP spid="20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52400" y="533400"/>
            <a:ext cx="118872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gụ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Anh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Hmông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30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52400" y="1447800"/>
            <a:ext cx="1173479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Mổng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Hai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Hmông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Bo.                              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Ma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8534400" y="2057400"/>
            <a:ext cx="844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6172200" y="3733799"/>
            <a:ext cx="1066800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8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litter_background_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nong%20dan%20dung%20trau%20keo%20c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1734800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743200" y="5794375"/>
            <a:ext cx="1736725" cy="7699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 cày</a:t>
            </a:r>
          </a:p>
        </p:txBody>
      </p:sp>
    </p:spTree>
    <p:extLst>
      <p:ext uri="{BB962C8B-B14F-4D97-AF65-F5344CB8AC3E}">
        <p14:creationId xmlns:p14="http://schemas.microsoft.com/office/powerpoint/2010/main" val="30398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4038600" y="304800"/>
            <a:ext cx="3733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931831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CẤU TẠO BÀI VĂN TẢ NGƯỜI</a:t>
            </a:r>
          </a:p>
        </p:txBody>
      </p:sp>
      <p:sp>
        <p:nvSpPr>
          <p:cNvPr id="15" name="Rectangle 14"/>
          <p:cNvSpPr>
            <a:spLocks noGrp="1" noChangeArrowheads="1"/>
          </p:cNvSpPr>
          <p:nvPr/>
        </p:nvSpPr>
        <p:spPr bwMode="auto">
          <a:xfrm>
            <a:off x="533400" y="1371600"/>
            <a:ext cx="113538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12800" indent="-812800" eaLnBrk="1" hangingPunct="1">
              <a:buNone/>
            </a:pP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12800" indent="-812800" eaLnBrk="1" hangingPunct="1">
              <a:buNone/>
            </a:pP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”(SGK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119-120)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12800" indent="-812800" eaLnBrk="1" hangingPunct="1">
              <a:buNone/>
            </a:pPr>
            <a:endParaRPr lang="en-US" altLang="en-US" sz="280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indent="-812800" eaLnBrk="1" hangingPunct="1">
              <a:buNone/>
            </a:pPr>
            <a:r>
              <a:rPr lang="en-US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12800" indent="-812800" eaLnBrk="1" hangingPunct="1">
              <a:buNone/>
            </a:pP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812800" indent="-812800" eaLnBrk="1" hangingPunct="1">
              <a:buNone/>
            </a:pP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Qua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812800" indent="-812800" eaLnBrk="1" hangingPunct="1">
              <a:buNone/>
            </a:pP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4.Tìm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12800" indent="-812800" eaLnBrk="1" hangingPunct="1">
              <a:buNone/>
            </a:pPr>
            <a:endParaRPr lang="en-US" altLang="en-US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indent="-812800" eaLnBrk="1" hangingPunct="1">
              <a:buNone/>
            </a:pPr>
            <a:endParaRPr lang="en-US" altLang="en-US" sz="2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762000" y="2362200"/>
            <a:ext cx="166254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8991600" y="2362200"/>
            <a:ext cx="2209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4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184" y="1295400"/>
            <a:ext cx="7634816" cy="457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812800" y="1676401"/>
            <a:ext cx="1005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Content Placeholder 2"/>
          <p:cNvSpPr>
            <a:spLocks/>
          </p:cNvSpPr>
          <p:nvPr/>
        </p:nvSpPr>
        <p:spPr bwMode="auto">
          <a:xfrm>
            <a:off x="508000" y="914400"/>
            <a:ext cx="345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vi-VN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89283" y="98578"/>
            <a:ext cx="3657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09488" y="626404"/>
            <a:ext cx="4548716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latin typeface="Times New Roman" panose="02020603050405020304" pitchFamily="18" charset="0"/>
              </a:rPr>
              <a:t>*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733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362200" y="3810712"/>
            <a:ext cx="6197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thiệu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Cháng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09488" y="4528862"/>
            <a:ext cx="967528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latin typeface="Times New Roman" panose="02020603050405020304" pitchFamily="18" charset="0"/>
              </a:rPr>
              <a:t>-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khen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già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727200" y="5376493"/>
            <a:ext cx="6959600" cy="6667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733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3733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thiệu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endParaRPr lang="en-US" altLang="en-US" sz="3733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9508639" y="4580226"/>
            <a:ext cx="2491317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Gián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226973" y="3823377"/>
            <a:ext cx="243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733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733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493184" y="1291090"/>
            <a:ext cx="11480800" cy="23901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8445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1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/>
      <p:bldP spid="54283" grpId="0"/>
      <p:bldP spid="54285" grpId="0" animBg="1"/>
      <p:bldP spid="54290" grpId="0"/>
      <p:bldP spid="2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3007</Words>
  <Application>Microsoft Office PowerPoint</Application>
  <PresentationFormat>Widescreen</PresentationFormat>
  <Paragraphs>224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Calibri</vt:lpstr>
      <vt:lpstr>Georgia</vt:lpstr>
      <vt:lpstr>Times New Roman</vt:lpstr>
      <vt:lpstr>Wingdings</vt:lpstr>
      <vt:lpstr>Wingdings 2</vt:lpstr>
      <vt:lpstr>Office Theme</vt:lpstr>
      <vt:lpstr>1_Office Theme</vt:lpstr>
      <vt:lpstr>Civic</vt:lpstr>
      <vt:lpstr>Chủ đề của Office</vt:lpstr>
      <vt:lpstr>Default Design</vt:lpstr>
      <vt:lpstr>1_Default Design</vt:lpstr>
      <vt:lpstr>2_Default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</vt:lpstr>
      <vt:lpstr>PowerPoint Presentation</vt:lpstr>
      <vt:lpstr>Câu hỏi</vt:lpstr>
      <vt:lpstr>PowerPoint Presentation</vt:lpstr>
      <vt:lpstr>Câu hỏi</vt:lpstr>
      <vt:lpstr>PowerPoint Presentation</vt:lpstr>
      <vt:lpstr>PowerPoint Presentation</vt:lpstr>
      <vt:lpstr>PowerPoint Presentation</vt:lpstr>
      <vt:lpstr>Câu hỏi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VietAnh</dc:creator>
  <cp:lastModifiedBy>AutoBVT</cp:lastModifiedBy>
  <cp:revision>39</cp:revision>
  <dcterms:created xsi:type="dcterms:W3CDTF">2006-08-16T00:00:00Z</dcterms:created>
  <dcterms:modified xsi:type="dcterms:W3CDTF">2021-11-25T04:19:44Z</dcterms:modified>
</cp:coreProperties>
</file>