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1" r:id="rId2"/>
  </p:sldMasterIdLst>
  <p:sldIdLst>
    <p:sldId id="278" r:id="rId3"/>
    <p:sldId id="298" r:id="rId4"/>
    <p:sldId id="280" r:id="rId5"/>
    <p:sldId id="281" r:id="rId6"/>
    <p:sldId id="282" r:id="rId7"/>
    <p:sldId id="286" r:id="rId8"/>
    <p:sldId id="283" r:id="rId9"/>
    <p:sldId id="285" r:id="rId10"/>
    <p:sldId id="284" r:id="rId11"/>
    <p:sldId id="287" r:id="rId12"/>
    <p:sldId id="288" r:id="rId13"/>
    <p:sldId id="290" r:id="rId14"/>
    <p:sldId id="291" r:id="rId15"/>
    <p:sldId id="292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33"/>
    <a:srgbClr val="0000CC"/>
    <a:srgbClr val="CCFFFF"/>
    <a:srgbClr val="FF3300"/>
    <a:srgbClr val="000000"/>
    <a:srgbClr val="00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013"/>
            <a:ext cx="1941513" cy="5487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608013"/>
            <a:ext cx="5675312" cy="5487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08413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608013"/>
            <a:ext cx="77692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69225" cy="411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309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8600" y="365601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4500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5334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6167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1976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2822575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1143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534400" y="6324600"/>
            <a:ext cx="541338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7F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7924800" y="6324600"/>
            <a:ext cx="541338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7F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D:\Chi%20Ha%20Thao%20giang%202008\Video%20Thai%20Binh%20QL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D:\My%20Documents\Viet%20Nam%20QH%20toi%20Ha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D:\luu%20du%20lieu%20o%20D\Tu%20lieu%20PowerPoint\VIDEOS%20Tu%20Lieu\Ket%20thuc%20moi%2002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D:\Chi%20Ha%20Thao%20giang%202008\ViDeo%20Canh%20cho\Video%20Canh%20cho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990600" y="504825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Địa lí:</a:t>
            </a: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0" y="9842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90800" y="552450"/>
            <a:ext cx="480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 VÀ DU LỊCH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048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9530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5" grpId="0"/>
      <p:bldP spid="1034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12291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191000" cy="28908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2" name="Picture 10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200525" cy="2921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85800" y="4895850"/>
            <a:ext cx="3733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Di tích Mĩ S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n ( Quảng Nam )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257800" y="4876800"/>
            <a:ext cx="3200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NHã nhac. cung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ình Huế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1447800"/>
            <a:ext cx="5638800" cy="4683125"/>
            <a:chOff x="1104" y="828"/>
            <a:chExt cx="3552" cy="2950"/>
          </a:xfrm>
        </p:grpSpPr>
        <p:pic>
          <p:nvPicPr>
            <p:cNvPr id="13331" name="Picture 4" descr="Hal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828"/>
              <a:ext cx="3552" cy="2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32" name="Text Box 5"/>
            <p:cNvSpPr txBox="1">
              <a:spLocks noChangeArrowheads="1"/>
            </p:cNvSpPr>
            <p:nvPr/>
          </p:nvSpPr>
          <p:spPr bwMode="auto">
            <a:xfrm>
              <a:off x="2400" y="3528"/>
              <a:ext cx="11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Hạ Long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0700" y="1123950"/>
            <a:ext cx="5334000" cy="5576888"/>
            <a:chOff x="1200" y="240"/>
            <a:chExt cx="3360" cy="3837"/>
          </a:xfrm>
        </p:grpSpPr>
        <p:pic>
          <p:nvPicPr>
            <p:cNvPr id="13329" name="Picture 8" descr="hhh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240"/>
              <a:ext cx="3360" cy="355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2184" y="3804"/>
              <a:ext cx="1824" cy="2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Động Phong Nha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38250" y="1219200"/>
            <a:ext cx="6794500" cy="5197475"/>
            <a:chOff x="720" y="480"/>
            <a:chExt cx="4280" cy="3274"/>
          </a:xfrm>
        </p:grpSpPr>
        <p:pic>
          <p:nvPicPr>
            <p:cNvPr id="13327" name="Picture 11" descr="ngom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480"/>
              <a:ext cx="4280" cy="2937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2196" y="3504"/>
              <a:ext cx="134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Đại nội Huế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85850" y="1143000"/>
            <a:ext cx="7086600" cy="5387975"/>
            <a:chOff x="684" y="432"/>
            <a:chExt cx="4464" cy="3394"/>
          </a:xfrm>
        </p:grpSpPr>
        <p:pic>
          <p:nvPicPr>
            <p:cNvPr id="13325" name="Picture 16" descr="hoian1brb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4" y="432"/>
              <a:ext cx="4464" cy="312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6" name="Text Box 17"/>
            <p:cNvSpPr txBox="1">
              <a:spLocks noChangeArrowheads="1"/>
            </p:cNvSpPr>
            <p:nvPr/>
          </p:nvSpPr>
          <p:spPr bwMode="auto">
            <a:xfrm>
              <a:off x="2004" y="3576"/>
              <a:ext cx="172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Cầu phố cổ Hội An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143000" y="1241425"/>
            <a:ext cx="7162800" cy="5559425"/>
            <a:chOff x="660" y="432"/>
            <a:chExt cx="4512" cy="3502"/>
          </a:xfrm>
        </p:grpSpPr>
        <p:pic>
          <p:nvPicPr>
            <p:cNvPr id="13323" name="Picture 19" descr="11596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0" y="432"/>
              <a:ext cx="4512" cy="320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3324" name="Text Box 20"/>
            <p:cNvSpPr txBox="1">
              <a:spLocks noChangeArrowheads="1"/>
            </p:cNvSpPr>
            <p:nvPr/>
          </p:nvSpPr>
          <p:spPr bwMode="auto">
            <a:xfrm>
              <a:off x="1968" y="3684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Cồng chiêng Tây Nguyên</a:t>
              </a:r>
            </a:p>
          </p:txBody>
        </p:sp>
      </p:grpSp>
      <p:grpSp>
        <p:nvGrpSpPr>
          <p:cNvPr id="13319" name="Group 2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3320" name="Text Box 2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3321" name="Line 2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Text Box 2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4399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4400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438150" y="1371600"/>
            <a:ext cx="9220200" cy="457200"/>
            <a:chOff x="168" y="1104"/>
            <a:chExt cx="5808" cy="288"/>
          </a:xfrm>
        </p:grpSpPr>
        <p:sp>
          <p:nvSpPr>
            <p:cNvPr id="14397" name="Text Box 9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4398" name="Text Box 10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19100" y="1733550"/>
            <a:ext cx="4381500" cy="876300"/>
            <a:chOff x="192" y="1356"/>
            <a:chExt cx="2760" cy="552"/>
          </a:xfrm>
        </p:grpSpPr>
        <p:sp>
          <p:nvSpPr>
            <p:cNvPr id="14392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14393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4396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4267200" y="1714500"/>
            <a:ext cx="3657600" cy="887413"/>
            <a:chOff x="2928" y="1402"/>
            <a:chExt cx="2304" cy="559"/>
          </a:xfrm>
        </p:grpSpPr>
        <p:sp>
          <p:nvSpPr>
            <p:cNvPr id="14390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14391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38100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114300" y="29337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524250" y="4248150"/>
            <a:ext cx="2286000" cy="1295400"/>
            <a:chOff x="2256" y="2676"/>
            <a:chExt cx="1440" cy="816"/>
          </a:xfrm>
        </p:grpSpPr>
        <p:sp>
          <p:nvSpPr>
            <p:cNvPr id="14388" name="Oval 29"/>
            <p:cNvSpPr>
              <a:spLocks noChangeArrowheads="1"/>
            </p:cNvSpPr>
            <p:nvPr/>
          </p:nvSpPr>
          <p:spPr bwMode="auto">
            <a:xfrm>
              <a:off x="2256" y="2676"/>
              <a:ext cx="1440" cy="816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89" name="Text Box 45"/>
            <p:cNvSpPr txBox="1">
              <a:spLocks noChangeArrowheads="1"/>
            </p:cNvSpPr>
            <p:nvPr/>
          </p:nvSpPr>
          <p:spPr bwMode="auto">
            <a:xfrm>
              <a:off x="2412" y="2772"/>
              <a:ext cx="1152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Ngành du lịch ngày càng phát triển</a:t>
              </a:r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457200" y="4419600"/>
            <a:ext cx="2971800" cy="990600"/>
            <a:chOff x="288" y="2784"/>
            <a:chExt cx="1872" cy="624"/>
          </a:xfrm>
        </p:grpSpPr>
        <p:grpSp>
          <p:nvGrpSpPr>
            <p:cNvPr id="14384" name="Group 63"/>
            <p:cNvGrpSpPr>
              <a:grpSpLocks/>
            </p:cNvGrpSpPr>
            <p:nvPr/>
          </p:nvGrpSpPr>
          <p:grpSpPr bwMode="auto">
            <a:xfrm>
              <a:off x="288" y="2784"/>
              <a:ext cx="1392" cy="624"/>
              <a:chOff x="360" y="2784"/>
              <a:chExt cx="1392" cy="624"/>
            </a:xfrm>
          </p:grpSpPr>
          <p:sp>
            <p:nvSpPr>
              <p:cNvPr id="14386" name="Oval 39"/>
              <p:cNvSpPr>
                <a:spLocks noChangeArrowheads="1"/>
              </p:cNvSpPr>
              <p:nvPr/>
            </p:nvSpPr>
            <p:spPr bwMode="auto">
              <a:xfrm>
                <a:off x="396" y="278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87" name="Text Box 59"/>
              <p:cNvSpPr txBox="1">
                <a:spLocks noChangeArrowheads="1"/>
              </p:cNvSpPr>
              <p:nvPr/>
            </p:nvSpPr>
            <p:spPr bwMode="auto">
              <a:xfrm>
                <a:off x="360" y="2947"/>
                <a:ext cx="139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nền chính trị xã hội ổn 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đ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ịnh</a:t>
                </a:r>
              </a:p>
            </p:txBody>
          </p:sp>
        </p:grpSp>
        <p:sp>
          <p:nvSpPr>
            <p:cNvPr id="14385" name="AutoShape 65"/>
            <p:cNvSpPr>
              <a:spLocks noChangeArrowheads="1"/>
            </p:cNvSpPr>
            <p:nvPr/>
          </p:nvSpPr>
          <p:spPr bwMode="auto">
            <a:xfrm>
              <a:off x="1680" y="302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66FF33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695700" y="5581650"/>
            <a:ext cx="2133600" cy="1238250"/>
            <a:chOff x="2328" y="3516"/>
            <a:chExt cx="1344" cy="780"/>
          </a:xfrm>
        </p:grpSpPr>
        <p:grpSp>
          <p:nvGrpSpPr>
            <p:cNvPr id="14380" name="Group 51"/>
            <p:cNvGrpSpPr>
              <a:grpSpLocks/>
            </p:cNvGrpSpPr>
            <p:nvPr/>
          </p:nvGrpSpPr>
          <p:grpSpPr bwMode="auto">
            <a:xfrm>
              <a:off x="2328" y="3672"/>
              <a:ext cx="1344" cy="624"/>
              <a:chOff x="2364" y="3672"/>
              <a:chExt cx="1344" cy="624"/>
            </a:xfrm>
          </p:grpSpPr>
          <p:sp>
            <p:nvSpPr>
              <p:cNvPr id="14382" name="Oval 38"/>
              <p:cNvSpPr>
                <a:spLocks noChangeArrowheads="1"/>
              </p:cNvSpPr>
              <p:nvPr/>
            </p:nvSpPr>
            <p:spPr bwMode="auto">
              <a:xfrm>
                <a:off x="2364" y="3672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83" name="Text Box 50"/>
              <p:cNvSpPr txBox="1">
                <a:spLocks noChangeArrowheads="1"/>
              </p:cNvSpPr>
              <p:nvPr/>
            </p:nvSpPr>
            <p:spPr bwMode="auto">
              <a:xfrm>
                <a:off x="2448" y="3768"/>
                <a:ext cx="1200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các v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ờn quốc gia</a:t>
                </a:r>
              </a:p>
            </p:txBody>
          </p:sp>
        </p:grpSp>
        <p:sp>
          <p:nvSpPr>
            <p:cNvPr id="14381" name="AutoShape 69"/>
            <p:cNvSpPr>
              <a:spLocks noChangeArrowheads="1"/>
            </p:cNvSpPr>
            <p:nvPr/>
          </p:nvSpPr>
          <p:spPr bwMode="auto">
            <a:xfrm>
              <a:off x="2904" y="3516"/>
              <a:ext cx="156" cy="13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3600450" y="2952750"/>
            <a:ext cx="2133600" cy="1238250"/>
            <a:chOff x="2268" y="1860"/>
            <a:chExt cx="1344" cy="780"/>
          </a:xfrm>
        </p:grpSpPr>
        <p:grpSp>
          <p:nvGrpSpPr>
            <p:cNvPr id="14376" name="Group 49"/>
            <p:cNvGrpSpPr>
              <a:grpSpLocks/>
            </p:cNvGrpSpPr>
            <p:nvPr/>
          </p:nvGrpSpPr>
          <p:grpSpPr bwMode="auto">
            <a:xfrm>
              <a:off x="2268" y="1860"/>
              <a:ext cx="1344" cy="624"/>
              <a:chOff x="2304" y="1860"/>
              <a:chExt cx="1344" cy="624"/>
            </a:xfrm>
          </p:grpSpPr>
          <p:sp>
            <p:nvSpPr>
              <p:cNvPr id="14378" name="Oval 41"/>
              <p:cNvSpPr>
                <a:spLocks noChangeArrowheads="1"/>
              </p:cNvSpPr>
              <p:nvPr/>
            </p:nvSpPr>
            <p:spPr bwMode="auto">
              <a:xfrm>
                <a:off x="2304" y="1860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9" name="Text Box 48"/>
              <p:cNvSpPr txBox="1">
                <a:spLocks noChangeArrowheads="1"/>
              </p:cNvSpPr>
              <p:nvPr/>
            </p:nvSpPr>
            <p:spPr bwMode="auto">
              <a:xfrm>
                <a:off x="2448" y="1944"/>
                <a:ext cx="1056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Nhiều lễ hội truyền thống</a:t>
                </a:r>
              </a:p>
            </p:txBody>
          </p:sp>
        </p:grpSp>
        <p:sp>
          <p:nvSpPr>
            <p:cNvPr id="14377" name="AutoShape 70"/>
            <p:cNvSpPr>
              <a:spLocks noChangeArrowheads="1"/>
            </p:cNvSpPr>
            <p:nvPr/>
          </p:nvSpPr>
          <p:spPr bwMode="auto">
            <a:xfrm>
              <a:off x="2868" y="2496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5886450" y="4457700"/>
            <a:ext cx="3048000" cy="990600"/>
            <a:chOff x="3708" y="2808"/>
            <a:chExt cx="1920" cy="624"/>
          </a:xfrm>
        </p:grpSpPr>
        <p:grpSp>
          <p:nvGrpSpPr>
            <p:cNvPr id="14372" name="Group 61"/>
            <p:cNvGrpSpPr>
              <a:grpSpLocks/>
            </p:cNvGrpSpPr>
            <p:nvPr/>
          </p:nvGrpSpPr>
          <p:grpSpPr bwMode="auto">
            <a:xfrm>
              <a:off x="4140" y="2808"/>
              <a:ext cx="1488" cy="624"/>
              <a:chOff x="4116" y="2808"/>
              <a:chExt cx="1488" cy="624"/>
            </a:xfrm>
          </p:grpSpPr>
          <p:sp>
            <p:nvSpPr>
              <p:cNvPr id="14374" name="Oval 33"/>
              <p:cNvSpPr>
                <a:spLocks noChangeArrowheads="1"/>
              </p:cNvSpPr>
              <p:nvPr/>
            </p:nvSpPr>
            <p:spPr bwMode="auto">
              <a:xfrm>
                <a:off x="4176" y="2808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5" name="Text Box 60"/>
              <p:cNvSpPr txBox="1">
                <a:spLocks noChangeArrowheads="1"/>
              </p:cNvSpPr>
              <p:nvPr/>
            </p:nvSpPr>
            <p:spPr bwMode="auto">
              <a:xfrm>
                <a:off x="4116" y="2892"/>
                <a:ext cx="1488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Ng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ời dân nhân hậu và </a:t>
                </a:r>
              </a:p>
              <a:p>
                <a:pPr algn="ctr">
                  <a:lnSpc>
                    <a:spcPct val="70000"/>
                  </a:lnSpc>
                  <a:spcBef>
                    <a:spcPct val="2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mến khách</a:t>
                </a:r>
              </a:p>
            </p:txBody>
          </p:sp>
        </p:grpSp>
        <p:sp>
          <p:nvSpPr>
            <p:cNvPr id="14373" name="AutoShape 71"/>
            <p:cNvSpPr>
              <a:spLocks noChangeArrowheads="1"/>
            </p:cNvSpPr>
            <p:nvPr/>
          </p:nvSpPr>
          <p:spPr bwMode="auto">
            <a:xfrm>
              <a:off x="3708" y="3048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1390650" y="3371850"/>
            <a:ext cx="2438400" cy="1038225"/>
            <a:chOff x="876" y="2124"/>
            <a:chExt cx="1536" cy="654"/>
          </a:xfrm>
        </p:grpSpPr>
        <p:grpSp>
          <p:nvGrpSpPr>
            <p:cNvPr id="14368" name="Group 55"/>
            <p:cNvGrpSpPr>
              <a:grpSpLocks/>
            </p:cNvGrpSpPr>
            <p:nvPr/>
          </p:nvGrpSpPr>
          <p:grpSpPr bwMode="auto">
            <a:xfrm>
              <a:off x="876" y="2124"/>
              <a:ext cx="1536" cy="624"/>
              <a:chOff x="912" y="2124"/>
              <a:chExt cx="1536" cy="624"/>
            </a:xfrm>
          </p:grpSpPr>
          <p:sp>
            <p:nvSpPr>
              <p:cNvPr id="14370" name="Oval 44"/>
              <p:cNvSpPr>
                <a:spLocks noChangeArrowheads="1"/>
              </p:cNvSpPr>
              <p:nvPr/>
            </p:nvSpPr>
            <p:spPr bwMode="auto">
              <a:xfrm>
                <a:off x="996" y="212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71" name="Text Box 54"/>
              <p:cNvSpPr txBox="1">
                <a:spLocks noChangeArrowheads="1"/>
              </p:cNvSpPr>
              <p:nvPr/>
            </p:nvSpPr>
            <p:spPr bwMode="auto">
              <a:xfrm>
                <a:off x="912" y="2208"/>
                <a:ext cx="1536" cy="51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25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nhiều </a:t>
                </a:r>
              </a:p>
              <a:p>
                <a:pPr algn="ctr">
                  <a:lnSpc>
                    <a:spcPct val="70000"/>
                  </a:lnSpc>
                  <a:spcBef>
                    <a:spcPct val="25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danh lam thắng cảnh</a:t>
                </a:r>
              </a:p>
            </p:txBody>
          </p:sp>
        </p:grpSp>
        <p:sp>
          <p:nvSpPr>
            <p:cNvPr id="14369" name="AutoShape 73"/>
            <p:cNvSpPr>
              <a:spLocks noChangeArrowheads="1"/>
            </p:cNvSpPr>
            <p:nvPr/>
          </p:nvSpPr>
          <p:spPr bwMode="auto">
            <a:xfrm rot="2598734">
              <a:off x="2162" y="2630"/>
              <a:ext cx="206" cy="148"/>
            </a:xfrm>
            <a:prstGeom prst="rightArrow">
              <a:avLst>
                <a:gd name="adj1" fmla="val 50000"/>
                <a:gd name="adj2" fmla="val 34797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5657850" y="3406775"/>
            <a:ext cx="2195513" cy="1089025"/>
            <a:chOff x="3585" y="2136"/>
            <a:chExt cx="1383" cy="686"/>
          </a:xfrm>
        </p:grpSpPr>
        <p:grpSp>
          <p:nvGrpSpPr>
            <p:cNvPr id="14364" name="Group 53"/>
            <p:cNvGrpSpPr>
              <a:grpSpLocks/>
            </p:cNvGrpSpPr>
            <p:nvPr/>
          </p:nvGrpSpPr>
          <p:grpSpPr bwMode="auto">
            <a:xfrm>
              <a:off x="3612" y="2136"/>
              <a:ext cx="1356" cy="624"/>
              <a:chOff x="3648" y="2136"/>
              <a:chExt cx="1356" cy="624"/>
            </a:xfrm>
          </p:grpSpPr>
          <p:sp>
            <p:nvSpPr>
              <p:cNvPr id="14366" name="Oval 43"/>
              <p:cNvSpPr>
                <a:spLocks noChangeArrowheads="1"/>
              </p:cNvSpPr>
              <p:nvPr/>
            </p:nvSpPr>
            <p:spPr bwMode="auto">
              <a:xfrm>
                <a:off x="3648" y="2136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67" name="Text Box 52"/>
              <p:cNvSpPr txBox="1">
                <a:spLocks noChangeArrowheads="1"/>
              </p:cNvSpPr>
              <p:nvPr/>
            </p:nvSpPr>
            <p:spPr bwMode="auto">
              <a:xfrm>
                <a:off x="3660" y="2256"/>
                <a:ext cx="1344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Có các di sản thế giới</a:t>
                </a:r>
              </a:p>
            </p:txBody>
          </p:sp>
        </p:grpSp>
        <p:sp>
          <p:nvSpPr>
            <p:cNvPr id="14365" name="AutoShape 74"/>
            <p:cNvSpPr>
              <a:spLocks noChangeArrowheads="1"/>
            </p:cNvSpPr>
            <p:nvPr/>
          </p:nvSpPr>
          <p:spPr bwMode="auto">
            <a:xfrm rot="8897589">
              <a:off x="3585" y="2678"/>
              <a:ext cx="284" cy="144"/>
            </a:xfrm>
            <a:prstGeom prst="rightArrow">
              <a:avLst>
                <a:gd name="adj1" fmla="val 50000"/>
                <a:gd name="adj2" fmla="val 49306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5624513" y="5416550"/>
            <a:ext cx="2395537" cy="1136650"/>
            <a:chOff x="3543" y="3412"/>
            <a:chExt cx="1509" cy="716"/>
          </a:xfrm>
        </p:grpSpPr>
        <p:grpSp>
          <p:nvGrpSpPr>
            <p:cNvPr id="14360" name="Group 62"/>
            <p:cNvGrpSpPr>
              <a:grpSpLocks/>
            </p:cNvGrpSpPr>
            <p:nvPr/>
          </p:nvGrpSpPr>
          <p:grpSpPr bwMode="auto">
            <a:xfrm>
              <a:off x="3708" y="3504"/>
              <a:ext cx="1344" cy="624"/>
              <a:chOff x="3744" y="3504"/>
              <a:chExt cx="1344" cy="624"/>
            </a:xfrm>
          </p:grpSpPr>
          <p:sp>
            <p:nvSpPr>
              <p:cNvPr id="14362" name="Oval 42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63" name="Text Box 58"/>
              <p:cNvSpPr txBox="1">
                <a:spLocks noChangeArrowheads="1"/>
              </p:cNvSpPr>
              <p:nvPr/>
            </p:nvSpPr>
            <p:spPr bwMode="auto">
              <a:xfrm>
                <a:off x="3816" y="3636"/>
                <a:ext cx="1248" cy="4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2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Các loại dịch vụ du lịch d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ư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ợc caỉ thiện</a:t>
                </a:r>
              </a:p>
            </p:txBody>
          </p:sp>
        </p:grpSp>
        <p:sp>
          <p:nvSpPr>
            <p:cNvPr id="14361" name="AutoShape 75"/>
            <p:cNvSpPr>
              <a:spLocks noChangeArrowheads="1"/>
            </p:cNvSpPr>
            <p:nvPr/>
          </p:nvSpPr>
          <p:spPr bwMode="auto">
            <a:xfrm rot="-8325829">
              <a:off x="3543" y="3412"/>
              <a:ext cx="338" cy="174"/>
            </a:xfrm>
            <a:prstGeom prst="rightArrow">
              <a:avLst>
                <a:gd name="adj1" fmla="val 50000"/>
                <a:gd name="adj2" fmla="val 48563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1524000" y="5372100"/>
            <a:ext cx="2133600" cy="1093788"/>
            <a:chOff x="972" y="3355"/>
            <a:chExt cx="1344" cy="689"/>
          </a:xfrm>
        </p:grpSpPr>
        <p:grpSp>
          <p:nvGrpSpPr>
            <p:cNvPr id="14356" name="Group 57"/>
            <p:cNvGrpSpPr>
              <a:grpSpLocks/>
            </p:cNvGrpSpPr>
            <p:nvPr/>
          </p:nvGrpSpPr>
          <p:grpSpPr bwMode="auto">
            <a:xfrm>
              <a:off x="972" y="3420"/>
              <a:ext cx="1344" cy="624"/>
              <a:chOff x="1008" y="3420"/>
              <a:chExt cx="1344" cy="624"/>
            </a:xfrm>
          </p:grpSpPr>
          <p:sp>
            <p:nvSpPr>
              <p:cNvPr id="14358" name="Oval 40"/>
              <p:cNvSpPr>
                <a:spLocks noChangeArrowheads="1"/>
              </p:cNvSpPr>
              <p:nvPr/>
            </p:nvSpPr>
            <p:spPr bwMode="auto">
              <a:xfrm>
                <a:off x="1008" y="3420"/>
                <a:ext cx="1344" cy="6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4359" name="Text Box 56"/>
              <p:cNvSpPr txBox="1">
                <a:spLocks noChangeArrowheads="1"/>
              </p:cNvSpPr>
              <p:nvPr/>
            </p:nvSpPr>
            <p:spPr bwMode="auto">
              <a:xfrm>
                <a:off x="1200" y="3516"/>
                <a:ext cx="1008" cy="4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Nhu cầu du lịch t</a:t>
                </a:r>
                <a:r>
                  <a:rPr lang="vi-VN">
                    <a:solidFill>
                      <a:srgbClr val="0000CC"/>
                    </a:solidFill>
                    <a:latin typeface="Arial" charset="0"/>
                  </a:rPr>
                  <a:t>ă</a:t>
                </a:r>
                <a:r>
                  <a:rPr lang="en-US">
                    <a:solidFill>
                      <a:srgbClr val="0000CC"/>
                    </a:solidFill>
                    <a:latin typeface="Arial" charset="0"/>
                  </a:rPr>
                  <a:t>ng</a:t>
                </a:r>
              </a:p>
            </p:txBody>
          </p:sp>
        </p:grpSp>
        <p:sp>
          <p:nvSpPr>
            <p:cNvPr id="14357" name="AutoShape 80"/>
            <p:cNvSpPr>
              <a:spLocks noChangeArrowheads="1"/>
            </p:cNvSpPr>
            <p:nvPr/>
          </p:nvSpPr>
          <p:spPr bwMode="auto">
            <a:xfrm rot="-1902411">
              <a:off x="2099" y="3355"/>
              <a:ext cx="213" cy="147"/>
            </a:xfrm>
            <a:prstGeom prst="rightArrow">
              <a:avLst>
                <a:gd name="adj1" fmla="val 50000"/>
                <a:gd name="adj2" fmla="val 36224"/>
              </a:avLst>
            </a:prstGeom>
            <a:solidFill>
              <a:srgbClr val="66FF33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16831" name="Text Box 95"/>
          <p:cNvSpPr txBox="1">
            <a:spLocks noChangeArrowheads="1"/>
          </p:cNvSpPr>
          <p:nvPr/>
        </p:nvSpPr>
        <p:spPr bwMode="auto">
          <a:xfrm>
            <a:off x="533400" y="3352800"/>
            <a:ext cx="6705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Hãy nêu một số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iều kiện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ể phát triển du lịch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1" grpId="0"/>
      <p:bldP spid="1168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538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538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pic>
        <p:nvPicPr>
          <p:cNvPr id="117779" name="Picture 19" descr="IMAGE0003"/>
          <p:cNvPicPr>
            <a:picLocks noChangeAspect="1" noChangeArrowheads="1"/>
          </p:cNvPicPr>
          <p:nvPr/>
        </p:nvPicPr>
        <p:blipFill>
          <a:blip r:embed="rId2">
            <a:lum bright="-42000"/>
          </a:blip>
          <a:srcRect l="2737" t="1331" r="27621" b="964"/>
          <a:stretch>
            <a:fillRect/>
          </a:stretch>
        </p:blipFill>
        <p:spPr bwMode="auto">
          <a:xfrm>
            <a:off x="4419600" y="1447800"/>
            <a:ext cx="3825875" cy="5276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7780" name="AutoShape 20"/>
          <p:cNvSpPr>
            <a:spLocks noChangeArrowheads="1"/>
          </p:cNvSpPr>
          <p:nvPr/>
        </p:nvSpPr>
        <p:spPr bwMode="auto">
          <a:xfrm>
            <a:off x="5994400" y="2205038"/>
            <a:ext cx="352425" cy="3095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895975" y="5508625"/>
            <a:ext cx="173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TP Hồ Chí Minh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773738" y="2417763"/>
            <a:ext cx="969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Hà Nội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6611938" y="2205038"/>
            <a:ext cx="123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Hạ Long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875463" y="360203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Huế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7272338" y="3892550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7286625" y="5211763"/>
            <a:ext cx="1411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Nha Trang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6496050" y="5886450"/>
            <a:ext cx="1409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Vũng Tàu</a:t>
            </a:r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 flipH="1">
            <a:off x="7562850" y="54864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 flipH="1">
            <a:off x="6591300" y="23622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4" name="Oval 34"/>
          <p:cNvSpPr>
            <a:spLocks noChangeArrowheads="1"/>
          </p:cNvSpPr>
          <p:nvPr/>
        </p:nvSpPr>
        <p:spPr bwMode="auto">
          <a:xfrm flipH="1">
            <a:off x="7239000" y="405765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5" name="Oval 35"/>
          <p:cNvSpPr>
            <a:spLocks noChangeArrowheads="1"/>
          </p:cNvSpPr>
          <p:nvPr/>
        </p:nvSpPr>
        <p:spPr bwMode="auto">
          <a:xfrm flipH="1">
            <a:off x="6858000" y="375285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6" name="Oval 36"/>
          <p:cNvSpPr>
            <a:spLocks noChangeArrowheads="1"/>
          </p:cNvSpPr>
          <p:nvPr/>
        </p:nvSpPr>
        <p:spPr bwMode="auto">
          <a:xfrm flipH="1">
            <a:off x="6477000" y="59817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7797" name="Oval 37"/>
          <p:cNvSpPr>
            <a:spLocks noChangeArrowheads="1"/>
          </p:cNvSpPr>
          <p:nvPr/>
        </p:nvSpPr>
        <p:spPr bwMode="auto">
          <a:xfrm flipH="1" flipV="1">
            <a:off x="6553200" y="577215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6" grpId="0"/>
      <p:bldP spid="117781" grpId="0"/>
      <p:bldP spid="117782" grpId="0"/>
      <p:bldP spid="117783" grpId="0"/>
      <p:bldP spid="117784" grpId="0"/>
      <p:bldP spid="117785" grpId="0"/>
      <p:bldP spid="117786" grpId="0"/>
      <p:bldP spid="117787" grpId="0"/>
      <p:bldP spid="117792" grpId="0" animBg="1"/>
      <p:bldP spid="117793" grpId="0" animBg="1"/>
      <p:bldP spid="117794" grpId="0" animBg="1"/>
      <p:bldP spid="117795" grpId="0" animBg="1"/>
      <p:bldP spid="117796" grpId="0" animBg="1"/>
      <p:bldP spid="1177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7417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  <p:pic>
        <p:nvPicPr>
          <p:cNvPr id="121867" name="Video Thai Binh QL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85950" y="2895600"/>
            <a:ext cx="5638800" cy="365760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1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6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8441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00050" y="1790700"/>
            <a:ext cx="401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kể tên trung tâm du lịch lớn ở n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ta?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368300" y="2374900"/>
            <a:ext cx="42037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Thái Bình có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ịa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iểm du lịch nào?</a:t>
            </a:r>
          </a:p>
        </p:txBody>
      </p:sp>
      <p:pic>
        <p:nvPicPr>
          <p:cNvPr id="122891" name="Picture 11" descr="IMAGE0003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 l="2737" t="1331" r="27621" b="964"/>
          <a:stretch>
            <a:fillRect/>
          </a:stretch>
        </p:blipFill>
        <p:spPr bwMode="auto">
          <a:xfrm>
            <a:off x="4876800" y="1447800"/>
            <a:ext cx="38862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14300" y="1371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23916" name="Viet Nam QH toi Ha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962150" y="1981200"/>
            <a:ext cx="5486400" cy="373380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1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Ket thuc moi 02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762000"/>
            <a:ext cx="7239000" cy="5429250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22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9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90600" y="504825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Địa lí: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0" y="9842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90800" y="552450"/>
            <a:ext cx="480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 VÀ DU LỊCH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9530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pic>
        <p:nvPicPr>
          <p:cNvPr id="128008" name="Video Canh cho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57350" y="2076450"/>
            <a:ext cx="5943600" cy="4457700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0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0" y="504825"/>
            <a:ext cx="9144000" cy="479425"/>
            <a:chOff x="0" y="318"/>
            <a:chExt cx="5760" cy="302"/>
          </a:xfrm>
        </p:grpSpPr>
        <p:sp>
          <p:nvSpPr>
            <p:cNvPr id="5128" name="Text Box 5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-38100" y="1066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0" y="144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676400" y="1466850"/>
            <a:ext cx="7467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Là ngành thực hiện việc trao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ổi, mua bán hàng hóa. </a:t>
            </a:r>
          </a:p>
        </p:txBody>
      </p:sp>
      <p:pic>
        <p:nvPicPr>
          <p:cNvPr id="105485" name="Picture 1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905000" y="2057400"/>
            <a:ext cx="5715000" cy="4216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048000" y="6229350"/>
            <a:ext cx="3429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Mua bán trong siêu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  <p:bldP spid="105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152400" y="657225"/>
            <a:ext cx="9144000" cy="479425"/>
            <a:chOff x="0" y="318"/>
            <a:chExt cx="5760" cy="302"/>
          </a:xfrm>
        </p:grpSpPr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615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8100" y="12192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14300" y="16002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mại: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866900" y="1619250"/>
            <a:ext cx="7467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Là ngành thực hiện việc trao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ổi, mua bán hàng hóa. </a:t>
            </a:r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>
            <a:off x="304800" y="2057400"/>
            <a:ext cx="8534400" cy="47244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3048000" y="2743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CÂU HỎI THẢO LUẬN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1066800" y="3309938"/>
            <a:ext cx="7086600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 gồm những 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nào?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Nêu vai trò của 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mại?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Kể tên một số mặt hàng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ta bán ra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ngoài và mua về từ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ngoài?</a:t>
            </a:r>
          </a:p>
        </p:txBody>
      </p:sp>
      <p:pic>
        <p:nvPicPr>
          <p:cNvPr id="6153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54825" y="2746375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0" descr="Hoa giay trangtri 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562600"/>
            <a:ext cx="4570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7191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7192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905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7172" name="Group 23"/>
          <p:cNvGrpSpPr>
            <a:grpSpLocks/>
          </p:cNvGrpSpPr>
          <p:nvPr/>
        </p:nvGrpSpPr>
        <p:grpSpPr bwMode="auto">
          <a:xfrm>
            <a:off x="266700" y="1371600"/>
            <a:ext cx="9220200" cy="457200"/>
            <a:chOff x="168" y="1104"/>
            <a:chExt cx="5808" cy="288"/>
          </a:xfrm>
        </p:grpSpPr>
        <p:sp>
          <p:nvSpPr>
            <p:cNvPr id="7189" name="Text Box 10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7190" name="Text Box 11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4800" y="1733550"/>
            <a:ext cx="4381500" cy="876300"/>
            <a:chOff x="192" y="1356"/>
            <a:chExt cx="2760" cy="552"/>
          </a:xfrm>
        </p:grpSpPr>
        <p:sp>
          <p:nvSpPr>
            <p:cNvPr id="7184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7185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52900" y="1714500"/>
            <a:ext cx="3657600" cy="887413"/>
            <a:chOff x="2928" y="1402"/>
            <a:chExt cx="2304" cy="559"/>
          </a:xfrm>
        </p:grpSpPr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7145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6019800" y="3124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76200" y="3184525"/>
            <a:ext cx="57912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Khoáng sản: ( than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á, dầu mỏ, 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công nghiệp nhẹ: (giầy da, quần áo,...)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 công, nông sản: (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gỗ, gốm sứ, 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an, gạo, hoa quả,…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thủy sản: ( 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lạnh, cá hộp,… )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6324600" y="3219450"/>
            <a:ext cx="1828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Máy móc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Thiết bị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Nhiên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Nguyên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Vật liệu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514600" y="28956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Xuất khẩu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6858000" y="2914650"/>
            <a:ext cx="1676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Nhập khẩu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4" grpId="0"/>
      <p:bldP spid="108570" grpId="0" animBg="1"/>
      <p:bldP spid="108573" grpId="0"/>
      <p:bldP spid="108574" grpId="0"/>
      <p:bldP spid="108575" grpId="0"/>
      <p:bldP spid="1085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8195" name="Picture 9" descr="h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200150"/>
            <a:ext cx="8864600" cy="2286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257300" y="3505200"/>
            <a:ext cx="2362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Xuất khẩu gạo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353050" y="3448050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Hoa quả hộp xuất khẩu</a:t>
            </a:r>
          </a:p>
        </p:txBody>
      </p:sp>
      <p:pic>
        <p:nvPicPr>
          <p:cNvPr id="8198" name="Picture 12" descr="bb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905250"/>
            <a:ext cx="4419600" cy="24955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286500" y="6457950"/>
            <a:ext cx="1790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38250" y="6419850"/>
            <a:ext cx="2819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</a:t>
            </a:r>
          </a:p>
        </p:txBody>
      </p:sp>
      <p:pic>
        <p:nvPicPr>
          <p:cNvPr id="8201" name="Picture 15" descr="ee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86200"/>
            <a:ext cx="4427537" cy="25511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9228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9229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pic>
        <p:nvPicPr>
          <p:cNvPr id="9219" name="Picture 11" descr="Pictur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219200"/>
            <a:ext cx="3657600" cy="563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4257675" y="2057400"/>
            <a:ext cx="190500" cy="1778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FF0066"/>
              </a:solidFill>
              <a:latin typeface="Arial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4391025" y="200025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Hà Nội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>
            <a:off x="2590800" y="2171700"/>
            <a:ext cx="16002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38100" y="1219200"/>
            <a:ext cx="2514600" cy="17033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4184650" y="5810250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TP Hồ Chí Minh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4914900" y="5797550"/>
            <a:ext cx="1447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4">
            <a:lum bright="-36000"/>
          </a:blip>
          <a:srcRect/>
          <a:stretch>
            <a:fillRect/>
          </a:stretch>
        </p:blipFill>
        <p:spPr bwMode="auto">
          <a:xfrm>
            <a:off x="6457950" y="4960938"/>
            <a:ext cx="2667000" cy="188436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/>
      <p:bldP spid="109585" grpId="0" animBg="1"/>
      <p:bldP spid="109587" grpId="0"/>
      <p:bldP spid="109588" grpId="0" animBg="1"/>
      <p:bldP spid="1095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0264" name="Text Box 4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0265" name="Line 5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Text Box 6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76200" y="990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1.Hoạt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ộng th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mại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438150" y="1371600"/>
            <a:ext cx="9220200" cy="457200"/>
            <a:chOff x="168" y="1104"/>
            <a:chExt cx="5808" cy="288"/>
          </a:xfrm>
        </p:grpSpPr>
        <p:sp>
          <p:nvSpPr>
            <p:cNvPr id="10262" name="Text Box 9"/>
            <p:cNvSpPr txBox="1">
              <a:spLocks noChangeArrowheads="1"/>
            </p:cNvSpPr>
            <p:nvPr/>
          </p:nvSpPr>
          <p:spPr bwMode="auto">
            <a:xfrm>
              <a:off x="168" y="1104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0263" name="Text Box 10"/>
            <p:cNvSpPr txBox="1">
              <a:spLocks noChangeArrowheads="1"/>
            </p:cNvSpPr>
            <p:nvPr/>
          </p:nvSpPr>
          <p:spPr bwMode="auto">
            <a:xfrm>
              <a:off x="1272" y="1116"/>
              <a:ext cx="47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Là ngành thực hiện việc trao </a:t>
              </a:r>
              <a:r>
                <a:rPr lang="vi-VN">
                  <a:latin typeface="Arial" charset="0"/>
                </a:rPr>
                <a:t>đ</a:t>
              </a:r>
              <a:r>
                <a:rPr lang="en-US">
                  <a:latin typeface="Arial" charset="0"/>
                </a:rPr>
                <a:t>ổi, mua bán hàng hóa. </a:t>
              </a:r>
            </a:p>
          </p:txBody>
        </p:sp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419100" y="1733550"/>
            <a:ext cx="4381500" cy="876300"/>
            <a:chOff x="192" y="1356"/>
            <a:chExt cx="2760" cy="552"/>
          </a:xfrm>
        </p:grpSpPr>
        <p:sp>
          <p:nvSpPr>
            <p:cNvPr id="10257" name="Text Box 12"/>
            <p:cNvSpPr txBox="1">
              <a:spLocks noChangeArrowheads="1"/>
            </p:cNvSpPr>
            <p:nvPr/>
          </p:nvSpPr>
          <p:spPr bwMode="auto">
            <a:xfrm>
              <a:off x="192" y="1536"/>
              <a:ext cx="139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</a:t>
              </a:r>
            </a:p>
          </p:txBody>
        </p:sp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 flipV="1">
              <a:off x="1152" y="1536"/>
              <a:ext cx="384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152" y="1680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524" y="1356"/>
              <a:ext cx="12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Nội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1512" y="1620"/>
              <a:ext cx="14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Ngoại 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</a:t>
              </a:r>
              <a:r>
                <a:rPr lang="en-US" sz="2400">
                  <a:latin typeface="Arial" charset="0"/>
                </a:rPr>
                <a:t>:</a:t>
              </a:r>
            </a:p>
          </p:txBody>
        </p:sp>
      </p:grp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4267200" y="1714500"/>
            <a:ext cx="3657600" cy="887413"/>
            <a:chOff x="2928" y="1402"/>
            <a:chExt cx="2304" cy="559"/>
          </a:xfrm>
        </p:grpSpPr>
        <p:sp>
          <p:nvSpPr>
            <p:cNvPr id="10255" name="Text Box 18"/>
            <p:cNvSpPr txBox="1">
              <a:spLocks noChangeArrowheads="1"/>
            </p:cNvSpPr>
            <p:nvPr/>
          </p:nvSpPr>
          <p:spPr bwMode="auto">
            <a:xfrm>
              <a:off x="2930" y="1402"/>
              <a:ext cx="1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Mua bán trong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</a:t>
              </a:r>
            </a:p>
          </p:txBody>
        </p:sp>
        <p:sp>
          <p:nvSpPr>
            <p:cNvPr id="10256" name="Text Box 19"/>
            <p:cNvSpPr txBox="1">
              <a:spLocks noChangeArrowheads="1"/>
            </p:cNvSpPr>
            <p:nvPr/>
          </p:nvSpPr>
          <p:spPr bwMode="auto">
            <a:xfrm>
              <a:off x="2928" y="1711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Mua bán với n</a:t>
              </a:r>
              <a:r>
                <a:rPr lang="vi-VN">
                  <a:latin typeface="Arial" charset="0"/>
                </a:rPr>
                <a:t>ư</a:t>
              </a:r>
              <a:r>
                <a:rPr lang="en-US">
                  <a:latin typeface="Arial" charset="0"/>
                </a:rPr>
                <a:t>ớc ngoài</a:t>
              </a:r>
            </a:p>
          </p:txBody>
        </p:sp>
      </p:grpSp>
      <p:sp>
        <p:nvSpPr>
          <p:cNvPr id="10247" name="Text Box 20"/>
          <p:cNvSpPr txBox="1">
            <a:spLocks noChangeArrowheads="1"/>
          </p:cNvSpPr>
          <p:nvPr/>
        </p:nvSpPr>
        <p:spPr bwMode="auto">
          <a:xfrm>
            <a:off x="381000" y="2571750"/>
            <a:ext cx="798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Vai trò của th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mại: Là cầu nối giữa sản xuất và tiêu dùng</a:t>
            </a:r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>
            <a:off x="6019800" y="3124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228600" y="38862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250" name="Text Box 23"/>
          <p:cNvSpPr txBox="1">
            <a:spLocks noChangeArrowheads="1"/>
          </p:cNvSpPr>
          <p:nvPr/>
        </p:nvSpPr>
        <p:spPr bwMode="auto">
          <a:xfrm>
            <a:off x="438150" y="3184525"/>
            <a:ext cx="57912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Khoáng sản: ( than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á, dầu mỏ, 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công nghiệp nhẹ: (giầy da, quần áo,...)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 công, nông sản: (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gỗ, gốm sứ, 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mây tre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an, gạo, hoa quả,… )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- Hàng thủy sản: ( cá tôm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ông lạnh, cá hộp,… )</a:t>
            </a:r>
          </a:p>
        </p:txBody>
      </p:sp>
      <p:sp>
        <p:nvSpPr>
          <p:cNvPr id="10251" name="Text Box 24"/>
          <p:cNvSpPr txBox="1">
            <a:spLocks noChangeArrowheads="1"/>
          </p:cNvSpPr>
          <p:nvPr/>
        </p:nvSpPr>
        <p:spPr bwMode="auto">
          <a:xfrm>
            <a:off x="6324600" y="3219450"/>
            <a:ext cx="18288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Máy móc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Thiết bị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Nhiên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Nguyên liệu</a:t>
            </a:r>
          </a:p>
          <a:p>
            <a:pPr>
              <a:spcBef>
                <a:spcPct val="25000"/>
              </a:spcBef>
            </a:pPr>
            <a:r>
              <a:rPr lang="en-US">
                <a:latin typeface="Arial" charset="0"/>
              </a:rPr>
              <a:t>Vật liệu</a:t>
            </a:r>
          </a:p>
        </p:txBody>
      </p:sp>
      <p:sp>
        <p:nvSpPr>
          <p:cNvPr id="10252" name="Text Box 25"/>
          <p:cNvSpPr txBox="1">
            <a:spLocks noChangeArrowheads="1"/>
          </p:cNvSpPr>
          <p:nvPr/>
        </p:nvSpPr>
        <p:spPr bwMode="auto">
          <a:xfrm>
            <a:off x="2514600" y="28956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Xuất khẩu</a:t>
            </a:r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6858000" y="2914650"/>
            <a:ext cx="1676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Nhập khẩu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152400" y="51054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2. Ngành du lịch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441325"/>
            <a:ext cx="9144000" cy="479425"/>
            <a:chOff x="0" y="318"/>
            <a:chExt cx="5760" cy="302"/>
          </a:xfrm>
        </p:grpSpPr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624" y="318"/>
              <a:ext cx="12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Địa lí:</a:t>
              </a:r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0" y="620"/>
              <a:ext cx="576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632" y="348"/>
              <a:ext cx="30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</a:t>
              </a:r>
              <a:r>
                <a:rPr lang="vi-VN">
                  <a:latin typeface="Arial" charset="0"/>
                </a:rPr>
                <a:t>ƯƠ</a:t>
              </a:r>
              <a:r>
                <a:rPr lang="en-US">
                  <a:latin typeface="Arial" charset="0"/>
                </a:rPr>
                <a:t>NG MẠI VÀ DU LỊCH</a:t>
              </a:r>
            </a:p>
          </p:txBody>
        </p:sp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505200" y="12573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Bài tập 3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71450" y="1981200"/>
            <a:ext cx="4800600" cy="394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Điền vào chỗ chấm các từ ngữ thích hợp: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các thắng cảnh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ẹp: 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bãi biển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ẹp:..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v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ờn quốc gia:..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công trình kiến trúc cổ:...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di tích lịch sử :...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Tên một số di sản thế giới:..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733800" y="2438400"/>
            <a:ext cx="5410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Vịnh Hạ Long, 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ộng Phong Nha, Nha Trang,...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733800" y="2895600"/>
            <a:ext cx="457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Vũng Tàu, Sầm S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n, Bãi Cháy,...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695700" y="3333750"/>
            <a:ext cx="556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Cúc Ph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ng, Cát Tiên, Phong Nha Kẻ Bàng,...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4552950" y="3810000"/>
            <a:ext cx="388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Đền Hùng, Cố 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ô Huế,...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514850" y="4267200"/>
            <a:ext cx="4267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Thành Cổ Loa, Điện Biên Phủ,...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4533900" y="4724400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Di tích Mĩ S</a:t>
            </a:r>
            <a:r>
              <a:rPr lang="vi-VN">
                <a:solidFill>
                  <a:schemeClr val="accent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n, Hội An,...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/>
      <p:bldP spid="110604" grpId="0"/>
      <p:bldP spid="110605" grpId="0"/>
      <p:bldP spid="110606" grpId="0"/>
      <p:bldP spid="110608" grpId="0"/>
      <p:bldP spid="110609" grpId="0"/>
    </p:bldLst>
  </p:timing>
</p:sld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grad">
  <a:themeElements>
    <a:clrScheme name="">
      <a:dk1>
        <a:srgbClr val="777777"/>
      </a:dk1>
      <a:lt1>
        <a:srgbClr val="FFFFFF"/>
      </a:lt1>
      <a:dk2>
        <a:srgbClr val="800000"/>
      </a:dk2>
      <a:lt2>
        <a:srgbClr val="FFFFFF"/>
      </a:lt2>
      <a:accent1>
        <a:srgbClr val="FFFF00"/>
      </a:accent1>
      <a:accent2>
        <a:srgbClr val="FF9900"/>
      </a:accent2>
      <a:accent3>
        <a:srgbClr val="C0AAAA"/>
      </a:accent3>
      <a:accent4>
        <a:srgbClr val="DADADA"/>
      </a:accent4>
      <a:accent5>
        <a:srgbClr val="FFFFAA"/>
      </a:accent5>
      <a:accent6>
        <a:srgbClr val="E78A00"/>
      </a:accent6>
      <a:hlink>
        <a:srgbClr val="CC6600"/>
      </a:hlink>
      <a:folHlink>
        <a:srgbClr val="993300"/>
      </a:folHlink>
    </a:clrScheme>
    <a:fontScheme name="goldgrad">
      <a:majorFont>
        <a:latin typeface="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gold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gr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gr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gr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gr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gr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gr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1127</Words>
  <Application>Microsoft Office PowerPoint</Application>
  <PresentationFormat>On-screen Show (4:3)</PresentationFormat>
  <Paragraphs>166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.VnArial</vt:lpstr>
      <vt:lpstr>Arial</vt:lpstr>
      <vt:lpstr>Calibri</vt:lpstr>
      <vt:lpstr>BLUEPINK</vt:lpstr>
      <vt:lpstr>goldgrad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CSTeam</cp:lastModifiedBy>
  <cp:revision>33</cp:revision>
  <dcterms:created xsi:type="dcterms:W3CDTF">2008-11-03T09:53:07Z</dcterms:created>
  <dcterms:modified xsi:type="dcterms:W3CDTF">2016-06-30T02:33:16Z</dcterms:modified>
</cp:coreProperties>
</file>