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377" r:id="rId2"/>
    <p:sldId id="379" r:id="rId3"/>
    <p:sldId id="369" r:id="rId4"/>
    <p:sldId id="365" r:id="rId5"/>
    <p:sldId id="370" r:id="rId6"/>
    <p:sldId id="386" r:id="rId7"/>
    <p:sldId id="375" r:id="rId8"/>
    <p:sldId id="371" r:id="rId9"/>
    <p:sldId id="387" r:id="rId10"/>
    <p:sldId id="388" r:id="rId11"/>
    <p:sldId id="356" r:id="rId12"/>
    <p:sldId id="385" r:id="rId13"/>
    <p:sldId id="341" r:id="rId14"/>
    <p:sldId id="324" r:id="rId15"/>
    <p:sldId id="340" r:id="rId16"/>
    <p:sldId id="357" r:id="rId17"/>
    <p:sldId id="3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66FF33"/>
    <a:srgbClr val="996600"/>
    <a:srgbClr val="FF33CC"/>
    <a:srgbClr val="00FF00"/>
    <a:srgbClr val="FF0000"/>
    <a:srgbClr val="003300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66" autoAdjust="0"/>
    <p:restoredTop sz="94761" autoAdjust="0"/>
  </p:normalViewPr>
  <p:slideViewPr>
    <p:cSldViewPr>
      <p:cViewPr varScale="1">
        <p:scale>
          <a:sx n="41" d="100"/>
          <a:sy n="41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7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52B35458-17DD-405D-9A8F-D7F4363D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8668-835A-4707-B4C9-9D703953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F808-1C7E-4337-8FD4-9F4493C6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CD63-026A-40C8-8BCF-D83FA335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550B-9B83-4B2E-92CA-97D5465D4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4C7-75D6-4351-A788-F9BBD2D5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9869-E622-4B73-AFA5-FB32A32B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FA77-767D-406E-8AC9-3210AC04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A316-549F-4FB3-B413-8A575AC7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34D6-B351-4385-B1D2-F98C3D9C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57FF-F4E2-4B37-887B-7BC98677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129B-0961-4BE1-A488-60E4586B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E54412-4B51-47B4-872C-DD3B426D1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lin ang="2700000" scaled="1"/>
          </a:gradFill>
          <a:ln w="76200">
            <a:pattFill prst="solidDmnd">
              <a:fgClr>
                <a:srgbClr val="0000CC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581400" y="1143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057" name="Picture 1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229600" y="60960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3820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3048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3352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1" name="Picture 17" descr="BOO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00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1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0386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Group 27"/>
          <p:cNvGrpSpPr>
            <a:grpSpLocks/>
          </p:cNvGrpSpPr>
          <p:nvPr/>
        </p:nvGrpSpPr>
        <p:grpSpPr bwMode="auto">
          <a:xfrm>
            <a:off x="1143000" y="6096000"/>
            <a:ext cx="4724400" cy="609600"/>
            <a:chOff x="2350" y="1008"/>
            <a:chExt cx="1826" cy="534"/>
          </a:xfrm>
        </p:grpSpPr>
        <p:pic>
          <p:nvPicPr>
            <p:cNvPr id="2081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7" name="Group 27"/>
          <p:cNvGrpSpPr>
            <a:grpSpLocks/>
          </p:cNvGrpSpPr>
          <p:nvPr/>
        </p:nvGrpSpPr>
        <p:grpSpPr bwMode="auto">
          <a:xfrm>
            <a:off x="4038600" y="5867400"/>
            <a:ext cx="4724400" cy="609600"/>
            <a:chOff x="2350" y="1008"/>
            <a:chExt cx="1826" cy="534"/>
          </a:xfrm>
        </p:grpSpPr>
        <p:pic>
          <p:nvPicPr>
            <p:cNvPr id="2077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8" name="Picture 34" descr="9c820583bd7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5" descr="70200380f6d5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2286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3962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8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54102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9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057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09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648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Trang 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28600" y="3048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914400" y="-304800"/>
            <a:ext cx="8534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Bộ đội đang giúp dân cấy lúa, thể hiện tình đoàn kết quân dân thắm thiết như cá với nước.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819400" y="3810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Đại hội Anh hùng và chiến sĩ thi đua toàn quốc diễn ra  vào thời gian nào?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+ Tổ chức Đại hội nhằm mục đích gì?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0" y="4953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Đại hội được tổ chức vào ngày 1-5-1952 nhằm </a:t>
            </a:r>
            <a:r>
              <a:rPr lang="en-US" sz="24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khẳng định những đóng góp to lớn của các tập thể và cá nhân cho thắng lợi của k/c; biểu dương, khích lệ tinh thần thi đua của các tập thể và cá nhân anh hùng).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2) Đại hội chiến sĩ thi đua và cán bộ gương mẫu trong toàn quốc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lần thứ nhất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mGrid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3581400" y="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12297" name="WordArt 16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mall_1352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6278563"/>
            <a:ext cx="952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hội chiến sĩ thi đua và cán bộ gương mẫu toàn quốc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La Van Cau"/>
          <p:cNvPicPr>
            <a:picLocks noChangeAspect="1" noChangeArrowheads="1"/>
          </p:cNvPicPr>
          <p:nvPr/>
        </p:nvPicPr>
        <p:blipFill>
          <a:blip r:embed="rId2"/>
          <a:srcRect t="10500" r="-2232" b="10001"/>
          <a:stretch>
            <a:fillRect/>
          </a:stretch>
        </p:blipFill>
        <p:spPr bwMode="auto">
          <a:xfrm>
            <a:off x="3352800" y="3810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NguyenThiCh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"/>
            <a:ext cx="2073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8" descr="Nguyen Quoc Tri"/>
          <p:cNvPicPr>
            <a:picLocks noChangeAspect="1" noChangeArrowheads="1"/>
          </p:cNvPicPr>
          <p:nvPr/>
        </p:nvPicPr>
        <p:blipFill>
          <a:blip r:embed="rId4"/>
          <a:srcRect l="4445" t="14925" r="11111" b="11940"/>
          <a:stretch>
            <a:fillRect/>
          </a:stretch>
        </p:blipFill>
        <p:spPr bwMode="auto">
          <a:xfrm>
            <a:off x="533400" y="3276600"/>
            <a:ext cx="2128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 descr="Ngo Gia Kham"/>
          <p:cNvPicPr>
            <a:picLocks noChangeAspect="1" noChangeArrowheads="1"/>
          </p:cNvPicPr>
          <p:nvPr/>
        </p:nvPicPr>
        <p:blipFill>
          <a:blip r:embed="rId5"/>
          <a:srcRect l="36365" t="37209" r="32954" b="8669"/>
          <a:stretch>
            <a:fillRect/>
          </a:stretch>
        </p:blipFill>
        <p:spPr bwMode="auto">
          <a:xfrm>
            <a:off x="3505200" y="3276600"/>
            <a:ext cx="2122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2766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85800" y="2963863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-304800" y="2743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</a:t>
            </a:r>
            <a:r>
              <a:rPr lang="en-US" b="1">
                <a:latin typeface="Arial"/>
              </a:rPr>
              <a:t>Anh hùng Cù Chính Lan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276600" y="2590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3048000" y="2743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La Văn Cầu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791200" y="27432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Nguyễn Thị Chiên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0" y="617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Nguyễn Quốc Trị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200400" y="6172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Ngô Gia Khảm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019800" y="6172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Anh hùng Trần Đại Nghĩa</a:t>
            </a:r>
          </a:p>
        </p:txBody>
      </p:sp>
      <p:pic>
        <p:nvPicPr>
          <p:cNvPr id="108564" name="Picture 20" descr="Cu chinh lan"/>
          <p:cNvPicPr>
            <a:picLocks noChangeAspect="1" noChangeArrowheads="1"/>
          </p:cNvPicPr>
          <p:nvPr/>
        </p:nvPicPr>
        <p:blipFill>
          <a:blip r:embed="rId7"/>
          <a:srcRect l="3857" t="16701" r="7433" b="16493"/>
          <a:stretch>
            <a:fillRect/>
          </a:stretch>
        </p:blipFill>
        <p:spPr bwMode="auto">
          <a:xfrm>
            <a:off x="457200" y="3048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mGrid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58" grpId="0"/>
      <p:bldP spid="108560" grpId="0"/>
      <p:bldP spid="108561" grpId="0"/>
      <p:bldP spid="108562" grpId="0"/>
      <p:bldP spid="1085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+Trong đại hội có bầu ra 7 Anh hùng Lao động và Anh hùng Lực lượng vũ trang. Em hãy cho biết ai là anh hùng Lao động , Ai Là anh Hùng lực lượng vũ trang?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2. Đại hội chiến sĩ thi đua và cán bộ gương mẫu trong toàn quốc.  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505200" y="228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15366" name="WordArt 1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u chinh lan"/>
          <p:cNvPicPr>
            <a:picLocks noChangeAspect="1" noChangeArrowheads="1"/>
          </p:cNvPicPr>
          <p:nvPr/>
        </p:nvPicPr>
        <p:blipFill>
          <a:blip r:embed="rId2"/>
          <a:srcRect l="3857" t="16701" r="7433" b="16493"/>
          <a:stretch>
            <a:fillRect/>
          </a:stretch>
        </p:blipFill>
        <p:spPr bwMode="auto">
          <a:xfrm>
            <a:off x="0" y="6096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0" y="2963863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-228600" y="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Lực lượng vũ trang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0" y="3048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 Chính Lan</a:t>
            </a:r>
          </a:p>
        </p:txBody>
      </p:sp>
      <p:pic>
        <p:nvPicPr>
          <p:cNvPr id="107530" name="Picture 10" descr="La Van Cau"/>
          <p:cNvPicPr>
            <a:picLocks noChangeAspect="1" noChangeArrowheads="1"/>
          </p:cNvPicPr>
          <p:nvPr/>
        </p:nvPicPr>
        <p:blipFill>
          <a:blip r:embed="rId3"/>
          <a:srcRect t="10500" r="-2232" b="10001"/>
          <a:stretch>
            <a:fillRect/>
          </a:stretch>
        </p:blipFill>
        <p:spPr bwMode="auto">
          <a:xfrm>
            <a:off x="3124200" y="6096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276600" y="3048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La Văn Cầu</a:t>
            </a:r>
          </a:p>
        </p:txBody>
      </p:sp>
      <p:pic>
        <p:nvPicPr>
          <p:cNvPr id="107532" name="Picture 12" descr="NguyenThiCh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0" y="64611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Nguyễn Thị Chiên</a:t>
            </a:r>
          </a:p>
        </p:txBody>
      </p:sp>
      <p:pic>
        <p:nvPicPr>
          <p:cNvPr id="107534" name="Picture 14" descr="Nguyen Quoc Tri"/>
          <p:cNvPicPr>
            <a:picLocks noChangeAspect="1" noChangeArrowheads="1"/>
          </p:cNvPicPr>
          <p:nvPr/>
        </p:nvPicPr>
        <p:blipFill>
          <a:blip r:embed="rId5"/>
          <a:srcRect l="4445" t="14925" r="11111" b="11940"/>
          <a:stretch>
            <a:fillRect/>
          </a:stretch>
        </p:blipFill>
        <p:spPr bwMode="auto">
          <a:xfrm>
            <a:off x="3429000" y="3962400"/>
            <a:ext cx="2011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352800" y="646112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Nguyễn Quốc Trị</a:t>
            </a: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5486400" y="0"/>
            <a:ext cx="76200" cy="685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10200" y="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Anh hùng Lao động </a:t>
            </a:r>
          </a:p>
        </p:txBody>
      </p:sp>
      <p:pic>
        <p:nvPicPr>
          <p:cNvPr id="107538" name="Picture 18" descr="Ngo Gia Kham"/>
          <p:cNvPicPr>
            <a:picLocks noChangeAspect="1" noChangeArrowheads="1"/>
          </p:cNvPicPr>
          <p:nvPr/>
        </p:nvPicPr>
        <p:blipFill>
          <a:blip r:embed="rId6"/>
          <a:srcRect l="36365" t="37209" r="32954" b="8669"/>
          <a:stretch>
            <a:fillRect/>
          </a:stretch>
        </p:blipFill>
        <p:spPr bwMode="auto">
          <a:xfrm>
            <a:off x="6324600" y="457200"/>
            <a:ext cx="2122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6172200" y="28956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Ngô Gia Khảm </a:t>
            </a:r>
          </a:p>
        </p:txBody>
      </p:sp>
      <p:pic>
        <p:nvPicPr>
          <p:cNvPr id="107540" name="Picture 20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4290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248400" y="5791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Trần Đại Nghĩa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6096000" y="64008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Hoàng Hanh</a:t>
            </a:r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28" grpId="0"/>
      <p:bldP spid="107529" grpId="0"/>
      <p:bldP spid="107531" grpId="0"/>
      <p:bldP spid="107533" grpId="0"/>
      <p:bldP spid="107535" grpId="0"/>
      <p:bldP spid="107536" grpId="0" animBg="1"/>
      <p:bldP spid="107537" grpId="0"/>
      <p:bldP spid="107539" grpId="0"/>
      <p:bldP spid="107541" grpId="0"/>
      <p:bldP spid="107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228600" y="2057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Hậu phương của ta trong những năm 1951 -1952: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81000" y="41148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Được mở rộng và xây dựng vững mạnh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381000" y="4876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Tăng cường sức mạnh cho cuộc kháng chiến.</a:t>
            </a:r>
          </a:p>
        </p:txBody>
      </p:sp>
      <p:sp>
        <p:nvSpPr>
          <p:cNvPr id="17413" name="WordArt 17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3581400" y="152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cs typeface="Times New Roman" pitchFamily="18" charset="0"/>
              </a:rPr>
              <a:t>Lịch sử</a:t>
            </a: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381000" y="281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rgbClr val="0000CC"/>
                </a:solidFill>
                <a:cs typeface="Times New Roman" pitchFamily="18" charset="0"/>
              </a:rPr>
              <a:t>- Đạt được những thành tựu về mọi mặt: chính trị, kinh tế, văn hoá và giáo dục.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/>
      <p:bldP spid="134157" grpId="0"/>
      <p:bldP spid="134158" grpId="0"/>
      <p:bldP spid="1341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8305800" y="14478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8305800" y="25146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8305800" y="48006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8305800" y="35814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685800" y="1668463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1)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Đại hội đại biểu toàn quốc lần thứ II của Đảng diễn ra vào tháng 2-1951.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8382000" y="14478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457200" y="2362200"/>
            <a:ext cx="777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2)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Nữ Anh hùng duy nhất được bầu trong đại hội lần thứ II là Nguy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ễ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Thị Chiên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8382000" y="2514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457200" y="3581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3)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La Văn Cầu là Anh hùng Lao động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381000" y="42672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4)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Đại hội Anh hùng và chiến sĩ thi đua toàn quốc diễn ra trong bối cảnh đát nước hòa bình.</a:t>
            </a: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8382000" y="35814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</a:t>
            </a: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8305800" y="4800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</a:t>
            </a:r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8449" name="Picture 28" descr="Troc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WordArt 29"/>
          <p:cNvSpPr>
            <a:spLocks noChangeArrowheads="1" noChangeShapeType="1" noTextEdit="1"/>
          </p:cNvSpPr>
          <p:nvPr/>
        </p:nvSpPr>
        <p:spPr bwMode="auto">
          <a:xfrm>
            <a:off x="4800600" y="533400"/>
            <a:ext cx="2728913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: Đúng /sai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 animBg="1"/>
      <p:bldP spid="141321" grpId="0" animBg="1"/>
      <p:bldP spid="141322" grpId="0" animBg="1"/>
      <p:bldP spid="141323" grpId="0" animBg="1"/>
      <p:bldP spid="141329" grpId="0"/>
      <p:bldP spid="141330" grpId="0"/>
      <p:bldP spid="141331" grpId="0"/>
      <p:bldP spid="141332" grpId="0"/>
      <p:bldP spid="141333" grpId="0"/>
      <p:bldP spid="141334" grpId="0"/>
      <p:bldP spid="141335" grpId="0"/>
      <p:bldP spid="1413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29987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cs typeface="Times New Roman" pitchFamily="18" charset="0"/>
              </a:rPr>
              <a:t>Kiểm tra bài cũ: </a:t>
            </a:r>
            <a:br>
              <a:rPr lang="en-US" sz="36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0000FF"/>
                </a:solidFill>
                <a:cs typeface="Times New Roman" pitchFamily="18" charset="0"/>
              </a:rPr>
              <a:t>Chiến thắng biên giới Thu – Đông 1950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u="sng">
                <a:cs typeface="Times New Roman" pitchFamily="18" charset="0"/>
              </a:rPr>
              <a:t>Lịch sử</a:t>
            </a:r>
            <a:r>
              <a:rPr lang="en-US" sz="3200" b="1" i="1">
                <a:cs typeface="Times New Roman" pitchFamily="18" charset="0"/>
              </a:rPr>
              <a:t> :</a:t>
            </a:r>
          </a:p>
        </p:txBody>
      </p:sp>
      <p:pic>
        <p:nvPicPr>
          <p:cNvPr id="3076" name="Picture 7" descr="ho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19800"/>
            <a:ext cx="7620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609600" y="2514600"/>
            <a:ext cx="8534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66"/>
                </a:solidFill>
              </a:rPr>
              <a:t>Ta mở chiến dịch Biên Giới  năm 1950 nhằm mục đích gì?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2. Trận đánh mở màn trong chiến dịch Biên Giới là trận đánh nào?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3. Nêu ý nghĩa của chiến dịch.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Nhiệm vụ bài học 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r>
              <a:rPr lang="en-US" b="1" i="1" smtClean="0">
                <a:solidFill>
                  <a:srgbClr val="FF0000"/>
                </a:solidFill>
                <a:cs typeface="Times New Roman" pitchFamily="18" charset="0"/>
              </a:rPr>
              <a:t>Tìm hiểu về:</a:t>
            </a:r>
          </a:p>
          <a:p>
            <a:pPr algn="just" eaLnBrk="1" hangingPunct="1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1. Nhiệm vụ của cách mạng Việt Nam sau chiến dịch Biên Giới.</a:t>
            </a:r>
          </a:p>
          <a:p>
            <a:pPr algn="just" eaLnBrk="1" hangingPunct="1"/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Đại hội Anh hùng và chiến sĩ thi đua toàn quốc lần thứ I.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505200" y="152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1) Nhiệm vụ của cách mạng nước ta sau chiến dịch Biên Giới năm 1950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- Đọc nội dung SGK ( Sau chiến thắng…nông dân), kết hợp với quan sát ảnh, trả lời các câu hỏi sau: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. Đại hội Đại biểu toàn quốc lần thứ II của Đảng diễn ra vào thời gian nào?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. Đại hội đã đề ra nhiệm vụ gì cho cách mạng Việt Nam?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3581400" y="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1) Nhiệm vụ của cách mạng nước ta sau chiến dịch Biên giới năm 1950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153400" cy="3416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Đại hội diễn ra vào tháng 2 năm 1951.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Nhiệm vụ của cách mạng nước ta là: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sản xuất lương thực, thực phẩm để chuyển ra mặt trận.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giáo dục nhằm đào tạo cán bộ phục vụ k/c.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các phong trào thi đua yêu nước.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Nhằm đưa cuộc kháng chiến đến thắng lợi.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2" name="Picture 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505200" y="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6151" name="WordArt 15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Trang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906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Về kinh tế: Đẩy mạnh sản xuất lương thực,thực phẩm để chuyển ra mặt trận.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3276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Về giáo dục: Thi đua học tập nghiên cứu khoa học phục vụ kháng chiến.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81000" y="44958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Tinh thần thi đua hăng hái, sôi nổi, tất cả vì tiền tuyến.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Tinh thần thi đua yêu nước của nhân dân ta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505200" y="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01" name="WordArt 11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-  Hậu phương được củng cố và xây dựng vững mạnh.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/>
      <p:bldP spid="159751" grpId="0"/>
      <p:bldP spid="1597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Tinh thần thi đua yêu nước của nhân dân ta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8991600" cy="2811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Nội dung bức ảnh 2 là gì? Việc Bác Hồ đến thăm công binh xưởng còn thể hiện điều gì?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- Nội dung bức ảnh 3 là gì? Qua đó, em có nhận xét gì về tình quân dân trong kháng chiến?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WordArt 13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3505200" y="15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CC"/>
                </a:solidFill>
              </a:rPr>
              <a:t>Lịch sử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Trang 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28600" y="3048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Bác đi thăm công binh xưởng, động viên, khích lệ công nhân của xưởng chế tạo vũ khí.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909</Words>
  <Application>Microsoft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.VnArial</vt:lpstr>
      <vt:lpstr>Times New Roman</vt:lpstr>
      <vt:lpstr>Default Design</vt:lpstr>
      <vt:lpstr>Slide 1</vt:lpstr>
      <vt:lpstr>Kiểm tra bài cũ:  Chiến thắng biên giới Thu – Đông 1950</vt:lpstr>
      <vt:lpstr>Nhiệm vụ bài học 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Khuong Thuong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CSTeam</cp:lastModifiedBy>
  <cp:revision>182</cp:revision>
  <dcterms:created xsi:type="dcterms:W3CDTF">2003-01-01T01:17:59Z</dcterms:created>
  <dcterms:modified xsi:type="dcterms:W3CDTF">2016-06-30T02:39:36Z</dcterms:modified>
</cp:coreProperties>
</file>