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19" r:id="rId3"/>
    <p:sldId id="316" r:id="rId4"/>
    <p:sldId id="312" r:id="rId5"/>
    <p:sldId id="293" r:id="rId6"/>
    <p:sldId id="314" r:id="rId7"/>
    <p:sldId id="318" r:id="rId8"/>
    <p:sldId id="313" r:id="rId9"/>
    <p:sldId id="274" r:id="rId10"/>
    <p:sldId id="282" r:id="rId11"/>
    <p:sldId id="278" r:id="rId12"/>
    <p:sldId id="273" r:id="rId13"/>
    <p:sldId id="283" r:id="rId14"/>
    <p:sldId id="284" r:id="rId15"/>
    <p:sldId id="277" r:id="rId16"/>
    <p:sldId id="276" r:id="rId17"/>
    <p:sldId id="285" r:id="rId18"/>
    <p:sldId id="288" r:id="rId19"/>
    <p:sldId id="275" r:id="rId20"/>
    <p:sldId id="290" r:id="rId21"/>
    <p:sldId id="291" r:id="rId22"/>
    <p:sldId id="306" r:id="rId23"/>
    <p:sldId id="299" r:id="rId24"/>
    <p:sldId id="301" r:id="rId25"/>
    <p:sldId id="267" r:id="rId26"/>
    <p:sldId id="303" r:id="rId27"/>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0000"/>
    <a:srgbClr val="0000FF"/>
    <a:srgbClr val="FFFF99"/>
    <a:srgbClr val="00FFFF"/>
    <a:srgbClr val="CC0000"/>
    <a:srgbClr val="FF9966"/>
    <a:srgbClr val="99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B3A88A-9FE1-4DEE-A04A-45664E85B74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5B06D2-A2F3-4AAE-9333-1385EE56199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2EA994-6E18-4596-BD04-92EDBA12CCE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CE0DD2-FD8C-484C-8A8B-D6440B65A99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0DFF96-67BC-43CD-BB62-57393D617E6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066687-5304-4963-AD12-C93104A1740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9D80904-6DA1-4A11-8481-536D8C08C2D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2951978-2126-49C2-9B06-4B4ABD984E0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CB1823D-2CD3-4D0C-A401-F11802D9A93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52164D-FFC5-442B-885A-AC3B1B8D0B9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4B0D4F-4DB9-4433-9F96-DE71FAF90CD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47A32A0-B269-4911-BC4D-00D09216931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gif"/><Relationship Id="rId7" Type="http://schemas.openxmlformats.org/officeDocument/2006/relationships/image" Target="../media/image7.gif"/><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gif"/><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66FFFF"/>
        </a:solidFill>
        <a:effectLst/>
      </p:bgPr>
    </p:bg>
    <p:spTree>
      <p:nvGrpSpPr>
        <p:cNvPr id="1" name=""/>
        <p:cNvGrpSpPr/>
        <p:nvPr/>
      </p:nvGrpSpPr>
      <p:grpSpPr>
        <a:xfrm>
          <a:off x="0" y="0"/>
          <a:ext cx="0" cy="0"/>
          <a:chOff x="0" y="0"/>
          <a:chExt cx="0" cy="0"/>
        </a:xfrm>
      </p:grpSpPr>
      <p:pic>
        <p:nvPicPr>
          <p:cNvPr id="2050" name="Picture 55" descr="giảng bài"/>
          <p:cNvPicPr>
            <a:picLocks noChangeAspect="1" noChangeArrowheads="1" noCrop="1"/>
          </p:cNvPicPr>
          <p:nvPr/>
        </p:nvPicPr>
        <p:blipFill>
          <a:blip r:embed="rId2"/>
          <a:srcRect/>
          <a:stretch>
            <a:fillRect/>
          </a:stretch>
        </p:blipFill>
        <p:spPr bwMode="auto">
          <a:xfrm>
            <a:off x="609600" y="2743200"/>
            <a:ext cx="1752600" cy="2043113"/>
          </a:xfrm>
          <a:prstGeom prst="rect">
            <a:avLst/>
          </a:prstGeom>
          <a:noFill/>
          <a:ln w="9525">
            <a:noFill/>
            <a:miter lim="800000"/>
            <a:headEnd/>
            <a:tailEnd/>
          </a:ln>
        </p:spPr>
      </p:pic>
      <p:pic>
        <p:nvPicPr>
          <p:cNvPr id="2051" name="Picture 54" descr="Làm bài"/>
          <p:cNvPicPr>
            <a:picLocks noChangeAspect="1" noChangeArrowheads="1" noCrop="1"/>
          </p:cNvPicPr>
          <p:nvPr/>
        </p:nvPicPr>
        <p:blipFill>
          <a:blip r:embed="rId3"/>
          <a:srcRect/>
          <a:stretch>
            <a:fillRect/>
          </a:stretch>
        </p:blipFill>
        <p:spPr bwMode="auto">
          <a:xfrm>
            <a:off x="6880225" y="3140075"/>
            <a:ext cx="1273175" cy="1203325"/>
          </a:xfrm>
          <a:prstGeom prst="rect">
            <a:avLst/>
          </a:prstGeom>
          <a:noFill/>
          <a:ln w="9525">
            <a:noFill/>
            <a:miter lim="800000"/>
            <a:headEnd/>
            <a:tailEnd/>
          </a:ln>
        </p:spPr>
      </p:pic>
      <p:pic>
        <p:nvPicPr>
          <p:cNvPr id="2052" name="Picture 5" descr="DSTARS-P"/>
          <p:cNvPicPr>
            <a:picLocks noChangeAspect="1" noChangeArrowheads="1" noCrop="1"/>
          </p:cNvPicPr>
          <p:nvPr/>
        </p:nvPicPr>
        <p:blipFill>
          <a:blip r:embed="rId4"/>
          <a:srcRect/>
          <a:stretch>
            <a:fillRect/>
          </a:stretch>
        </p:blipFill>
        <p:spPr bwMode="auto">
          <a:xfrm>
            <a:off x="0" y="838200"/>
            <a:ext cx="1152525" cy="1020763"/>
          </a:xfrm>
          <a:prstGeom prst="rect">
            <a:avLst/>
          </a:prstGeom>
          <a:noFill/>
          <a:ln w="9525">
            <a:noFill/>
            <a:miter lim="800000"/>
            <a:headEnd/>
            <a:tailEnd/>
          </a:ln>
        </p:spPr>
      </p:pic>
      <p:sp>
        <p:nvSpPr>
          <p:cNvPr id="3093" name="WordArt 21"/>
          <p:cNvSpPr>
            <a:spLocks noChangeArrowheads="1" noChangeShapeType="1" noTextEdit="1"/>
          </p:cNvSpPr>
          <p:nvPr/>
        </p:nvSpPr>
        <p:spPr bwMode="auto">
          <a:xfrm>
            <a:off x="2819400" y="2438400"/>
            <a:ext cx="3962400" cy="666750"/>
          </a:xfrm>
          <a:prstGeom prst="rect">
            <a:avLst/>
          </a:prstGeom>
        </p:spPr>
        <p:txBody>
          <a:bodyPr wrap="none" fromWordArt="1">
            <a:prstTxWarp prst="textPlain">
              <a:avLst>
                <a:gd name="adj" fmla="val 50000"/>
              </a:avLst>
            </a:prstTxWarp>
            <a:scene3d>
              <a:camera prst="legacyPerspectiveBottomRight">
                <a:rot lat="0" lon="21239991" rev="0"/>
              </a:camera>
              <a:lightRig rig="legacyHarsh3" dir="l"/>
            </a:scene3d>
            <a:sp3d extrusionH="430200" prstMaterial="legacyMatte">
              <a:extrusionClr>
                <a:srgbClr val="C0C0C0"/>
              </a:extrusionClr>
            </a:sp3d>
          </a:bodyPr>
          <a:lstStyle/>
          <a:p>
            <a:pPr algn="ctr"/>
            <a:r>
              <a:rPr lang="en-US" sz="36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a:cs typeface="Arial"/>
              </a:rPr>
              <a:t>MÔN : TẬP ĐỌC</a:t>
            </a:r>
          </a:p>
        </p:txBody>
      </p:sp>
      <p:sp>
        <p:nvSpPr>
          <p:cNvPr id="3094" name="WordArt 22" descr="White marble"/>
          <p:cNvSpPr>
            <a:spLocks noChangeArrowheads="1" noChangeShapeType="1" noTextEdit="1"/>
          </p:cNvSpPr>
          <p:nvPr/>
        </p:nvSpPr>
        <p:spPr bwMode="auto">
          <a:xfrm>
            <a:off x="3657600" y="3352800"/>
            <a:ext cx="1809750" cy="533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kern="10">
                <a:ln w="9525">
                  <a:round/>
                  <a:headEnd/>
                  <a:tailEnd/>
                </a:ln>
                <a:blipFill dpi="0" rotWithShape="0">
                  <a:blip r:embed="rId5"/>
                  <a:srcRect/>
                  <a:tile tx="0" ty="0" sx="100000" sy="100000" flip="none" algn="tl"/>
                </a:blipFill>
                <a:latin typeface="Arial"/>
                <a:cs typeface="Arial"/>
              </a:rPr>
              <a:t>LỚP 5</a:t>
            </a:r>
          </a:p>
        </p:txBody>
      </p:sp>
      <p:pic>
        <p:nvPicPr>
          <p:cNvPr id="2055" name="Picture 34" descr="WhitecornerFlower"/>
          <p:cNvPicPr>
            <a:picLocks noChangeAspect="1" noChangeArrowheads="1"/>
          </p:cNvPicPr>
          <p:nvPr/>
        </p:nvPicPr>
        <p:blipFill>
          <a:blip r:embed="rId6"/>
          <a:srcRect/>
          <a:stretch>
            <a:fillRect/>
          </a:stretch>
        </p:blipFill>
        <p:spPr bwMode="auto">
          <a:xfrm>
            <a:off x="7391400" y="5029200"/>
            <a:ext cx="1371600" cy="1371600"/>
          </a:xfrm>
          <a:prstGeom prst="rect">
            <a:avLst/>
          </a:prstGeom>
          <a:noFill/>
          <a:ln w="9525">
            <a:noFill/>
            <a:miter lim="800000"/>
            <a:headEnd/>
            <a:tailEnd/>
          </a:ln>
        </p:spPr>
      </p:pic>
      <p:pic>
        <p:nvPicPr>
          <p:cNvPr id="2056" name="Picture 35" descr="anim1690[1][1]"/>
          <p:cNvPicPr>
            <a:picLocks noChangeAspect="1" noChangeArrowheads="1" noCrop="1"/>
          </p:cNvPicPr>
          <p:nvPr/>
        </p:nvPicPr>
        <p:blipFill>
          <a:blip r:embed="rId7"/>
          <a:srcRect/>
          <a:stretch>
            <a:fillRect/>
          </a:stretch>
        </p:blipFill>
        <p:spPr bwMode="auto">
          <a:xfrm>
            <a:off x="2057400" y="6019800"/>
            <a:ext cx="5105400" cy="381000"/>
          </a:xfrm>
          <a:prstGeom prst="rect">
            <a:avLst/>
          </a:prstGeom>
          <a:noFill/>
          <a:ln w="9525">
            <a:noFill/>
            <a:miter lim="800000"/>
            <a:headEnd/>
            <a:tailEnd/>
          </a:ln>
        </p:spPr>
      </p:pic>
      <p:pic>
        <p:nvPicPr>
          <p:cNvPr id="2057" name="Picture 36" descr="WhitecornerFlower"/>
          <p:cNvPicPr>
            <a:picLocks noChangeAspect="1" noChangeArrowheads="1"/>
          </p:cNvPicPr>
          <p:nvPr/>
        </p:nvPicPr>
        <p:blipFill>
          <a:blip r:embed="rId8"/>
          <a:srcRect/>
          <a:stretch>
            <a:fillRect/>
          </a:stretch>
        </p:blipFill>
        <p:spPr bwMode="auto">
          <a:xfrm>
            <a:off x="304800" y="4953000"/>
            <a:ext cx="1371600" cy="1371600"/>
          </a:xfrm>
          <a:prstGeom prst="rect">
            <a:avLst/>
          </a:prstGeom>
          <a:noFill/>
          <a:ln w="9525">
            <a:noFill/>
            <a:miter lim="800000"/>
            <a:headEnd/>
            <a:tailEnd/>
          </a:ln>
        </p:spPr>
      </p:pic>
      <p:pic>
        <p:nvPicPr>
          <p:cNvPr id="2058" name="Picture 38" descr="DSTARS-P"/>
          <p:cNvPicPr>
            <a:picLocks noChangeAspect="1" noChangeArrowheads="1" noCrop="1"/>
          </p:cNvPicPr>
          <p:nvPr/>
        </p:nvPicPr>
        <p:blipFill>
          <a:blip r:embed="rId4"/>
          <a:srcRect/>
          <a:stretch>
            <a:fillRect/>
          </a:stretch>
        </p:blipFill>
        <p:spPr bwMode="auto">
          <a:xfrm>
            <a:off x="3962400" y="4389438"/>
            <a:ext cx="1152525" cy="1020762"/>
          </a:xfrm>
          <a:prstGeom prst="rect">
            <a:avLst/>
          </a:prstGeom>
          <a:noFill/>
          <a:ln w="9525">
            <a:noFill/>
            <a:miter lim="800000"/>
            <a:headEnd/>
            <a:tailEnd/>
          </a:ln>
        </p:spPr>
      </p:pic>
      <p:pic>
        <p:nvPicPr>
          <p:cNvPr id="2059" name="Picture 39" descr="DSTARS-P"/>
          <p:cNvPicPr>
            <a:picLocks noChangeAspect="1" noChangeArrowheads="1" noCrop="1"/>
          </p:cNvPicPr>
          <p:nvPr/>
        </p:nvPicPr>
        <p:blipFill>
          <a:blip r:embed="rId4"/>
          <a:srcRect/>
          <a:stretch>
            <a:fillRect/>
          </a:stretch>
        </p:blipFill>
        <p:spPr bwMode="auto">
          <a:xfrm>
            <a:off x="828675" y="5257800"/>
            <a:ext cx="1762125" cy="1173163"/>
          </a:xfrm>
          <a:prstGeom prst="rect">
            <a:avLst/>
          </a:prstGeom>
          <a:noFill/>
          <a:ln w="9525">
            <a:noFill/>
            <a:miter lim="800000"/>
            <a:headEnd/>
            <a:tailEnd/>
          </a:ln>
        </p:spPr>
      </p:pic>
      <p:pic>
        <p:nvPicPr>
          <p:cNvPr id="2060" name="Picture 40" descr="DSTARS-P"/>
          <p:cNvPicPr>
            <a:picLocks noChangeAspect="1" noChangeArrowheads="1" noCrop="1"/>
          </p:cNvPicPr>
          <p:nvPr/>
        </p:nvPicPr>
        <p:blipFill>
          <a:blip r:embed="rId4"/>
          <a:srcRect/>
          <a:stretch>
            <a:fillRect/>
          </a:stretch>
        </p:blipFill>
        <p:spPr bwMode="auto">
          <a:xfrm>
            <a:off x="5867400" y="4137025"/>
            <a:ext cx="1609725" cy="1425575"/>
          </a:xfrm>
          <a:prstGeom prst="rect">
            <a:avLst/>
          </a:prstGeom>
          <a:noFill/>
          <a:ln w="9525">
            <a:noFill/>
            <a:miter lim="800000"/>
            <a:headEnd/>
            <a:tailEnd/>
          </a:ln>
        </p:spPr>
      </p:pic>
      <p:pic>
        <p:nvPicPr>
          <p:cNvPr id="2061" name="Picture 41" descr="DSTARS-P"/>
          <p:cNvPicPr>
            <a:picLocks noChangeAspect="1" noChangeArrowheads="1" noCrop="1"/>
          </p:cNvPicPr>
          <p:nvPr/>
        </p:nvPicPr>
        <p:blipFill>
          <a:blip r:embed="rId4"/>
          <a:srcRect/>
          <a:stretch>
            <a:fillRect/>
          </a:stretch>
        </p:blipFill>
        <p:spPr bwMode="auto">
          <a:xfrm>
            <a:off x="8077200" y="3429000"/>
            <a:ext cx="1981200" cy="1401763"/>
          </a:xfrm>
          <a:prstGeom prst="rect">
            <a:avLst/>
          </a:prstGeom>
          <a:noFill/>
          <a:ln w="9525">
            <a:noFill/>
            <a:miter lim="800000"/>
            <a:headEnd/>
            <a:tailEnd/>
          </a:ln>
        </p:spPr>
      </p:pic>
      <p:pic>
        <p:nvPicPr>
          <p:cNvPr id="2062" name="Picture 42" descr="DSTARS-P"/>
          <p:cNvPicPr>
            <a:picLocks noChangeAspect="1" noChangeArrowheads="1" noCrop="1"/>
          </p:cNvPicPr>
          <p:nvPr/>
        </p:nvPicPr>
        <p:blipFill>
          <a:blip r:embed="rId4"/>
          <a:srcRect/>
          <a:stretch>
            <a:fillRect/>
          </a:stretch>
        </p:blipFill>
        <p:spPr bwMode="auto">
          <a:xfrm>
            <a:off x="2819400" y="5499100"/>
            <a:ext cx="1533525" cy="1358900"/>
          </a:xfrm>
          <a:prstGeom prst="rect">
            <a:avLst/>
          </a:prstGeom>
          <a:noFill/>
          <a:ln w="9525">
            <a:noFill/>
            <a:miter lim="800000"/>
            <a:headEnd/>
            <a:tailEnd/>
          </a:ln>
        </p:spPr>
      </p:pic>
      <p:pic>
        <p:nvPicPr>
          <p:cNvPr id="2063" name="Picture 43" descr="DSTARS-P"/>
          <p:cNvPicPr>
            <a:picLocks noChangeAspect="1" noChangeArrowheads="1" noCrop="1"/>
          </p:cNvPicPr>
          <p:nvPr/>
        </p:nvPicPr>
        <p:blipFill>
          <a:blip r:embed="rId4"/>
          <a:srcRect/>
          <a:stretch>
            <a:fillRect/>
          </a:stretch>
        </p:blipFill>
        <p:spPr bwMode="auto">
          <a:xfrm>
            <a:off x="2209800" y="3962400"/>
            <a:ext cx="1152525" cy="1020763"/>
          </a:xfrm>
          <a:prstGeom prst="rect">
            <a:avLst/>
          </a:prstGeom>
          <a:noFill/>
          <a:ln w="9525">
            <a:noFill/>
            <a:miter lim="800000"/>
            <a:headEnd/>
            <a:tailEnd/>
          </a:ln>
        </p:spPr>
      </p:pic>
      <p:pic>
        <p:nvPicPr>
          <p:cNvPr id="2064" name="Picture 44" descr="DSTARS-P"/>
          <p:cNvPicPr>
            <a:picLocks noChangeAspect="1" noChangeArrowheads="1" noCrop="1"/>
          </p:cNvPicPr>
          <p:nvPr/>
        </p:nvPicPr>
        <p:blipFill>
          <a:blip r:embed="rId4"/>
          <a:srcRect/>
          <a:stretch>
            <a:fillRect/>
          </a:stretch>
        </p:blipFill>
        <p:spPr bwMode="auto">
          <a:xfrm>
            <a:off x="4419600" y="1066800"/>
            <a:ext cx="1371600" cy="1216025"/>
          </a:xfrm>
          <a:prstGeom prst="rect">
            <a:avLst/>
          </a:prstGeom>
          <a:noFill/>
          <a:ln w="9525">
            <a:noFill/>
            <a:miter lim="800000"/>
            <a:headEnd/>
            <a:tailEnd/>
          </a:ln>
        </p:spPr>
      </p:pic>
      <p:pic>
        <p:nvPicPr>
          <p:cNvPr id="2065" name="Picture 45" descr="DSTARS-P"/>
          <p:cNvPicPr>
            <a:picLocks noChangeAspect="1" noChangeArrowheads="1" noCrop="1"/>
          </p:cNvPicPr>
          <p:nvPr/>
        </p:nvPicPr>
        <p:blipFill>
          <a:blip r:embed="rId4"/>
          <a:srcRect/>
          <a:stretch>
            <a:fillRect/>
          </a:stretch>
        </p:blipFill>
        <p:spPr bwMode="auto">
          <a:xfrm>
            <a:off x="8001000" y="1265238"/>
            <a:ext cx="1152525" cy="1020762"/>
          </a:xfrm>
          <a:prstGeom prst="rect">
            <a:avLst/>
          </a:prstGeom>
          <a:noFill/>
          <a:ln w="9525">
            <a:noFill/>
            <a:miter lim="800000"/>
            <a:headEnd/>
            <a:tailEnd/>
          </a:ln>
        </p:spPr>
      </p:pic>
      <p:pic>
        <p:nvPicPr>
          <p:cNvPr id="2066" name="Picture 46" descr="DSTARS-P"/>
          <p:cNvPicPr>
            <a:picLocks noChangeAspect="1" noChangeArrowheads="1" noCrop="1"/>
          </p:cNvPicPr>
          <p:nvPr/>
        </p:nvPicPr>
        <p:blipFill>
          <a:blip r:embed="rId4"/>
          <a:srcRect/>
          <a:stretch>
            <a:fillRect/>
          </a:stretch>
        </p:blipFill>
        <p:spPr bwMode="auto">
          <a:xfrm>
            <a:off x="371475" y="1981200"/>
            <a:ext cx="1152525" cy="1020763"/>
          </a:xfrm>
          <a:prstGeom prst="rect">
            <a:avLst/>
          </a:prstGeom>
          <a:noFill/>
          <a:ln w="9525">
            <a:noFill/>
            <a:miter lim="800000"/>
            <a:headEnd/>
            <a:tailEnd/>
          </a:ln>
        </p:spPr>
      </p:pic>
      <p:pic>
        <p:nvPicPr>
          <p:cNvPr id="2067" name="Picture 47" descr="DSTARS-P"/>
          <p:cNvPicPr>
            <a:picLocks noChangeAspect="1" noChangeArrowheads="1" noCrop="1"/>
          </p:cNvPicPr>
          <p:nvPr/>
        </p:nvPicPr>
        <p:blipFill>
          <a:blip r:embed="rId4"/>
          <a:srcRect/>
          <a:stretch>
            <a:fillRect/>
          </a:stretch>
        </p:blipFill>
        <p:spPr bwMode="auto">
          <a:xfrm>
            <a:off x="5095875" y="2819400"/>
            <a:ext cx="1152525" cy="1219200"/>
          </a:xfrm>
          <a:prstGeom prst="rect">
            <a:avLst/>
          </a:prstGeom>
          <a:noFill/>
          <a:ln w="9525">
            <a:noFill/>
            <a:miter lim="800000"/>
            <a:headEnd/>
            <a:tailEnd/>
          </a:ln>
        </p:spPr>
      </p:pic>
      <p:pic>
        <p:nvPicPr>
          <p:cNvPr id="2068" name="Picture 48" descr="DSTARS-P"/>
          <p:cNvPicPr>
            <a:picLocks noChangeAspect="1" noChangeArrowheads="1" noCrop="1"/>
          </p:cNvPicPr>
          <p:nvPr/>
        </p:nvPicPr>
        <p:blipFill>
          <a:blip r:embed="rId4"/>
          <a:srcRect/>
          <a:stretch>
            <a:fillRect/>
          </a:stretch>
        </p:blipFill>
        <p:spPr bwMode="auto">
          <a:xfrm>
            <a:off x="1971675" y="2133600"/>
            <a:ext cx="1152525" cy="1219200"/>
          </a:xfrm>
          <a:prstGeom prst="rect">
            <a:avLst/>
          </a:prstGeom>
          <a:noFill/>
          <a:ln w="9525">
            <a:noFill/>
            <a:miter lim="800000"/>
            <a:headEnd/>
            <a:tailEnd/>
          </a:ln>
        </p:spPr>
      </p:pic>
      <p:pic>
        <p:nvPicPr>
          <p:cNvPr id="2069" name="Picture 49" descr="DSTARS-P"/>
          <p:cNvPicPr>
            <a:picLocks noChangeAspect="1" noChangeArrowheads="1" noCrop="1"/>
          </p:cNvPicPr>
          <p:nvPr/>
        </p:nvPicPr>
        <p:blipFill>
          <a:blip r:embed="rId4"/>
          <a:srcRect/>
          <a:stretch>
            <a:fillRect/>
          </a:stretch>
        </p:blipFill>
        <p:spPr bwMode="auto">
          <a:xfrm>
            <a:off x="7467600" y="2209800"/>
            <a:ext cx="1381125" cy="1325563"/>
          </a:xfrm>
          <a:prstGeom prst="rect">
            <a:avLst/>
          </a:prstGeom>
          <a:noFill/>
          <a:ln w="9525">
            <a:noFill/>
            <a:miter lim="800000"/>
            <a:headEnd/>
            <a:tailEnd/>
          </a:ln>
        </p:spPr>
      </p:pic>
      <p:pic>
        <p:nvPicPr>
          <p:cNvPr id="2070" name="Picture 50" descr="DSTARS-P"/>
          <p:cNvPicPr>
            <a:picLocks noChangeAspect="1" noChangeArrowheads="1" noCrop="1"/>
          </p:cNvPicPr>
          <p:nvPr/>
        </p:nvPicPr>
        <p:blipFill>
          <a:blip r:embed="rId4"/>
          <a:srcRect/>
          <a:stretch>
            <a:fillRect/>
          </a:stretch>
        </p:blipFill>
        <p:spPr bwMode="auto">
          <a:xfrm>
            <a:off x="7229475" y="5608638"/>
            <a:ext cx="1152525" cy="1020762"/>
          </a:xfrm>
          <a:prstGeom prst="rect">
            <a:avLst/>
          </a:prstGeom>
          <a:noFill/>
          <a:ln w="9525">
            <a:noFill/>
            <a:miter lim="800000"/>
            <a:headEnd/>
            <a:tailEnd/>
          </a:ln>
        </p:spPr>
      </p:pic>
      <p:pic>
        <p:nvPicPr>
          <p:cNvPr id="2071" name="Picture 51" descr="WhitecornerFlower"/>
          <p:cNvPicPr>
            <a:picLocks noChangeAspect="1" noChangeArrowheads="1"/>
          </p:cNvPicPr>
          <p:nvPr/>
        </p:nvPicPr>
        <p:blipFill>
          <a:blip r:embed="rId9"/>
          <a:srcRect/>
          <a:stretch>
            <a:fillRect/>
          </a:stretch>
        </p:blipFill>
        <p:spPr bwMode="auto">
          <a:xfrm>
            <a:off x="0" y="0"/>
            <a:ext cx="1371600" cy="1371600"/>
          </a:xfrm>
          <a:prstGeom prst="rect">
            <a:avLst/>
          </a:prstGeom>
          <a:noFill/>
          <a:ln w="9525">
            <a:noFill/>
            <a:miter lim="800000"/>
            <a:headEnd/>
            <a:tailEnd/>
          </a:ln>
        </p:spPr>
      </p:pic>
      <p:pic>
        <p:nvPicPr>
          <p:cNvPr id="2072" name="Picture 52" descr="WhitecornerFlower"/>
          <p:cNvPicPr>
            <a:picLocks noChangeAspect="1" noChangeArrowheads="1"/>
          </p:cNvPicPr>
          <p:nvPr/>
        </p:nvPicPr>
        <p:blipFill>
          <a:blip r:embed="rId10"/>
          <a:srcRect/>
          <a:stretch>
            <a:fillRect/>
          </a:stretch>
        </p:blipFill>
        <p:spPr bwMode="auto">
          <a:xfrm>
            <a:off x="7467600" y="228600"/>
            <a:ext cx="1371600" cy="1371600"/>
          </a:xfrm>
          <a:prstGeom prst="rect">
            <a:avLst/>
          </a:prstGeom>
          <a:noFill/>
          <a:ln w="9525">
            <a:noFill/>
            <a:miter lim="800000"/>
            <a:headEnd/>
            <a:tailEnd/>
          </a:ln>
        </p:spPr>
      </p:pic>
      <p:pic>
        <p:nvPicPr>
          <p:cNvPr id="2073" name="Picture 58" descr="DSTARS-P"/>
          <p:cNvPicPr>
            <a:picLocks noChangeAspect="1" noChangeArrowheads="1" noCrop="1"/>
          </p:cNvPicPr>
          <p:nvPr/>
        </p:nvPicPr>
        <p:blipFill>
          <a:blip r:embed="rId4"/>
          <a:srcRect/>
          <a:stretch>
            <a:fillRect/>
          </a:stretch>
        </p:blipFill>
        <p:spPr bwMode="auto">
          <a:xfrm>
            <a:off x="6019800" y="304800"/>
            <a:ext cx="1381125" cy="1325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093"/>
                                        </p:tgtEl>
                                        <p:attrNameLst>
                                          <p:attrName>style.visibility</p:attrName>
                                        </p:attrNameLst>
                                      </p:cBhvr>
                                      <p:to>
                                        <p:strVal val="visible"/>
                                      </p:to>
                                    </p:set>
                                    <p:anim calcmode="lin" valueType="num">
                                      <p:cBhvr>
                                        <p:cTn id="7" dur="3000" fill="hold"/>
                                        <p:tgtEl>
                                          <p:spTgt spid="3093"/>
                                        </p:tgtEl>
                                        <p:attrNameLst>
                                          <p:attrName>ppt_w</p:attrName>
                                        </p:attrNameLst>
                                      </p:cBhvr>
                                      <p:tavLst>
                                        <p:tav tm="0">
                                          <p:val>
                                            <p:fltVal val="0"/>
                                          </p:val>
                                        </p:tav>
                                        <p:tav tm="100000">
                                          <p:val>
                                            <p:strVal val="#ppt_w"/>
                                          </p:val>
                                        </p:tav>
                                      </p:tavLst>
                                    </p:anim>
                                    <p:anim calcmode="lin" valueType="num">
                                      <p:cBhvr>
                                        <p:cTn id="8" dur="3000" fill="hold"/>
                                        <p:tgtEl>
                                          <p:spTgt spid="3093"/>
                                        </p:tgtEl>
                                        <p:attrNameLst>
                                          <p:attrName>ppt_h</p:attrName>
                                        </p:attrNameLst>
                                      </p:cBhvr>
                                      <p:tavLst>
                                        <p:tav tm="0">
                                          <p:val>
                                            <p:fltVal val="0"/>
                                          </p:val>
                                        </p:tav>
                                        <p:tav tm="100000">
                                          <p:val>
                                            <p:strVal val="#ppt_h"/>
                                          </p:val>
                                        </p:tav>
                                      </p:tavLst>
                                    </p:anim>
                                  </p:childTnLst>
                                </p:cTn>
                              </p:par>
                            </p:childTnLst>
                          </p:cTn>
                        </p:par>
                        <p:par>
                          <p:cTn id="9" fill="hold" nodeType="afterGroup">
                            <p:stCondLst>
                              <p:cond delay="3000"/>
                            </p:stCondLst>
                            <p:childTnLst>
                              <p:par>
                                <p:cTn id="10" presetID="23" presetClass="entr" presetSubtype="16" fill="hold" grpId="0" nodeType="afterEffect">
                                  <p:stCondLst>
                                    <p:cond delay="0"/>
                                  </p:stCondLst>
                                  <p:childTnLst>
                                    <p:set>
                                      <p:cBhvr>
                                        <p:cTn id="11" dur="1" fill="hold">
                                          <p:stCondLst>
                                            <p:cond delay="0"/>
                                          </p:stCondLst>
                                        </p:cTn>
                                        <p:tgtEl>
                                          <p:spTgt spid="3094"/>
                                        </p:tgtEl>
                                        <p:attrNameLst>
                                          <p:attrName>style.visibility</p:attrName>
                                        </p:attrNameLst>
                                      </p:cBhvr>
                                      <p:to>
                                        <p:strVal val="visible"/>
                                      </p:to>
                                    </p:set>
                                    <p:anim calcmode="lin" valueType="num">
                                      <p:cBhvr>
                                        <p:cTn id="12" dur="3000" fill="hold"/>
                                        <p:tgtEl>
                                          <p:spTgt spid="3094"/>
                                        </p:tgtEl>
                                        <p:attrNameLst>
                                          <p:attrName>ppt_w</p:attrName>
                                        </p:attrNameLst>
                                      </p:cBhvr>
                                      <p:tavLst>
                                        <p:tav tm="0">
                                          <p:val>
                                            <p:fltVal val="0"/>
                                          </p:val>
                                        </p:tav>
                                        <p:tav tm="100000">
                                          <p:val>
                                            <p:strVal val="#ppt_w"/>
                                          </p:val>
                                        </p:tav>
                                      </p:tavLst>
                                    </p:anim>
                                    <p:anim calcmode="lin" valueType="num">
                                      <p:cBhvr>
                                        <p:cTn id="13" dur="3000" fill="hold"/>
                                        <p:tgtEl>
                                          <p:spTgt spid="30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3" grpId="0" animBg="1"/>
      <p:bldP spid="3094"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FFFF"/>
        </a:solidFill>
        <a:effectLst/>
      </p:bgPr>
    </p:bg>
    <p:spTree>
      <p:nvGrpSpPr>
        <p:cNvPr id="1" name=""/>
        <p:cNvGrpSpPr/>
        <p:nvPr/>
      </p:nvGrpSpPr>
      <p:grpSpPr>
        <a:xfrm>
          <a:off x="0" y="0"/>
          <a:ext cx="0" cy="0"/>
          <a:chOff x="0" y="0"/>
          <a:chExt cx="0" cy="0"/>
        </a:xfrm>
      </p:grpSpPr>
      <p:pic>
        <p:nvPicPr>
          <p:cNvPr id="11266" name="Picture 2" descr="PHARUNG2"/>
          <p:cNvPicPr>
            <a:picLocks noChangeAspect="1" noChangeArrowheads="1"/>
          </p:cNvPicPr>
          <p:nvPr/>
        </p:nvPicPr>
        <p:blipFill>
          <a:blip r:embed="rId2"/>
          <a:srcRect/>
          <a:stretch>
            <a:fillRect/>
          </a:stretch>
        </p:blipFill>
        <p:spPr bwMode="auto">
          <a:xfrm>
            <a:off x="0" y="0"/>
            <a:ext cx="9144000" cy="5867400"/>
          </a:xfrm>
          <a:prstGeom prst="rect">
            <a:avLst/>
          </a:prstGeom>
          <a:noFill/>
          <a:ln w="9525">
            <a:noFill/>
            <a:miter lim="800000"/>
            <a:headEnd/>
            <a:tailEnd/>
          </a:ln>
        </p:spPr>
      </p:pic>
      <p:sp>
        <p:nvSpPr>
          <p:cNvPr id="11267" name="Text Box 3"/>
          <p:cNvSpPr txBox="1">
            <a:spLocks noChangeArrowheads="1"/>
          </p:cNvSpPr>
          <p:nvPr/>
        </p:nvSpPr>
        <p:spPr bwMode="auto">
          <a:xfrm>
            <a:off x="3048000" y="6019800"/>
            <a:ext cx="3733800" cy="762000"/>
          </a:xfrm>
          <a:prstGeom prst="rect">
            <a:avLst/>
          </a:prstGeom>
          <a:noFill/>
          <a:ln w="9525">
            <a:noFill/>
            <a:miter lim="800000"/>
            <a:headEnd/>
            <a:tailEnd/>
          </a:ln>
        </p:spPr>
        <p:txBody>
          <a:bodyPr>
            <a:spAutoFit/>
          </a:bodyPr>
          <a:lstStyle/>
          <a:p>
            <a:pPr>
              <a:spcBef>
                <a:spcPct val="50000"/>
              </a:spcBef>
            </a:pPr>
            <a:r>
              <a:rPr lang="en-US" sz="4400" b="1">
                <a:solidFill>
                  <a:srgbClr val="0000FF"/>
                </a:solidFill>
              </a:rPr>
              <a:t>PHÁ RỪNG</a:t>
            </a:r>
          </a:p>
        </p:txBody>
      </p:sp>
    </p:spTree>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57200" y="519113"/>
            <a:ext cx="7543800" cy="10160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                    </a:t>
            </a:r>
          </a:p>
          <a:p>
            <a:pPr>
              <a:spcBef>
                <a:spcPct val="50000"/>
              </a:spcBef>
            </a:pPr>
            <a:r>
              <a:rPr lang="en-US" sz="2400" b="1" i="1">
                <a:solidFill>
                  <a:srgbClr val="0000FF"/>
                </a:solidFill>
              </a:rPr>
              <a:t>                                          </a:t>
            </a:r>
            <a:r>
              <a:rPr lang="en-US" sz="2400" b="1" i="1" u="sng">
                <a:solidFill>
                  <a:srgbClr val="0000FF"/>
                </a:solidFill>
              </a:rPr>
              <a:t>Tập đọc</a:t>
            </a:r>
            <a:r>
              <a:rPr lang="en-US" sz="2400" b="1" i="1">
                <a:solidFill>
                  <a:srgbClr val="0000FF"/>
                </a:solidFill>
              </a:rPr>
              <a:t>:</a:t>
            </a:r>
          </a:p>
        </p:txBody>
      </p:sp>
      <p:sp>
        <p:nvSpPr>
          <p:cNvPr id="12291" name="Text Box 3"/>
          <p:cNvSpPr txBox="1">
            <a:spLocks noChangeArrowheads="1"/>
          </p:cNvSpPr>
          <p:nvPr/>
        </p:nvSpPr>
        <p:spPr bwMode="auto">
          <a:xfrm>
            <a:off x="2286000" y="1524000"/>
            <a:ext cx="44958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Trồng rừng ngập mặn</a:t>
            </a:r>
          </a:p>
        </p:txBody>
      </p:sp>
      <p:sp>
        <p:nvSpPr>
          <p:cNvPr id="12292" name="Text Box 4"/>
          <p:cNvSpPr txBox="1">
            <a:spLocks noChangeArrowheads="1"/>
          </p:cNvSpPr>
          <p:nvPr/>
        </p:nvSpPr>
        <p:spPr bwMode="auto">
          <a:xfrm>
            <a:off x="4495800" y="2057400"/>
            <a:ext cx="3886200" cy="4572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Theo Phan Nguyên Hồng</a:t>
            </a:r>
          </a:p>
        </p:txBody>
      </p:sp>
      <p:sp>
        <p:nvSpPr>
          <p:cNvPr id="12293" name="Text Box 5"/>
          <p:cNvSpPr txBox="1">
            <a:spLocks noChangeArrowheads="1"/>
          </p:cNvSpPr>
          <p:nvPr/>
        </p:nvSpPr>
        <p:spPr bwMode="auto">
          <a:xfrm>
            <a:off x="1447800" y="2659063"/>
            <a:ext cx="3352800" cy="366712"/>
          </a:xfrm>
          <a:prstGeom prst="rect">
            <a:avLst/>
          </a:prstGeom>
          <a:noFill/>
          <a:ln w="9525">
            <a:noFill/>
            <a:miter lim="800000"/>
            <a:headEnd/>
            <a:tailEnd/>
          </a:ln>
        </p:spPr>
        <p:txBody>
          <a:bodyPr>
            <a:spAutoFit/>
          </a:bodyPr>
          <a:lstStyle/>
          <a:p>
            <a:pPr>
              <a:spcBef>
                <a:spcPct val="50000"/>
              </a:spcBef>
            </a:pPr>
            <a:endParaRPr lang="en-US" sz="1800"/>
          </a:p>
        </p:txBody>
      </p:sp>
      <p:sp>
        <p:nvSpPr>
          <p:cNvPr id="12294" name="Text Box 6"/>
          <p:cNvSpPr txBox="1">
            <a:spLocks noChangeArrowheads="1"/>
          </p:cNvSpPr>
          <p:nvPr/>
        </p:nvSpPr>
        <p:spPr bwMode="auto">
          <a:xfrm>
            <a:off x="1371600" y="2514600"/>
            <a:ext cx="3505200" cy="519113"/>
          </a:xfrm>
          <a:prstGeom prst="rect">
            <a:avLst/>
          </a:prstGeom>
          <a:noFill/>
          <a:ln w="9525">
            <a:noFill/>
            <a:miter lim="800000"/>
            <a:headEnd/>
            <a:tailEnd/>
          </a:ln>
        </p:spPr>
        <p:txBody>
          <a:bodyPr>
            <a:spAutoFit/>
          </a:bodyPr>
          <a:lstStyle/>
          <a:p>
            <a:pPr>
              <a:spcBef>
                <a:spcPct val="50000"/>
              </a:spcBef>
            </a:pPr>
            <a:r>
              <a:rPr lang="en-US" b="1" u="sng">
                <a:solidFill>
                  <a:srgbClr val="990000"/>
                </a:solidFill>
              </a:rPr>
              <a:t>Tìm hiểu bài</a:t>
            </a:r>
            <a:r>
              <a:rPr lang="en-US" b="1">
                <a:solidFill>
                  <a:srgbClr val="990000"/>
                </a:solidFill>
              </a:rPr>
              <a:t>:</a:t>
            </a:r>
          </a:p>
        </p:txBody>
      </p:sp>
      <p:sp>
        <p:nvSpPr>
          <p:cNvPr id="28681" name="Text Box 9"/>
          <p:cNvSpPr txBox="1">
            <a:spLocks noChangeArrowheads="1"/>
          </p:cNvSpPr>
          <p:nvPr/>
        </p:nvSpPr>
        <p:spPr bwMode="auto">
          <a:xfrm>
            <a:off x="1066800" y="3124200"/>
            <a:ext cx="7848600" cy="523875"/>
          </a:xfrm>
          <a:prstGeom prst="rect">
            <a:avLst/>
          </a:prstGeom>
          <a:noFill/>
          <a:ln w="9525">
            <a:noFill/>
            <a:miter lim="800000"/>
            <a:headEnd/>
            <a:tailEnd/>
          </a:ln>
        </p:spPr>
        <p:txBody>
          <a:bodyPr>
            <a:spAutoFit/>
          </a:bodyPr>
          <a:lstStyle/>
          <a:p>
            <a:pPr>
              <a:spcBef>
                <a:spcPct val="50000"/>
              </a:spcBef>
            </a:pPr>
            <a:r>
              <a:rPr lang="en-US" b="1" i="1">
                <a:solidFill>
                  <a:srgbClr val="0000FF"/>
                </a:solidFill>
              </a:rPr>
              <a:t>Nêu hậu quả của việc phá rừng ngập mặn ?</a:t>
            </a:r>
          </a:p>
        </p:txBody>
      </p:sp>
      <p:sp>
        <p:nvSpPr>
          <p:cNvPr id="28682" name="Text Box 10"/>
          <p:cNvSpPr txBox="1">
            <a:spLocks noChangeArrowheads="1"/>
          </p:cNvSpPr>
          <p:nvPr/>
        </p:nvSpPr>
        <p:spPr bwMode="auto">
          <a:xfrm>
            <a:off x="1066800" y="3657600"/>
            <a:ext cx="7086600" cy="1800225"/>
          </a:xfrm>
          <a:prstGeom prst="rect">
            <a:avLst/>
          </a:prstGeom>
          <a:noFill/>
          <a:ln w="9525">
            <a:noFill/>
            <a:miter lim="800000"/>
            <a:headEnd/>
            <a:tailEnd/>
          </a:ln>
        </p:spPr>
        <p:txBody>
          <a:bodyPr>
            <a:spAutoFit/>
          </a:bodyPr>
          <a:lstStyle/>
          <a:p>
            <a:pPr algn="just">
              <a:spcBef>
                <a:spcPct val="50000"/>
              </a:spcBef>
            </a:pPr>
            <a:r>
              <a:rPr lang="en-US" b="1" i="1">
                <a:solidFill>
                  <a:srgbClr val="0000FF"/>
                </a:solidFill>
              </a:rPr>
              <a:t>Hậu quả của việc phá rừng ngập mặn : Lá chắn bảo vệ đê biển không còn, đê điều dễ bị xói lở, bị vỡ khi có gió, bão, sóng lớn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8681"/>
                                        </p:tgtEl>
                                        <p:attrNameLst>
                                          <p:attrName>style.visibility</p:attrName>
                                        </p:attrNameLst>
                                      </p:cBhvr>
                                      <p:to>
                                        <p:strVal val="visible"/>
                                      </p:to>
                                    </p:set>
                                    <p:anim calcmode="lin" valueType="num">
                                      <p:cBhvr>
                                        <p:cTn id="7" dur="1000" fill="hold"/>
                                        <p:tgtEl>
                                          <p:spTgt spid="28681"/>
                                        </p:tgtEl>
                                        <p:attrNameLst>
                                          <p:attrName>ppt_x</p:attrName>
                                        </p:attrNameLst>
                                      </p:cBhvr>
                                      <p:tavLst>
                                        <p:tav tm="0">
                                          <p:val>
                                            <p:strVal val="#ppt_x-.2"/>
                                          </p:val>
                                        </p:tav>
                                        <p:tav tm="100000">
                                          <p:val>
                                            <p:strVal val="#ppt_x"/>
                                          </p:val>
                                        </p:tav>
                                      </p:tavLst>
                                    </p:anim>
                                    <p:anim calcmode="lin" valueType="num">
                                      <p:cBhvr>
                                        <p:cTn id="8" dur="1000" fill="hold"/>
                                        <p:tgtEl>
                                          <p:spTgt spid="2868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8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xit" presetSubtype="0" fill="hold" grpId="1" nodeType="clickEffect">
                                  <p:stCondLst>
                                    <p:cond delay="0"/>
                                  </p:stCondLst>
                                  <p:childTnLst>
                                    <p:anim calcmode="lin" valueType="num">
                                      <p:cBhvr>
                                        <p:cTn id="13" dur="1000"/>
                                        <p:tgtEl>
                                          <p:spTgt spid="28681"/>
                                        </p:tgtEl>
                                        <p:attrNameLst>
                                          <p:attrName>ppt_x</p:attrName>
                                        </p:attrNameLst>
                                      </p:cBhvr>
                                      <p:tavLst>
                                        <p:tav tm="0">
                                          <p:val>
                                            <p:strVal val="ppt_x"/>
                                          </p:val>
                                        </p:tav>
                                        <p:tav tm="100000">
                                          <p:val>
                                            <p:strVal val="ppt_x-.2"/>
                                          </p:val>
                                        </p:tav>
                                      </p:tavLst>
                                    </p:anim>
                                    <p:anim calcmode="lin" valueType="num">
                                      <p:cBhvr>
                                        <p:cTn id="14" dur="1000"/>
                                        <p:tgtEl>
                                          <p:spTgt spid="28681"/>
                                        </p:tgtEl>
                                        <p:attrNameLst>
                                          <p:attrName>ppt_y</p:attrName>
                                        </p:attrNameLst>
                                      </p:cBhvr>
                                      <p:tavLst>
                                        <p:tav tm="0">
                                          <p:val>
                                            <p:strVal val="ppt_y"/>
                                          </p:val>
                                        </p:tav>
                                        <p:tav tm="100000">
                                          <p:val>
                                            <p:strVal val="ppt_y"/>
                                          </p:val>
                                        </p:tav>
                                      </p:tavLst>
                                    </p:anim>
                                    <p:animEffect transition="out" filter="fade">
                                      <p:cBhvr>
                                        <p:cTn id="15" dur="1000"/>
                                        <p:tgtEl>
                                          <p:spTgt spid="28681"/>
                                        </p:tgtEl>
                                      </p:cBhvr>
                                    </p:animEffect>
                                    <p:set>
                                      <p:cBhvr>
                                        <p:cTn id="16" dur="1" fill="hold">
                                          <p:stCondLst>
                                            <p:cond delay="999"/>
                                          </p:stCondLst>
                                        </p:cTn>
                                        <p:tgtEl>
                                          <p:spTgt spid="28681"/>
                                        </p:tgtEl>
                                        <p:attrNameLst>
                                          <p:attrName>style.visibility</p:attrName>
                                        </p:attrNameLst>
                                      </p:cBhvr>
                                      <p:to>
                                        <p:strVal val="hidden"/>
                                      </p:to>
                                    </p:set>
                                  </p:childTnLst>
                                </p:cTn>
                              </p:par>
                            </p:childTnLst>
                          </p:cTn>
                        </p:par>
                        <p:par>
                          <p:cTn id="17" fill="hold" nodeType="afterGroup">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28682"/>
                                        </p:tgtEl>
                                        <p:attrNameLst>
                                          <p:attrName>style.visibility</p:attrName>
                                        </p:attrNameLst>
                                      </p:cBhvr>
                                      <p:to>
                                        <p:strVal val="visible"/>
                                      </p:to>
                                    </p:set>
                                    <p:animEffect transition="in" filter="wipe(down)">
                                      <p:cBhvr>
                                        <p:cTn id="20" dur="1000"/>
                                        <p:tgtEl>
                                          <p:spTgt spid="28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1" grpId="0"/>
      <p:bldP spid="28681" grpId="1"/>
      <p:bldP spid="2868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FFFF"/>
        </a:solidFill>
        <a:effectLst/>
      </p:bgPr>
    </p:bg>
    <p:spTree>
      <p:nvGrpSpPr>
        <p:cNvPr id="1" name=""/>
        <p:cNvGrpSpPr/>
        <p:nvPr/>
      </p:nvGrpSpPr>
      <p:grpSpPr>
        <a:xfrm>
          <a:off x="0" y="0"/>
          <a:ext cx="0" cy="0"/>
          <a:chOff x="0" y="0"/>
          <a:chExt cx="0" cy="0"/>
        </a:xfrm>
      </p:grpSpPr>
      <p:pic>
        <p:nvPicPr>
          <p:cNvPr id="23557" name="Picture 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fade">
                                      <p:cBhvr>
                                        <p:cTn id="7" dur="2000"/>
                                        <p:tgtEl>
                                          <p:spTgt spid="23557"/>
                                        </p:tgtEl>
                                      </p:cBhvr>
                                    </p:animEffect>
                                    <p:anim calcmode="lin" valueType="num">
                                      <p:cBhvr>
                                        <p:cTn id="8" dur="2000" fill="hold"/>
                                        <p:tgtEl>
                                          <p:spTgt spid="23557"/>
                                        </p:tgtEl>
                                        <p:attrNameLst>
                                          <p:attrName>ppt_x</p:attrName>
                                        </p:attrNameLst>
                                      </p:cBhvr>
                                      <p:tavLst>
                                        <p:tav tm="0">
                                          <p:val>
                                            <p:strVal val="#ppt_x"/>
                                          </p:val>
                                        </p:tav>
                                        <p:tav tm="100000">
                                          <p:val>
                                            <p:strVal val="#ppt_x"/>
                                          </p:val>
                                        </p:tav>
                                      </p:tavLst>
                                    </p:anim>
                                    <p:anim calcmode="lin" valueType="num">
                                      <p:cBhvr>
                                        <p:cTn id="9" dur="2000" fill="hold"/>
                                        <p:tgtEl>
                                          <p:spTgt spid="235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FFFF"/>
        </a:solidFill>
        <a:effectLst/>
      </p:bgPr>
    </p:bg>
    <p:spTree>
      <p:nvGrpSpPr>
        <p:cNvPr id="1" name=""/>
        <p:cNvGrpSpPr/>
        <p:nvPr/>
      </p:nvGrpSpPr>
      <p:grpSpPr>
        <a:xfrm>
          <a:off x="0" y="0"/>
          <a:ext cx="0" cy="0"/>
          <a:chOff x="0" y="0"/>
          <a:chExt cx="0" cy="0"/>
        </a:xfrm>
      </p:grpSpPr>
      <p:pic>
        <p:nvPicPr>
          <p:cNvPr id="14338" name="Picture 2" descr="lu"/>
          <p:cNvPicPr>
            <a:picLocks noChangeAspect="1" noChangeArrowheads="1"/>
          </p:cNvPicPr>
          <p:nvPr/>
        </p:nvPicPr>
        <p:blipFill>
          <a:blip r:embed="rId2"/>
          <a:srcRect/>
          <a:stretch>
            <a:fillRect/>
          </a:stretch>
        </p:blipFill>
        <p:spPr bwMode="auto">
          <a:xfrm>
            <a:off x="0" y="-1588"/>
            <a:ext cx="9144000" cy="5957888"/>
          </a:xfrm>
          <a:prstGeom prst="rect">
            <a:avLst/>
          </a:prstGeom>
          <a:noFill/>
          <a:ln w="9525">
            <a:noFill/>
            <a:miter lim="800000"/>
            <a:headEnd/>
            <a:tailEnd/>
          </a:ln>
        </p:spPr>
      </p:pic>
      <p:sp>
        <p:nvSpPr>
          <p:cNvPr id="14339" name="Text Box 3"/>
          <p:cNvSpPr txBox="1">
            <a:spLocks noChangeArrowheads="1"/>
          </p:cNvSpPr>
          <p:nvPr/>
        </p:nvSpPr>
        <p:spPr bwMode="auto">
          <a:xfrm>
            <a:off x="2209800" y="6019800"/>
            <a:ext cx="4572000" cy="762000"/>
          </a:xfrm>
          <a:prstGeom prst="rect">
            <a:avLst/>
          </a:prstGeom>
          <a:noFill/>
          <a:ln w="9525">
            <a:noFill/>
            <a:miter lim="800000"/>
            <a:headEnd/>
            <a:tailEnd/>
          </a:ln>
        </p:spPr>
        <p:txBody>
          <a:bodyPr>
            <a:spAutoFit/>
          </a:bodyPr>
          <a:lstStyle/>
          <a:p>
            <a:pPr>
              <a:spcBef>
                <a:spcPct val="50000"/>
              </a:spcBef>
            </a:pPr>
            <a:r>
              <a:rPr lang="en-US" sz="4400" b="1">
                <a:solidFill>
                  <a:srgbClr val="6600FF"/>
                </a:solidFill>
              </a:rPr>
              <a:t>CẢNH LỤT LỘI</a:t>
            </a:r>
          </a:p>
        </p:txBody>
      </p:sp>
    </p:spTree>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FFFF"/>
        </a:solidFill>
        <a:effectLst/>
      </p:bgPr>
    </p:bg>
    <p:spTree>
      <p:nvGrpSpPr>
        <p:cNvPr id="1" name=""/>
        <p:cNvGrpSpPr/>
        <p:nvPr/>
      </p:nvGrpSpPr>
      <p:grpSpPr>
        <a:xfrm>
          <a:off x="0" y="0"/>
          <a:ext cx="0" cy="0"/>
          <a:chOff x="0" y="0"/>
          <a:chExt cx="0" cy="0"/>
        </a:xfrm>
      </p:grpSpPr>
      <p:pic>
        <p:nvPicPr>
          <p:cNvPr id="15362" name="Picture 2" descr="images943723_ngapnuoc04050406"/>
          <p:cNvPicPr>
            <a:picLocks noChangeAspect="1" noChangeArrowheads="1"/>
          </p:cNvPicPr>
          <p:nvPr/>
        </p:nvPicPr>
        <p:blipFill>
          <a:blip r:embed="rId2"/>
          <a:srcRect/>
          <a:stretch>
            <a:fillRect/>
          </a:stretch>
        </p:blipFill>
        <p:spPr bwMode="auto">
          <a:xfrm>
            <a:off x="0" y="-3175"/>
            <a:ext cx="9144000" cy="6099175"/>
          </a:xfrm>
          <a:prstGeom prst="rect">
            <a:avLst/>
          </a:prstGeom>
          <a:noFill/>
          <a:ln w="9525">
            <a:noFill/>
            <a:miter lim="800000"/>
            <a:headEnd/>
            <a:tailEnd/>
          </a:ln>
        </p:spPr>
      </p:pic>
      <p:sp>
        <p:nvSpPr>
          <p:cNvPr id="15363" name="Text Box 3"/>
          <p:cNvSpPr txBox="1">
            <a:spLocks noChangeArrowheads="1"/>
          </p:cNvSpPr>
          <p:nvPr/>
        </p:nvSpPr>
        <p:spPr bwMode="auto">
          <a:xfrm>
            <a:off x="762000" y="6096000"/>
            <a:ext cx="8077200" cy="762000"/>
          </a:xfrm>
          <a:prstGeom prst="rect">
            <a:avLst/>
          </a:prstGeom>
          <a:noFill/>
          <a:ln w="9525">
            <a:noFill/>
            <a:miter lim="800000"/>
            <a:headEnd/>
            <a:tailEnd/>
          </a:ln>
        </p:spPr>
        <p:txBody>
          <a:bodyPr>
            <a:spAutoFit/>
          </a:bodyPr>
          <a:lstStyle/>
          <a:p>
            <a:pPr>
              <a:spcBef>
                <a:spcPct val="50000"/>
              </a:spcBef>
            </a:pPr>
            <a:r>
              <a:rPr lang="en-US" sz="4400" b="1">
                <a:solidFill>
                  <a:srgbClr val="6600FF"/>
                </a:solidFill>
              </a:rPr>
              <a:t>NƯỚC NGẬP Ở THÀNH PHỐ</a:t>
            </a:r>
          </a:p>
        </p:txBody>
      </p:sp>
    </p:spTree>
  </p:cSld>
  <p:clrMapOvr>
    <a:masterClrMapping/>
  </p:clrMapOvr>
  <p:transition spd="med">
    <p:blind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57200" y="519113"/>
            <a:ext cx="7543800" cy="10160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                    </a:t>
            </a:r>
          </a:p>
          <a:p>
            <a:pPr>
              <a:spcBef>
                <a:spcPct val="50000"/>
              </a:spcBef>
            </a:pPr>
            <a:r>
              <a:rPr lang="en-US" sz="2400" b="1" i="1">
                <a:solidFill>
                  <a:srgbClr val="0000FF"/>
                </a:solidFill>
              </a:rPr>
              <a:t>                                          </a:t>
            </a:r>
            <a:r>
              <a:rPr lang="en-US" sz="2400" b="1" i="1" u="sng">
                <a:solidFill>
                  <a:srgbClr val="0000FF"/>
                </a:solidFill>
              </a:rPr>
              <a:t>Tập đọc</a:t>
            </a:r>
            <a:r>
              <a:rPr lang="en-US" sz="2400" b="1" i="1">
                <a:solidFill>
                  <a:srgbClr val="0000FF"/>
                </a:solidFill>
              </a:rPr>
              <a:t>:</a:t>
            </a:r>
          </a:p>
        </p:txBody>
      </p:sp>
      <p:sp>
        <p:nvSpPr>
          <p:cNvPr id="16387" name="Text Box 3"/>
          <p:cNvSpPr txBox="1">
            <a:spLocks noChangeArrowheads="1"/>
          </p:cNvSpPr>
          <p:nvPr/>
        </p:nvSpPr>
        <p:spPr bwMode="auto">
          <a:xfrm>
            <a:off x="2286000" y="1524000"/>
            <a:ext cx="44958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Trồng rừng ngập mặn</a:t>
            </a:r>
          </a:p>
        </p:txBody>
      </p:sp>
      <p:sp>
        <p:nvSpPr>
          <p:cNvPr id="16388" name="Text Box 4"/>
          <p:cNvSpPr txBox="1">
            <a:spLocks noChangeArrowheads="1"/>
          </p:cNvSpPr>
          <p:nvPr/>
        </p:nvSpPr>
        <p:spPr bwMode="auto">
          <a:xfrm>
            <a:off x="4495800" y="2057400"/>
            <a:ext cx="3886200" cy="4572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Theo Phan Nguyên Hồng</a:t>
            </a:r>
          </a:p>
        </p:txBody>
      </p:sp>
      <p:sp>
        <p:nvSpPr>
          <p:cNvPr id="16389" name="Text Box 5"/>
          <p:cNvSpPr txBox="1">
            <a:spLocks noChangeArrowheads="1"/>
          </p:cNvSpPr>
          <p:nvPr/>
        </p:nvSpPr>
        <p:spPr bwMode="auto">
          <a:xfrm>
            <a:off x="1447800" y="2659063"/>
            <a:ext cx="3352800" cy="366712"/>
          </a:xfrm>
          <a:prstGeom prst="rect">
            <a:avLst/>
          </a:prstGeom>
          <a:noFill/>
          <a:ln w="9525">
            <a:noFill/>
            <a:miter lim="800000"/>
            <a:headEnd/>
            <a:tailEnd/>
          </a:ln>
        </p:spPr>
        <p:txBody>
          <a:bodyPr>
            <a:spAutoFit/>
          </a:bodyPr>
          <a:lstStyle/>
          <a:p>
            <a:pPr>
              <a:spcBef>
                <a:spcPct val="50000"/>
              </a:spcBef>
            </a:pPr>
            <a:endParaRPr lang="en-US" sz="1800"/>
          </a:p>
        </p:txBody>
      </p:sp>
      <p:sp>
        <p:nvSpPr>
          <p:cNvPr id="16390" name="Text Box 6"/>
          <p:cNvSpPr txBox="1">
            <a:spLocks noChangeArrowheads="1"/>
          </p:cNvSpPr>
          <p:nvPr/>
        </p:nvSpPr>
        <p:spPr bwMode="auto">
          <a:xfrm>
            <a:off x="1371600" y="2514600"/>
            <a:ext cx="3429000" cy="519113"/>
          </a:xfrm>
          <a:prstGeom prst="rect">
            <a:avLst/>
          </a:prstGeom>
          <a:noFill/>
          <a:ln w="9525">
            <a:noFill/>
            <a:miter lim="800000"/>
            <a:headEnd/>
            <a:tailEnd/>
          </a:ln>
        </p:spPr>
        <p:txBody>
          <a:bodyPr>
            <a:spAutoFit/>
          </a:bodyPr>
          <a:lstStyle/>
          <a:p>
            <a:pPr>
              <a:spcBef>
                <a:spcPct val="50000"/>
              </a:spcBef>
            </a:pPr>
            <a:r>
              <a:rPr lang="en-US" b="1" u="sng">
                <a:solidFill>
                  <a:srgbClr val="990000"/>
                </a:solidFill>
              </a:rPr>
              <a:t>Tìm hiểu bài</a:t>
            </a:r>
            <a:r>
              <a:rPr lang="en-US" b="1">
                <a:solidFill>
                  <a:srgbClr val="990000"/>
                </a:solidFill>
              </a:rPr>
              <a:t>:</a:t>
            </a:r>
          </a:p>
        </p:txBody>
      </p:sp>
      <p:sp>
        <p:nvSpPr>
          <p:cNvPr id="27655" name="Text Box 7"/>
          <p:cNvSpPr txBox="1">
            <a:spLocks noChangeArrowheads="1"/>
          </p:cNvSpPr>
          <p:nvPr/>
        </p:nvSpPr>
        <p:spPr bwMode="auto">
          <a:xfrm>
            <a:off x="1447800" y="3048000"/>
            <a:ext cx="6705600" cy="946150"/>
          </a:xfrm>
          <a:prstGeom prst="rect">
            <a:avLst/>
          </a:prstGeom>
          <a:noFill/>
          <a:ln w="9525">
            <a:noFill/>
            <a:miter lim="800000"/>
            <a:headEnd/>
            <a:tailEnd/>
          </a:ln>
        </p:spPr>
        <p:txBody>
          <a:bodyPr>
            <a:spAutoFit/>
          </a:bodyPr>
          <a:lstStyle/>
          <a:p>
            <a:pPr>
              <a:spcBef>
                <a:spcPct val="50000"/>
              </a:spcBef>
            </a:pPr>
            <a:r>
              <a:rPr lang="en-US" b="1" i="1">
                <a:solidFill>
                  <a:srgbClr val="0000FF"/>
                </a:solidFill>
              </a:rPr>
              <a:t>Em hãy nêu tên các tỉnh ven biển có phong trào trồng rừng ngập mặn ? </a:t>
            </a:r>
          </a:p>
        </p:txBody>
      </p:sp>
      <p:sp>
        <p:nvSpPr>
          <p:cNvPr id="27656" name="Text Box 8"/>
          <p:cNvSpPr txBox="1">
            <a:spLocks noChangeArrowheads="1"/>
          </p:cNvSpPr>
          <p:nvPr/>
        </p:nvSpPr>
        <p:spPr bwMode="auto">
          <a:xfrm>
            <a:off x="990600" y="4191000"/>
            <a:ext cx="7315200" cy="1800225"/>
          </a:xfrm>
          <a:prstGeom prst="rect">
            <a:avLst/>
          </a:prstGeom>
          <a:noFill/>
          <a:ln w="9525">
            <a:noFill/>
            <a:miter lim="800000"/>
            <a:headEnd/>
            <a:tailEnd/>
          </a:ln>
        </p:spPr>
        <p:txBody>
          <a:bodyPr>
            <a:spAutoFit/>
          </a:bodyPr>
          <a:lstStyle/>
          <a:p>
            <a:pPr algn="just">
              <a:spcBef>
                <a:spcPct val="50000"/>
              </a:spcBef>
            </a:pPr>
            <a:r>
              <a:rPr lang="en-US" b="1" i="1">
                <a:solidFill>
                  <a:srgbClr val="0000FF"/>
                </a:solidFill>
              </a:rPr>
              <a:t>    Các tỉnh ven biển có phong trào trồng rừng ngập mặn : Cà Mau, Bạc Liêu, Bến Tre, Trà Vinh, Sóc Trăng, Hà Tĩnh, Nghệ An, Thái Bình, Hải Phòng, Quảng Ninh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wheel(4)">
                                      <p:cBhvr>
                                        <p:cTn id="7" dur="500"/>
                                        <p:tgtEl>
                                          <p:spTgt spid="276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xit" presetSubtype="26" fill="hold" grpId="1" nodeType="clickEffect">
                                  <p:stCondLst>
                                    <p:cond delay="0"/>
                                  </p:stCondLst>
                                  <p:childTnLst>
                                    <p:animEffect transition="out" filter="barn(inHorizontal)">
                                      <p:cBhvr>
                                        <p:cTn id="11" dur="500"/>
                                        <p:tgtEl>
                                          <p:spTgt spid="27655"/>
                                        </p:tgtEl>
                                      </p:cBhvr>
                                    </p:animEffect>
                                    <p:set>
                                      <p:cBhvr>
                                        <p:cTn id="12" dur="1" fill="hold">
                                          <p:stCondLst>
                                            <p:cond delay="499"/>
                                          </p:stCondLst>
                                        </p:cTn>
                                        <p:tgtEl>
                                          <p:spTgt spid="27655"/>
                                        </p:tgtEl>
                                        <p:attrNameLst>
                                          <p:attrName>style.visibility</p:attrName>
                                        </p:attrNameLst>
                                      </p:cBhvr>
                                      <p:to>
                                        <p:strVal val="hidden"/>
                                      </p:to>
                                    </p:set>
                                  </p:childTnLst>
                                </p:cTn>
                              </p:par>
                            </p:childTnLst>
                          </p:cTn>
                        </p:par>
                        <p:par>
                          <p:cTn id="13" fill="hold" nodeType="afterGroup">
                            <p:stCondLst>
                              <p:cond delay="500"/>
                            </p:stCondLst>
                            <p:childTnLst>
                              <p:par>
                                <p:cTn id="14" presetID="54" presetClass="entr" presetSubtype="0" accel="100000" fill="hold" grpId="0" nodeType="afterEffect">
                                  <p:stCondLst>
                                    <p:cond delay="0"/>
                                  </p:stCondLst>
                                  <p:childTnLst>
                                    <p:set>
                                      <p:cBhvr>
                                        <p:cTn id="15" dur="1" fill="hold">
                                          <p:stCondLst>
                                            <p:cond delay="0"/>
                                          </p:stCondLst>
                                        </p:cTn>
                                        <p:tgtEl>
                                          <p:spTgt spid="27656"/>
                                        </p:tgtEl>
                                        <p:attrNameLst>
                                          <p:attrName>style.visibility</p:attrName>
                                        </p:attrNameLst>
                                      </p:cBhvr>
                                      <p:to>
                                        <p:strVal val="visible"/>
                                      </p:to>
                                    </p:set>
                                    <p:anim calcmode="lin" valueType="num">
                                      <p:cBhvr>
                                        <p:cTn id="16" dur="1000" fill="hold"/>
                                        <p:tgtEl>
                                          <p:spTgt spid="27656"/>
                                        </p:tgtEl>
                                        <p:attrNameLst>
                                          <p:attrName>ppt_w</p:attrName>
                                        </p:attrNameLst>
                                      </p:cBhvr>
                                      <p:tavLst>
                                        <p:tav tm="0">
                                          <p:val>
                                            <p:strVal val="#ppt_w*0.05"/>
                                          </p:val>
                                        </p:tav>
                                        <p:tav tm="100000">
                                          <p:val>
                                            <p:strVal val="#ppt_w"/>
                                          </p:val>
                                        </p:tav>
                                      </p:tavLst>
                                    </p:anim>
                                    <p:anim calcmode="lin" valueType="num">
                                      <p:cBhvr>
                                        <p:cTn id="17" dur="1000" fill="hold"/>
                                        <p:tgtEl>
                                          <p:spTgt spid="27656"/>
                                        </p:tgtEl>
                                        <p:attrNameLst>
                                          <p:attrName>ppt_h</p:attrName>
                                        </p:attrNameLst>
                                      </p:cBhvr>
                                      <p:tavLst>
                                        <p:tav tm="0">
                                          <p:val>
                                            <p:strVal val="#ppt_h"/>
                                          </p:val>
                                        </p:tav>
                                        <p:tav tm="100000">
                                          <p:val>
                                            <p:strVal val="#ppt_h"/>
                                          </p:val>
                                        </p:tav>
                                      </p:tavLst>
                                    </p:anim>
                                    <p:anim calcmode="lin" valueType="num">
                                      <p:cBhvr>
                                        <p:cTn id="18" dur="1000" fill="hold"/>
                                        <p:tgtEl>
                                          <p:spTgt spid="27656"/>
                                        </p:tgtEl>
                                        <p:attrNameLst>
                                          <p:attrName>ppt_x</p:attrName>
                                        </p:attrNameLst>
                                      </p:cBhvr>
                                      <p:tavLst>
                                        <p:tav tm="0">
                                          <p:val>
                                            <p:strVal val="#ppt_x-.2"/>
                                          </p:val>
                                        </p:tav>
                                        <p:tav tm="100000">
                                          <p:val>
                                            <p:strVal val="#ppt_x"/>
                                          </p:val>
                                        </p:tav>
                                      </p:tavLst>
                                    </p:anim>
                                    <p:anim calcmode="lin" valueType="num">
                                      <p:cBhvr>
                                        <p:cTn id="19" dur="1000" fill="hold"/>
                                        <p:tgtEl>
                                          <p:spTgt spid="27656"/>
                                        </p:tgtEl>
                                        <p:attrNameLst>
                                          <p:attrName>ppt_y</p:attrName>
                                        </p:attrNameLst>
                                      </p:cBhvr>
                                      <p:tavLst>
                                        <p:tav tm="0">
                                          <p:val>
                                            <p:strVal val="#ppt_y"/>
                                          </p:val>
                                        </p:tav>
                                        <p:tav tm="100000">
                                          <p:val>
                                            <p:strVal val="#ppt_y"/>
                                          </p:val>
                                        </p:tav>
                                      </p:tavLst>
                                    </p:anim>
                                    <p:animEffect transition="in" filter="fade">
                                      <p:cBhvr>
                                        <p:cTn id="20" dur="10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P spid="27655" grpId="1"/>
      <p:bldP spid="2765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457200" y="519113"/>
            <a:ext cx="7543800" cy="10160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                    </a:t>
            </a:r>
          </a:p>
          <a:p>
            <a:pPr>
              <a:spcBef>
                <a:spcPct val="50000"/>
              </a:spcBef>
            </a:pPr>
            <a:r>
              <a:rPr lang="en-US" sz="2400" b="1" i="1">
                <a:solidFill>
                  <a:srgbClr val="0000FF"/>
                </a:solidFill>
              </a:rPr>
              <a:t>                                          </a:t>
            </a:r>
            <a:r>
              <a:rPr lang="en-US" sz="2400" b="1" i="1" u="sng">
                <a:solidFill>
                  <a:srgbClr val="0000FF"/>
                </a:solidFill>
              </a:rPr>
              <a:t>Tập đọc</a:t>
            </a:r>
            <a:r>
              <a:rPr lang="en-US" sz="2400" b="1" i="1">
                <a:solidFill>
                  <a:srgbClr val="0000FF"/>
                </a:solidFill>
              </a:rPr>
              <a:t>:</a:t>
            </a:r>
          </a:p>
        </p:txBody>
      </p:sp>
      <p:sp>
        <p:nvSpPr>
          <p:cNvPr id="17411" name="Text Box 3"/>
          <p:cNvSpPr txBox="1">
            <a:spLocks noChangeArrowheads="1"/>
          </p:cNvSpPr>
          <p:nvPr/>
        </p:nvSpPr>
        <p:spPr bwMode="auto">
          <a:xfrm>
            <a:off x="2286000" y="1524000"/>
            <a:ext cx="44958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Trồng rừng ngập mặn</a:t>
            </a:r>
          </a:p>
        </p:txBody>
      </p:sp>
      <p:sp>
        <p:nvSpPr>
          <p:cNvPr id="17412" name="Text Box 4"/>
          <p:cNvSpPr txBox="1">
            <a:spLocks noChangeArrowheads="1"/>
          </p:cNvSpPr>
          <p:nvPr/>
        </p:nvSpPr>
        <p:spPr bwMode="auto">
          <a:xfrm>
            <a:off x="4495800" y="2057400"/>
            <a:ext cx="3886200" cy="4572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Theo Phan Nguyên Hồng</a:t>
            </a:r>
          </a:p>
        </p:txBody>
      </p:sp>
      <p:sp>
        <p:nvSpPr>
          <p:cNvPr id="17413" name="Text Box 5"/>
          <p:cNvSpPr txBox="1">
            <a:spLocks noChangeArrowheads="1"/>
          </p:cNvSpPr>
          <p:nvPr/>
        </p:nvSpPr>
        <p:spPr bwMode="auto">
          <a:xfrm>
            <a:off x="1447800" y="2659063"/>
            <a:ext cx="3352800" cy="366712"/>
          </a:xfrm>
          <a:prstGeom prst="rect">
            <a:avLst/>
          </a:prstGeom>
          <a:noFill/>
          <a:ln w="9525">
            <a:noFill/>
            <a:miter lim="800000"/>
            <a:headEnd/>
            <a:tailEnd/>
          </a:ln>
        </p:spPr>
        <p:txBody>
          <a:bodyPr>
            <a:spAutoFit/>
          </a:bodyPr>
          <a:lstStyle/>
          <a:p>
            <a:pPr>
              <a:spcBef>
                <a:spcPct val="50000"/>
              </a:spcBef>
            </a:pPr>
            <a:endParaRPr lang="en-US" sz="1800"/>
          </a:p>
        </p:txBody>
      </p:sp>
      <p:sp>
        <p:nvSpPr>
          <p:cNvPr id="17414" name="Text Box 6"/>
          <p:cNvSpPr txBox="1">
            <a:spLocks noChangeArrowheads="1"/>
          </p:cNvSpPr>
          <p:nvPr/>
        </p:nvSpPr>
        <p:spPr bwMode="auto">
          <a:xfrm>
            <a:off x="1371600" y="2514600"/>
            <a:ext cx="3657600" cy="519113"/>
          </a:xfrm>
          <a:prstGeom prst="rect">
            <a:avLst/>
          </a:prstGeom>
          <a:noFill/>
          <a:ln w="9525">
            <a:noFill/>
            <a:miter lim="800000"/>
            <a:headEnd/>
            <a:tailEnd/>
          </a:ln>
        </p:spPr>
        <p:txBody>
          <a:bodyPr>
            <a:spAutoFit/>
          </a:bodyPr>
          <a:lstStyle/>
          <a:p>
            <a:pPr>
              <a:spcBef>
                <a:spcPct val="50000"/>
              </a:spcBef>
            </a:pPr>
            <a:r>
              <a:rPr lang="en-US" b="1">
                <a:solidFill>
                  <a:srgbClr val="990000"/>
                </a:solidFill>
              </a:rPr>
              <a:t> </a:t>
            </a:r>
            <a:r>
              <a:rPr lang="en-US" b="1" u="sng">
                <a:solidFill>
                  <a:srgbClr val="990000"/>
                </a:solidFill>
              </a:rPr>
              <a:t>Tìm hiểu bài</a:t>
            </a:r>
            <a:r>
              <a:rPr lang="en-US" b="1">
                <a:solidFill>
                  <a:srgbClr val="990000"/>
                </a:solidFill>
              </a:rPr>
              <a:t>:</a:t>
            </a:r>
          </a:p>
        </p:txBody>
      </p:sp>
      <p:sp>
        <p:nvSpPr>
          <p:cNvPr id="26631" name="Text Box 7"/>
          <p:cNvSpPr txBox="1">
            <a:spLocks noChangeArrowheads="1"/>
          </p:cNvSpPr>
          <p:nvPr/>
        </p:nvSpPr>
        <p:spPr bwMode="auto">
          <a:xfrm>
            <a:off x="1219200" y="2971800"/>
            <a:ext cx="7086600" cy="946150"/>
          </a:xfrm>
          <a:prstGeom prst="rect">
            <a:avLst/>
          </a:prstGeom>
          <a:noFill/>
          <a:ln w="9525">
            <a:noFill/>
            <a:miter lim="800000"/>
            <a:headEnd/>
            <a:tailEnd/>
          </a:ln>
        </p:spPr>
        <p:txBody>
          <a:bodyPr>
            <a:spAutoFit/>
          </a:bodyPr>
          <a:lstStyle/>
          <a:p>
            <a:pPr algn="just">
              <a:spcBef>
                <a:spcPct val="50000"/>
              </a:spcBef>
            </a:pPr>
            <a:r>
              <a:rPr lang="en-US" b="1" i="1">
                <a:solidFill>
                  <a:srgbClr val="0000FF"/>
                </a:solidFill>
              </a:rPr>
              <a:t>Vì sao các tỉnh ven biển có phong trào trồng rừng ngập mặn ?</a:t>
            </a:r>
          </a:p>
        </p:txBody>
      </p:sp>
      <p:sp>
        <p:nvSpPr>
          <p:cNvPr id="26632" name="Text Box 8"/>
          <p:cNvSpPr txBox="1">
            <a:spLocks noChangeArrowheads="1"/>
          </p:cNvSpPr>
          <p:nvPr/>
        </p:nvSpPr>
        <p:spPr bwMode="auto">
          <a:xfrm>
            <a:off x="1066800" y="3733800"/>
            <a:ext cx="7315200" cy="2227263"/>
          </a:xfrm>
          <a:prstGeom prst="rect">
            <a:avLst/>
          </a:prstGeom>
          <a:noFill/>
          <a:ln w="9525">
            <a:noFill/>
            <a:miter lim="800000"/>
            <a:headEnd/>
            <a:tailEnd/>
          </a:ln>
        </p:spPr>
        <p:txBody>
          <a:bodyPr>
            <a:spAutoFit/>
          </a:bodyPr>
          <a:lstStyle/>
          <a:p>
            <a:pPr algn="just">
              <a:spcBef>
                <a:spcPct val="50000"/>
              </a:spcBef>
            </a:pPr>
            <a:r>
              <a:rPr lang="en-US" b="1" i="1">
                <a:solidFill>
                  <a:srgbClr val="0000FF"/>
                </a:solidFill>
              </a:rPr>
              <a:t>    Các tỉnh ven biển có phong trào trồng rừng ngập mặn vì các tỉnh này làm tốt công tác thông tin, tuyên truyền để người dân hiểu rõ vai trò của rừng ngập mặn đối với việc bảo vệ đê điều.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strips(downLeft)">
                                      <p:cBhvr>
                                        <p:cTn id="7" dur="1000"/>
                                        <p:tgtEl>
                                          <p:spTgt spid="266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xit" presetSubtype="0" fill="hold" grpId="1" nodeType="clickEffect">
                                  <p:stCondLst>
                                    <p:cond delay="0"/>
                                  </p:stCondLst>
                                  <p:childTnLst>
                                    <p:animEffect transition="out" filter="wedge">
                                      <p:cBhvr>
                                        <p:cTn id="11" dur="1000"/>
                                        <p:tgtEl>
                                          <p:spTgt spid="26631"/>
                                        </p:tgtEl>
                                      </p:cBhvr>
                                    </p:animEffect>
                                    <p:set>
                                      <p:cBhvr>
                                        <p:cTn id="12" dur="1" fill="hold">
                                          <p:stCondLst>
                                            <p:cond delay="999"/>
                                          </p:stCondLst>
                                        </p:cTn>
                                        <p:tgtEl>
                                          <p:spTgt spid="26631"/>
                                        </p:tgtEl>
                                        <p:attrNameLst>
                                          <p:attrName>style.visibility</p:attrName>
                                        </p:attrNameLst>
                                      </p:cBhvr>
                                      <p:to>
                                        <p:strVal val="hidden"/>
                                      </p:to>
                                    </p:set>
                                  </p:childTnLst>
                                </p:cTn>
                              </p:par>
                            </p:childTnLst>
                          </p:cTn>
                        </p:par>
                        <p:par>
                          <p:cTn id="13" fill="hold" nodeType="afterGroup">
                            <p:stCondLst>
                              <p:cond delay="1000"/>
                            </p:stCondLst>
                            <p:childTnLst>
                              <p:par>
                                <p:cTn id="14" presetID="16" presetClass="entr" presetSubtype="26" fill="hold" grpId="0" nodeType="afterEffect">
                                  <p:stCondLst>
                                    <p:cond delay="0"/>
                                  </p:stCondLst>
                                  <p:childTnLst>
                                    <p:set>
                                      <p:cBhvr>
                                        <p:cTn id="15" dur="1" fill="hold">
                                          <p:stCondLst>
                                            <p:cond delay="0"/>
                                          </p:stCondLst>
                                        </p:cTn>
                                        <p:tgtEl>
                                          <p:spTgt spid="26632"/>
                                        </p:tgtEl>
                                        <p:attrNameLst>
                                          <p:attrName>style.visibility</p:attrName>
                                        </p:attrNameLst>
                                      </p:cBhvr>
                                      <p:to>
                                        <p:strVal val="visible"/>
                                      </p:to>
                                    </p:set>
                                    <p:animEffect transition="in" filter="barn(inHorizontal)">
                                      <p:cBhvr>
                                        <p:cTn id="16" dur="500"/>
                                        <p:tgtEl>
                                          <p:spTgt spid="26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P spid="26631" grpId="1"/>
      <p:bldP spid="2663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FFFF"/>
        </a:solidFill>
        <a:effectLst/>
      </p:bgPr>
    </p:bg>
    <p:spTree>
      <p:nvGrpSpPr>
        <p:cNvPr id="1" name=""/>
        <p:cNvGrpSpPr/>
        <p:nvPr/>
      </p:nvGrpSpPr>
      <p:grpSpPr>
        <a:xfrm>
          <a:off x="0" y="0"/>
          <a:ext cx="0" cy="0"/>
          <a:chOff x="0" y="0"/>
          <a:chExt cx="0" cy="0"/>
        </a:xfrm>
      </p:grpSpPr>
      <p:pic>
        <p:nvPicPr>
          <p:cNvPr id="18434" name="Picture 2" descr="TRONGRNM"/>
          <p:cNvPicPr>
            <a:picLocks noChangeAspect="1" noChangeArrowheads="1"/>
          </p:cNvPicPr>
          <p:nvPr/>
        </p:nvPicPr>
        <p:blipFill>
          <a:blip r:embed="rId2"/>
          <a:srcRect/>
          <a:stretch>
            <a:fillRect/>
          </a:stretch>
        </p:blipFill>
        <p:spPr bwMode="auto">
          <a:xfrm>
            <a:off x="0" y="-12700"/>
            <a:ext cx="9144000" cy="6261100"/>
          </a:xfrm>
          <a:prstGeom prst="rect">
            <a:avLst/>
          </a:prstGeom>
          <a:noFill/>
          <a:ln w="9525">
            <a:noFill/>
            <a:miter lim="800000"/>
            <a:headEnd/>
            <a:tailEnd/>
          </a:ln>
        </p:spPr>
      </p:pic>
      <p:sp>
        <p:nvSpPr>
          <p:cNvPr id="18435" name="Text Box 3"/>
          <p:cNvSpPr txBox="1">
            <a:spLocks noChangeArrowheads="1"/>
          </p:cNvSpPr>
          <p:nvPr/>
        </p:nvSpPr>
        <p:spPr bwMode="auto">
          <a:xfrm>
            <a:off x="2362200" y="6194425"/>
            <a:ext cx="4419600" cy="762000"/>
          </a:xfrm>
          <a:prstGeom prst="rect">
            <a:avLst/>
          </a:prstGeom>
          <a:noFill/>
          <a:ln w="9525">
            <a:noFill/>
            <a:miter lim="800000"/>
            <a:headEnd/>
            <a:tailEnd/>
          </a:ln>
        </p:spPr>
        <p:txBody>
          <a:bodyPr>
            <a:spAutoFit/>
          </a:bodyPr>
          <a:lstStyle/>
          <a:p>
            <a:pPr algn="ctr">
              <a:spcBef>
                <a:spcPct val="50000"/>
              </a:spcBef>
            </a:pPr>
            <a:r>
              <a:rPr lang="en-US" sz="4400" b="1">
                <a:solidFill>
                  <a:srgbClr val="0000FF"/>
                </a:solidFill>
              </a:rPr>
              <a:t>TRỒNG RỪNG</a:t>
            </a:r>
          </a:p>
        </p:txBody>
      </p:sp>
    </p:spTree>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FFFF"/>
        </a:solidFill>
        <a:effectLst/>
      </p:bgPr>
    </p:bg>
    <p:spTree>
      <p:nvGrpSpPr>
        <p:cNvPr id="1" name=""/>
        <p:cNvGrpSpPr/>
        <p:nvPr/>
      </p:nvGrpSpPr>
      <p:grpSpPr>
        <a:xfrm>
          <a:off x="0" y="0"/>
          <a:ext cx="0" cy="0"/>
          <a:chOff x="0" y="0"/>
          <a:chExt cx="0" cy="0"/>
        </a:xfrm>
      </p:grpSpPr>
      <p:pic>
        <p:nvPicPr>
          <p:cNvPr id="19458" name="Picture 2" descr="trongrung2"/>
          <p:cNvPicPr>
            <a:picLocks noChangeAspect="1" noChangeArrowheads="1"/>
          </p:cNvPicPr>
          <p:nvPr/>
        </p:nvPicPr>
        <p:blipFill>
          <a:blip r:embed="rId2"/>
          <a:srcRect/>
          <a:stretch>
            <a:fillRect/>
          </a:stretch>
        </p:blipFill>
        <p:spPr bwMode="auto">
          <a:xfrm>
            <a:off x="0" y="0"/>
            <a:ext cx="9144000" cy="5943600"/>
          </a:xfrm>
          <a:prstGeom prst="rect">
            <a:avLst/>
          </a:prstGeom>
          <a:noFill/>
          <a:ln w="9525">
            <a:noFill/>
            <a:miter lim="800000"/>
            <a:headEnd/>
            <a:tailEnd/>
          </a:ln>
        </p:spPr>
      </p:pic>
      <p:sp>
        <p:nvSpPr>
          <p:cNvPr id="19459" name="Text Box 3"/>
          <p:cNvSpPr txBox="1">
            <a:spLocks noChangeArrowheads="1"/>
          </p:cNvSpPr>
          <p:nvPr/>
        </p:nvSpPr>
        <p:spPr bwMode="auto">
          <a:xfrm>
            <a:off x="2438400" y="5994400"/>
            <a:ext cx="4419600" cy="762000"/>
          </a:xfrm>
          <a:prstGeom prst="rect">
            <a:avLst/>
          </a:prstGeom>
          <a:noFill/>
          <a:ln w="9525">
            <a:noFill/>
            <a:miter lim="800000"/>
            <a:headEnd/>
            <a:tailEnd/>
          </a:ln>
        </p:spPr>
        <p:txBody>
          <a:bodyPr>
            <a:spAutoFit/>
          </a:bodyPr>
          <a:lstStyle/>
          <a:p>
            <a:pPr algn="ctr">
              <a:spcBef>
                <a:spcPct val="50000"/>
              </a:spcBef>
            </a:pPr>
            <a:r>
              <a:rPr lang="en-US" sz="4400" b="1">
                <a:solidFill>
                  <a:srgbClr val="0000FF"/>
                </a:solidFill>
              </a:rPr>
              <a:t>TRỒNG RỪNG</a:t>
            </a:r>
          </a:p>
        </p:txBody>
      </p:sp>
    </p:spTree>
  </p:cSld>
  <p:clrMapOvr>
    <a:masterClrMapping/>
  </p:clrMapOvr>
  <p:transition spd="med">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57200" y="519113"/>
            <a:ext cx="7543800" cy="10160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                    </a:t>
            </a:r>
          </a:p>
          <a:p>
            <a:pPr>
              <a:spcBef>
                <a:spcPct val="50000"/>
              </a:spcBef>
            </a:pPr>
            <a:r>
              <a:rPr lang="en-US" sz="2400" b="1" i="1">
                <a:solidFill>
                  <a:srgbClr val="0000FF"/>
                </a:solidFill>
              </a:rPr>
              <a:t>                                          </a:t>
            </a:r>
            <a:r>
              <a:rPr lang="en-US" sz="2400" b="1" i="1" u="sng">
                <a:solidFill>
                  <a:srgbClr val="0000FF"/>
                </a:solidFill>
              </a:rPr>
              <a:t>Tập đọc</a:t>
            </a:r>
            <a:r>
              <a:rPr lang="en-US" sz="2400" b="1" i="1">
                <a:solidFill>
                  <a:srgbClr val="0000FF"/>
                </a:solidFill>
              </a:rPr>
              <a:t>:</a:t>
            </a:r>
          </a:p>
        </p:txBody>
      </p:sp>
      <p:sp>
        <p:nvSpPr>
          <p:cNvPr id="20483" name="Text Box 3"/>
          <p:cNvSpPr txBox="1">
            <a:spLocks noChangeArrowheads="1"/>
          </p:cNvSpPr>
          <p:nvPr/>
        </p:nvSpPr>
        <p:spPr bwMode="auto">
          <a:xfrm>
            <a:off x="2286000" y="1524000"/>
            <a:ext cx="44958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Trồng rừng ngập mặn</a:t>
            </a:r>
          </a:p>
        </p:txBody>
      </p:sp>
      <p:sp>
        <p:nvSpPr>
          <p:cNvPr id="20484" name="Text Box 4"/>
          <p:cNvSpPr txBox="1">
            <a:spLocks noChangeArrowheads="1"/>
          </p:cNvSpPr>
          <p:nvPr/>
        </p:nvSpPr>
        <p:spPr bwMode="auto">
          <a:xfrm>
            <a:off x="4495800" y="2057400"/>
            <a:ext cx="3886200" cy="4572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Theo Phan Nguyên Hồng</a:t>
            </a:r>
          </a:p>
        </p:txBody>
      </p:sp>
      <p:sp>
        <p:nvSpPr>
          <p:cNvPr id="20485" name="Text Box 5"/>
          <p:cNvSpPr txBox="1">
            <a:spLocks noChangeArrowheads="1"/>
          </p:cNvSpPr>
          <p:nvPr/>
        </p:nvSpPr>
        <p:spPr bwMode="auto">
          <a:xfrm>
            <a:off x="1447800" y="2659063"/>
            <a:ext cx="3352800" cy="366712"/>
          </a:xfrm>
          <a:prstGeom prst="rect">
            <a:avLst/>
          </a:prstGeom>
          <a:noFill/>
          <a:ln w="9525">
            <a:noFill/>
            <a:miter lim="800000"/>
            <a:headEnd/>
            <a:tailEnd/>
          </a:ln>
        </p:spPr>
        <p:txBody>
          <a:bodyPr>
            <a:spAutoFit/>
          </a:bodyPr>
          <a:lstStyle/>
          <a:p>
            <a:pPr>
              <a:spcBef>
                <a:spcPct val="50000"/>
              </a:spcBef>
            </a:pPr>
            <a:endParaRPr lang="en-US" sz="1800"/>
          </a:p>
        </p:txBody>
      </p:sp>
      <p:sp>
        <p:nvSpPr>
          <p:cNvPr id="20486" name="Text Box 6"/>
          <p:cNvSpPr txBox="1">
            <a:spLocks noChangeArrowheads="1"/>
          </p:cNvSpPr>
          <p:nvPr/>
        </p:nvSpPr>
        <p:spPr bwMode="auto">
          <a:xfrm>
            <a:off x="1371600" y="2514600"/>
            <a:ext cx="3657600" cy="519113"/>
          </a:xfrm>
          <a:prstGeom prst="rect">
            <a:avLst/>
          </a:prstGeom>
          <a:noFill/>
          <a:ln w="9525">
            <a:noFill/>
            <a:miter lim="800000"/>
            <a:headEnd/>
            <a:tailEnd/>
          </a:ln>
        </p:spPr>
        <p:txBody>
          <a:bodyPr>
            <a:spAutoFit/>
          </a:bodyPr>
          <a:lstStyle/>
          <a:p>
            <a:pPr>
              <a:spcBef>
                <a:spcPct val="50000"/>
              </a:spcBef>
            </a:pPr>
            <a:r>
              <a:rPr lang="en-US" b="1" u="sng">
                <a:solidFill>
                  <a:srgbClr val="990000"/>
                </a:solidFill>
              </a:rPr>
              <a:t>Tìm hiểu bài</a:t>
            </a:r>
            <a:r>
              <a:rPr lang="en-US" b="1">
                <a:solidFill>
                  <a:srgbClr val="990000"/>
                </a:solidFill>
              </a:rPr>
              <a:t>:</a:t>
            </a:r>
          </a:p>
        </p:txBody>
      </p:sp>
      <p:sp>
        <p:nvSpPr>
          <p:cNvPr id="25609" name="Text Box 9"/>
          <p:cNvSpPr txBox="1">
            <a:spLocks noChangeArrowheads="1"/>
          </p:cNvSpPr>
          <p:nvPr/>
        </p:nvSpPr>
        <p:spPr bwMode="auto">
          <a:xfrm>
            <a:off x="1143000" y="3048000"/>
            <a:ext cx="7315200" cy="946150"/>
          </a:xfrm>
          <a:prstGeom prst="rect">
            <a:avLst/>
          </a:prstGeom>
          <a:noFill/>
          <a:ln w="9525">
            <a:noFill/>
            <a:miter lim="800000"/>
            <a:headEnd/>
            <a:tailEnd/>
          </a:ln>
        </p:spPr>
        <p:txBody>
          <a:bodyPr>
            <a:spAutoFit/>
          </a:bodyPr>
          <a:lstStyle/>
          <a:p>
            <a:pPr>
              <a:spcBef>
                <a:spcPct val="50000"/>
              </a:spcBef>
            </a:pPr>
            <a:r>
              <a:rPr lang="en-US" b="1" i="1">
                <a:solidFill>
                  <a:srgbClr val="0000FF"/>
                </a:solidFill>
              </a:rPr>
              <a:t>Nêu tác dụng của rừng ngập mặn khi được phục hồi ?</a:t>
            </a:r>
          </a:p>
        </p:txBody>
      </p:sp>
      <p:sp>
        <p:nvSpPr>
          <p:cNvPr id="25610" name="Text Box 10"/>
          <p:cNvSpPr txBox="1">
            <a:spLocks noChangeArrowheads="1"/>
          </p:cNvSpPr>
          <p:nvPr/>
        </p:nvSpPr>
        <p:spPr bwMode="auto">
          <a:xfrm>
            <a:off x="990600" y="4038600"/>
            <a:ext cx="7391400" cy="2227263"/>
          </a:xfrm>
          <a:prstGeom prst="rect">
            <a:avLst/>
          </a:prstGeom>
          <a:noFill/>
          <a:ln w="9525">
            <a:noFill/>
            <a:miter lim="800000"/>
            <a:headEnd/>
            <a:tailEnd/>
          </a:ln>
        </p:spPr>
        <p:txBody>
          <a:bodyPr>
            <a:spAutoFit/>
          </a:bodyPr>
          <a:lstStyle/>
          <a:p>
            <a:pPr algn="just">
              <a:spcBef>
                <a:spcPct val="50000"/>
              </a:spcBef>
            </a:pPr>
            <a:r>
              <a:rPr lang="en-US" b="1" i="1">
                <a:solidFill>
                  <a:srgbClr val="0000FF"/>
                </a:solidFill>
              </a:rPr>
              <a:t>   Rừng ngập mặn được phục hồi đã phát huy tác dụng bảo vệ vững chắc đê biển; tăng thu nhập cho người dân nhờ lượng hải sản tăng nhiều ; các loài chim nước trở nên phong phú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5609"/>
                                        </p:tgtEl>
                                        <p:attrNameLst>
                                          <p:attrName>style.visibility</p:attrName>
                                        </p:attrNameLst>
                                      </p:cBhvr>
                                      <p:to>
                                        <p:strVal val="visible"/>
                                      </p:to>
                                    </p:set>
                                    <p:animEffect transition="in" filter="fade">
                                      <p:cBhvr>
                                        <p:cTn id="7" dur="500"/>
                                        <p:tgtEl>
                                          <p:spTgt spid="25609"/>
                                        </p:tgtEl>
                                      </p:cBhvr>
                                    </p:animEffect>
                                    <p:anim calcmode="lin" valueType="num">
                                      <p:cBhvr>
                                        <p:cTn id="8" dur="500" fill="hold"/>
                                        <p:tgtEl>
                                          <p:spTgt spid="25609"/>
                                        </p:tgtEl>
                                        <p:attrNameLst>
                                          <p:attrName>ppt_x</p:attrName>
                                        </p:attrNameLst>
                                      </p:cBhvr>
                                      <p:tavLst>
                                        <p:tav tm="0">
                                          <p:val>
                                            <p:strVal val="#ppt_x"/>
                                          </p:val>
                                        </p:tav>
                                        <p:tav tm="100000">
                                          <p:val>
                                            <p:strVal val="#ppt_x"/>
                                          </p:val>
                                        </p:tav>
                                      </p:tavLst>
                                    </p:anim>
                                    <p:anim calcmode="lin" valueType="num">
                                      <p:cBhvr>
                                        <p:cTn id="9" dur="500" fill="hold"/>
                                        <p:tgtEl>
                                          <p:spTgt spid="2560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xit" presetSubtype="0" fill="hold" grpId="1" nodeType="clickEffect">
                                  <p:stCondLst>
                                    <p:cond delay="0"/>
                                  </p:stCondLst>
                                  <p:childTnLst>
                                    <p:animEffect transition="out" filter="fade">
                                      <p:cBhvr>
                                        <p:cTn id="13" dur="500"/>
                                        <p:tgtEl>
                                          <p:spTgt spid="25609"/>
                                        </p:tgtEl>
                                      </p:cBhvr>
                                    </p:animEffect>
                                    <p:anim calcmode="lin" valueType="num">
                                      <p:cBhvr>
                                        <p:cTn id="14" dur="500"/>
                                        <p:tgtEl>
                                          <p:spTgt spid="25609"/>
                                        </p:tgtEl>
                                        <p:attrNameLst>
                                          <p:attrName>ppt_x</p:attrName>
                                        </p:attrNameLst>
                                      </p:cBhvr>
                                      <p:tavLst>
                                        <p:tav tm="0">
                                          <p:val>
                                            <p:strVal val="ppt_x"/>
                                          </p:val>
                                        </p:tav>
                                        <p:tav tm="100000">
                                          <p:val>
                                            <p:strVal val="ppt_x"/>
                                          </p:val>
                                        </p:tav>
                                      </p:tavLst>
                                    </p:anim>
                                    <p:anim calcmode="lin" valueType="num">
                                      <p:cBhvr>
                                        <p:cTn id="15" dur="500"/>
                                        <p:tgtEl>
                                          <p:spTgt spid="25609"/>
                                        </p:tgtEl>
                                        <p:attrNameLst>
                                          <p:attrName>ppt_y</p:attrName>
                                        </p:attrNameLst>
                                      </p:cBhvr>
                                      <p:tavLst>
                                        <p:tav tm="0">
                                          <p:val>
                                            <p:strVal val="ppt_y"/>
                                          </p:val>
                                        </p:tav>
                                        <p:tav tm="100000">
                                          <p:val>
                                            <p:strVal val="ppt_y+.1"/>
                                          </p:val>
                                        </p:tav>
                                      </p:tavLst>
                                    </p:anim>
                                    <p:set>
                                      <p:cBhvr>
                                        <p:cTn id="16" dur="1" fill="hold">
                                          <p:stCondLst>
                                            <p:cond delay="499"/>
                                          </p:stCondLst>
                                        </p:cTn>
                                        <p:tgtEl>
                                          <p:spTgt spid="25609"/>
                                        </p:tgtEl>
                                        <p:attrNameLst>
                                          <p:attrName>style.visibility</p:attrName>
                                        </p:attrNameLst>
                                      </p:cBhvr>
                                      <p:to>
                                        <p:strVal val="hidden"/>
                                      </p:to>
                                    </p:set>
                                  </p:childTnLst>
                                </p:cTn>
                              </p:par>
                            </p:childTnLst>
                          </p:cTn>
                        </p:par>
                        <p:par>
                          <p:cTn id="17" fill="hold" nodeType="afterGroup">
                            <p:stCondLst>
                              <p:cond delay="500"/>
                            </p:stCondLst>
                            <p:childTnLst>
                              <p:par>
                                <p:cTn id="18" presetID="29" presetClass="entr" presetSubtype="0" fill="hold" grpId="0" nodeType="afterEffect">
                                  <p:stCondLst>
                                    <p:cond delay="0"/>
                                  </p:stCondLst>
                                  <p:childTnLst>
                                    <p:set>
                                      <p:cBhvr>
                                        <p:cTn id="19" dur="1" fill="hold">
                                          <p:stCondLst>
                                            <p:cond delay="0"/>
                                          </p:stCondLst>
                                        </p:cTn>
                                        <p:tgtEl>
                                          <p:spTgt spid="25610"/>
                                        </p:tgtEl>
                                        <p:attrNameLst>
                                          <p:attrName>style.visibility</p:attrName>
                                        </p:attrNameLst>
                                      </p:cBhvr>
                                      <p:to>
                                        <p:strVal val="visible"/>
                                      </p:to>
                                    </p:set>
                                    <p:anim calcmode="lin" valueType="num">
                                      <p:cBhvr>
                                        <p:cTn id="20" dur="500" fill="hold"/>
                                        <p:tgtEl>
                                          <p:spTgt spid="25610"/>
                                        </p:tgtEl>
                                        <p:attrNameLst>
                                          <p:attrName>ppt_x</p:attrName>
                                        </p:attrNameLst>
                                      </p:cBhvr>
                                      <p:tavLst>
                                        <p:tav tm="0">
                                          <p:val>
                                            <p:strVal val="#ppt_x-.2"/>
                                          </p:val>
                                        </p:tav>
                                        <p:tav tm="100000">
                                          <p:val>
                                            <p:strVal val="#ppt_x"/>
                                          </p:val>
                                        </p:tav>
                                      </p:tavLst>
                                    </p:anim>
                                    <p:anim calcmode="lin" valueType="num">
                                      <p:cBhvr>
                                        <p:cTn id="21" dur="500" fill="hold"/>
                                        <p:tgtEl>
                                          <p:spTgt spid="25610"/>
                                        </p:tgtEl>
                                        <p:attrNameLst>
                                          <p:attrName>ppt_y</p:attrName>
                                        </p:attrNameLst>
                                      </p:cBhvr>
                                      <p:tavLst>
                                        <p:tav tm="0">
                                          <p:val>
                                            <p:strVal val="#ppt_y"/>
                                          </p:val>
                                        </p:tav>
                                        <p:tav tm="100000">
                                          <p:val>
                                            <p:strVal val="#ppt_y"/>
                                          </p:val>
                                        </p:tav>
                                      </p:tavLst>
                                    </p:anim>
                                    <p:animEffect transition="in" filter="wipe(right)" prLst="gradientSize: 0.1">
                                      <p:cBhvr>
                                        <p:cTn id="22" dur="500"/>
                                        <p:tgtEl>
                                          <p:spTgt spid="25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p:bldP spid="25609" grpId="1"/>
      <p:bldP spid="256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57200" y="519113"/>
            <a:ext cx="7543800" cy="10160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                    </a:t>
            </a:r>
          </a:p>
          <a:p>
            <a:pPr>
              <a:spcBef>
                <a:spcPct val="50000"/>
              </a:spcBef>
            </a:pPr>
            <a:r>
              <a:rPr lang="en-US" sz="2400" b="1" i="1">
                <a:solidFill>
                  <a:srgbClr val="0000FF"/>
                </a:solidFill>
              </a:rPr>
              <a:t>                                          </a:t>
            </a:r>
            <a:r>
              <a:rPr lang="en-US" sz="2400" b="1" i="1" u="sng">
                <a:solidFill>
                  <a:srgbClr val="0000FF"/>
                </a:solidFill>
              </a:rPr>
              <a:t>Tập đọc</a:t>
            </a:r>
            <a:r>
              <a:rPr lang="en-US" sz="2400" b="1" i="1">
                <a:solidFill>
                  <a:srgbClr val="0000FF"/>
                </a:solidFill>
              </a:rPr>
              <a:t>:</a:t>
            </a:r>
          </a:p>
        </p:txBody>
      </p:sp>
      <p:sp>
        <p:nvSpPr>
          <p:cNvPr id="84997" name="AutoShape 5"/>
          <p:cNvSpPr>
            <a:spLocks noChangeArrowheads="1"/>
          </p:cNvSpPr>
          <p:nvPr/>
        </p:nvSpPr>
        <p:spPr bwMode="auto">
          <a:xfrm>
            <a:off x="914400" y="1447800"/>
            <a:ext cx="1905000" cy="1066800"/>
          </a:xfrm>
          <a:prstGeom prst="irregularSeal1">
            <a:avLst/>
          </a:prstGeom>
          <a:solidFill>
            <a:schemeClr val="accent1"/>
          </a:solidFill>
          <a:ln w="9525">
            <a:solidFill>
              <a:srgbClr val="990000"/>
            </a:solidFill>
            <a:miter lim="800000"/>
            <a:headEnd/>
            <a:tailEnd/>
          </a:ln>
        </p:spPr>
        <p:txBody>
          <a:bodyPr wrap="none" anchor="ctr"/>
          <a:lstStyle/>
          <a:p>
            <a:pPr algn="ctr"/>
            <a:r>
              <a:rPr lang="en-US" sz="2400" b="1" i="1" u="sng">
                <a:solidFill>
                  <a:srgbClr val="0000FF"/>
                </a:solidFill>
              </a:rPr>
              <a:t>Bài cũ</a:t>
            </a:r>
            <a:r>
              <a:rPr lang="en-US" sz="2400" b="1" i="1">
                <a:solidFill>
                  <a:srgbClr val="0000FF"/>
                </a:solidFill>
              </a:rPr>
              <a:t>:</a:t>
            </a:r>
            <a:endParaRPr lang="en-US" sz="2400">
              <a:solidFill>
                <a:srgbClr val="0000FF"/>
              </a:solidFill>
            </a:endParaRPr>
          </a:p>
        </p:txBody>
      </p:sp>
      <p:sp>
        <p:nvSpPr>
          <p:cNvPr id="84998" name="Text Box 6"/>
          <p:cNvSpPr txBox="1">
            <a:spLocks noChangeArrowheads="1"/>
          </p:cNvSpPr>
          <p:nvPr/>
        </p:nvSpPr>
        <p:spPr bwMode="auto">
          <a:xfrm>
            <a:off x="990600" y="2590800"/>
            <a:ext cx="7315200" cy="830263"/>
          </a:xfrm>
          <a:prstGeom prst="rect">
            <a:avLst/>
          </a:prstGeom>
          <a:noFill/>
          <a:ln w="9525">
            <a:noFill/>
            <a:miter lim="800000"/>
            <a:headEnd/>
            <a:tailEnd/>
          </a:ln>
        </p:spPr>
        <p:txBody>
          <a:bodyPr>
            <a:spAutoFit/>
          </a:bodyPr>
          <a:lstStyle/>
          <a:p>
            <a:pPr algn="just"/>
            <a:r>
              <a:rPr lang="en-US" sz="2400" b="1" i="1">
                <a:solidFill>
                  <a:srgbClr val="0000FF"/>
                </a:solidFill>
              </a:rPr>
              <a:t>1. Theo lối ba vẫn đi tuần rừng , bạn nhỏ đã phát hiện được điều gì ?</a:t>
            </a:r>
          </a:p>
        </p:txBody>
      </p:sp>
      <p:sp>
        <p:nvSpPr>
          <p:cNvPr id="84999" name="Text Box 7"/>
          <p:cNvSpPr txBox="1">
            <a:spLocks noChangeArrowheads="1"/>
          </p:cNvSpPr>
          <p:nvPr/>
        </p:nvSpPr>
        <p:spPr bwMode="auto">
          <a:xfrm>
            <a:off x="990600" y="3276600"/>
            <a:ext cx="4343400" cy="457200"/>
          </a:xfrm>
          <a:prstGeom prst="rect">
            <a:avLst/>
          </a:prstGeom>
          <a:noFill/>
          <a:ln w="9525">
            <a:noFill/>
            <a:miter lim="800000"/>
            <a:headEnd/>
            <a:tailEnd/>
          </a:ln>
        </p:spPr>
        <p:txBody>
          <a:bodyPr>
            <a:spAutoFit/>
          </a:bodyPr>
          <a:lstStyle/>
          <a:p>
            <a:pPr algn="just"/>
            <a:r>
              <a:rPr lang="en-US" sz="2400" b="1" i="1">
                <a:solidFill>
                  <a:srgbClr val="0000FF"/>
                </a:solidFill>
              </a:rPr>
              <a:t>2. Bài văn ca ngợi điều gì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4997"/>
                                        </p:tgtEl>
                                        <p:attrNameLst>
                                          <p:attrName>style.visibility</p:attrName>
                                        </p:attrNameLst>
                                      </p:cBhvr>
                                      <p:to>
                                        <p:strVal val="visible"/>
                                      </p:to>
                                    </p:set>
                                    <p:animEffect transition="in" filter="fade">
                                      <p:cBhvr>
                                        <p:cTn id="7" dur="1000"/>
                                        <p:tgtEl>
                                          <p:spTgt spid="84997"/>
                                        </p:tgtEl>
                                      </p:cBhvr>
                                    </p:animEffect>
                                    <p:anim calcmode="lin" valueType="num">
                                      <p:cBhvr>
                                        <p:cTn id="8" dur="1000" fill="hold"/>
                                        <p:tgtEl>
                                          <p:spTgt spid="84997"/>
                                        </p:tgtEl>
                                        <p:attrNameLst>
                                          <p:attrName>ppt_x</p:attrName>
                                        </p:attrNameLst>
                                      </p:cBhvr>
                                      <p:tavLst>
                                        <p:tav tm="0">
                                          <p:val>
                                            <p:strVal val="#ppt_x"/>
                                          </p:val>
                                        </p:tav>
                                        <p:tav tm="100000">
                                          <p:val>
                                            <p:strVal val="#ppt_x"/>
                                          </p:val>
                                        </p:tav>
                                      </p:tavLst>
                                    </p:anim>
                                    <p:anim calcmode="lin" valueType="num">
                                      <p:cBhvr>
                                        <p:cTn id="9" dur="1000" fill="hold"/>
                                        <p:tgtEl>
                                          <p:spTgt spid="8499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4998"/>
                                        </p:tgtEl>
                                        <p:attrNameLst>
                                          <p:attrName>style.visibility</p:attrName>
                                        </p:attrNameLst>
                                      </p:cBhvr>
                                      <p:to>
                                        <p:strVal val="visible"/>
                                      </p:to>
                                    </p:set>
                                    <p:anim calcmode="discrete" valueType="clr">
                                      <p:cBhvr override="childStyle">
                                        <p:cTn id="14" dur="80"/>
                                        <p:tgtEl>
                                          <p:spTgt spid="8499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4998"/>
                                        </p:tgtEl>
                                        <p:attrNameLst>
                                          <p:attrName>fillcolor</p:attrName>
                                        </p:attrNameLst>
                                      </p:cBhvr>
                                      <p:tavLst>
                                        <p:tav tm="0">
                                          <p:val>
                                            <p:clrVal>
                                              <a:schemeClr val="accent2"/>
                                            </p:clrVal>
                                          </p:val>
                                        </p:tav>
                                        <p:tav tm="50000">
                                          <p:val>
                                            <p:clrVal>
                                              <a:schemeClr val="hlink"/>
                                            </p:clrVal>
                                          </p:val>
                                        </p:tav>
                                      </p:tavLst>
                                    </p:anim>
                                    <p:set>
                                      <p:cBhvr>
                                        <p:cTn id="16" dur="80"/>
                                        <p:tgtEl>
                                          <p:spTgt spid="8499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xit" presetSubtype="0" fill="hold" grpId="1" nodeType="clickEffect">
                                  <p:stCondLst>
                                    <p:cond delay="0"/>
                                  </p:stCondLst>
                                  <p:iterate type="lt">
                                    <p:tmPct val="0"/>
                                  </p:iterate>
                                  <p:childTnLst>
                                    <p:animEffect transition="out" filter="fade">
                                      <p:cBhvr>
                                        <p:cTn id="20" dur="1000"/>
                                        <p:tgtEl>
                                          <p:spTgt spid="84998"/>
                                        </p:tgtEl>
                                      </p:cBhvr>
                                    </p:animEffect>
                                    <p:anim calcmode="lin" valueType="num">
                                      <p:cBhvr>
                                        <p:cTn id="21" dur="1000"/>
                                        <p:tgtEl>
                                          <p:spTgt spid="84998"/>
                                        </p:tgtEl>
                                        <p:attrNameLst>
                                          <p:attrName>ppt_x</p:attrName>
                                        </p:attrNameLst>
                                      </p:cBhvr>
                                      <p:tavLst>
                                        <p:tav tm="0">
                                          <p:val>
                                            <p:strVal val="ppt_x"/>
                                          </p:val>
                                        </p:tav>
                                        <p:tav tm="100000">
                                          <p:val>
                                            <p:strVal val="ppt_x"/>
                                          </p:val>
                                        </p:tav>
                                      </p:tavLst>
                                    </p:anim>
                                    <p:anim calcmode="lin" valueType="num">
                                      <p:cBhvr>
                                        <p:cTn id="22" dur="1000"/>
                                        <p:tgtEl>
                                          <p:spTgt spid="84998"/>
                                        </p:tgtEl>
                                        <p:attrNameLst>
                                          <p:attrName>ppt_y</p:attrName>
                                        </p:attrNameLst>
                                      </p:cBhvr>
                                      <p:tavLst>
                                        <p:tav tm="0">
                                          <p:val>
                                            <p:strVal val="ppt_y"/>
                                          </p:val>
                                        </p:tav>
                                        <p:tav tm="100000">
                                          <p:val>
                                            <p:strVal val="ppt_y+.1"/>
                                          </p:val>
                                        </p:tav>
                                      </p:tavLst>
                                    </p:anim>
                                    <p:set>
                                      <p:cBhvr>
                                        <p:cTn id="23" dur="1" fill="hold">
                                          <p:stCondLst>
                                            <p:cond delay="999"/>
                                          </p:stCondLst>
                                        </p:cTn>
                                        <p:tgtEl>
                                          <p:spTgt spid="84998"/>
                                        </p:tgtEl>
                                        <p:attrNameLst>
                                          <p:attrName>style.visibility</p:attrName>
                                        </p:attrNameLst>
                                      </p:cBhvr>
                                      <p:to>
                                        <p:strVal val="hidden"/>
                                      </p:to>
                                    </p:set>
                                  </p:childTnLst>
                                </p:cTn>
                              </p:par>
                              <p:par>
                                <p:cTn id="24" presetID="8" presetClass="entr" presetSubtype="16" fill="hold" grpId="0" nodeType="withEffect">
                                  <p:stCondLst>
                                    <p:cond delay="0"/>
                                  </p:stCondLst>
                                  <p:childTnLst>
                                    <p:set>
                                      <p:cBhvr>
                                        <p:cTn id="25" dur="1" fill="hold">
                                          <p:stCondLst>
                                            <p:cond delay="0"/>
                                          </p:stCondLst>
                                        </p:cTn>
                                        <p:tgtEl>
                                          <p:spTgt spid="84999"/>
                                        </p:tgtEl>
                                        <p:attrNameLst>
                                          <p:attrName>style.visibility</p:attrName>
                                        </p:attrNameLst>
                                      </p:cBhvr>
                                      <p:to>
                                        <p:strVal val="visible"/>
                                      </p:to>
                                    </p:set>
                                    <p:animEffect transition="in" filter="diamond(in)">
                                      <p:cBhvr>
                                        <p:cTn id="26" dur="1000"/>
                                        <p:tgtEl>
                                          <p:spTgt spid="84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animBg="1"/>
      <p:bldP spid="84998" grpId="0"/>
      <p:bldP spid="84998" grpId="1"/>
      <p:bldP spid="84999"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00FFFF"/>
        </a:solidFill>
        <a:effectLst/>
      </p:bgPr>
    </p:bg>
    <p:spTree>
      <p:nvGrpSpPr>
        <p:cNvPr id="1" name=""/>
        <p:cNvGrpSpPr/>
        <p:nvPr/>
      </p:nvGrpSpPr>
      <p:grpSpPr>
        <a:xfrm>
          <a:off x="0" y="0"/>
          <a:ext cx="0" cy="0"/>
          <a:chOff x="0" y="0"/>
          <a:chExt cx="0" cy="0"/>
        </a:xfrm>
      </p:grpSpPr>
      <p:pic>
        <p:nvPicPr>
          <p:cNvPr id="21506" name="Picture 2" descr="nuoi%20trong"/>
          <p:cNvPicPr>
            <a:picLocks noChangeAspect="1" noChangeArrowheads="1"/>
          </p:cNvPicPr>
          <p:nvPr/>
        </p:nvPicPr>
        <p:blipFill>
          <a:blip r:embed="rId2"/>
          <a:srcRect/>
          <a:stretch>
            <a:fillRect/>
          </a:stretch>
        </p:blipFill>
        <p:spPr bwMode="auto">
          <a:xfrm>
            <a:off x="0" y="0"/>
            <a:ext cx="9144000" cy="6019800"/>
          </a:xfrm>
          <a:prstGeom prst="rect">
            <a:avLst/>
          </a:prstGeom>
          <a:noFill/>
          <a:ln w="9525">
            <a:noFill/>
            <a:miter lim="800000"/>
            <a:headEnd/>
            <a:tailEnd/>
          </a:ln>
        </p:spPr>
      </p:pic>
      <p:sp>
        <p:nvSpPr>
          <p:cNvPr id="21507" name="Text Box 3"/>
          <p:cNvSpPr txBox="1">
            <a:spLocks noChangeArrowheads="1"/>
          </p:cNvSpPr>
          <p:nvPr/>
        </p:nvSpPr>
        <p:spPr bwMode="auto">
          <a:xfrm>
            <a:off x="2438400" y="6092825"/>
            <a:ext cx="4648200" cy="762000"/>
          </a:xfrm>
          <a:prstGeom prst="rect">
            <a:avLst/>
          </a:prstGeom>
          <a:noFill/>
          <a:ln w="9525">
            <a:noFill/>
            <a:miter lim="800000"/>
            <a:headEnd/>
            <a:tailEnd/>
          </a:ln>
        </p:spPr>
        <p:txBody>
          <a:bodyPr>
            <a:spAutoFit/>
          </a:bodyPr>
          <a:lstStyle/>
          <a:p>
            <a:pPr algn="ctr">
              <a:spcBef>
                <a:spcPct val="50000"/>
              </a:spcBef>
            </a:pPr>
            <a:r>
              <a:rPr lang="en-US" sz="4400" b="1">
                <a:solidFill>
                  <a:srgbClr val="0000FF"/>
                </a:solidFill>
              </a:rPr>
              <a:t>BẮT HẢI SẢN</a:t>
            </a:r>
          </a:p>
        </p:txBody>
      </p:sp>
    </p:spTree>
  </p:cSld>
  <p:clrMapOvr>
    <a:masterClrMapping/>
  </p:clrMapOvr>
  <p:transition spd="med">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FFFF"/>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smtClean="0"/>
          </a:p>
        </p:txBody>
      </p:sp>
      <p:sp>
        <p:nvSpPr>
          <p:cNvPr id="22531" name="Rectangle 3"/>
          <p:cNvSpPr>
            <a:spLocks noGrp="1" noChangeArrowheads="1"/>
          </p:cNvSpPr>
          <p:nvPr>
            <p:ph type="body" idx="1"/>
          </p:nvPr>
        </p:nvSpPr>
        <p:spPr/>
        <p:txBody>
          <a:bodyPr/>
          <a:lstStyle/>
          <a:p>
            <a:pPr eaLnBrk="1" hangingPunct="1"/>
            <a:endParaRPr lang="en-US" smtClean="0"/>
          </a:p>
        </p:txBody>
      </p:sp>
      <p:pic>
        <p:nvPicPr>
          <p:cNvPr id="22532" name="Picture 4" descr="tramchim1"/>
          <p:cNvPicPr>
            <a:picLocks noChangeAspect="1" noChangeArrowheads="1"/>
          </p:cNvPicPr>
          <p:nvPr/>
        </p:nvPicPr>
        <p:blipFill>
          <a:blip r:embed="rId2"/>
          <a:srcRect/>
          <a:stretch>
            <a:fillRect/>
          </a:stretch>
        </p:blipFill>
        <p:spPr bwMode="auto">
          <a:xfrm>
            <a:off x="0" y="0"/>
            <a:ext cx="9144000" cy="6176963"/>
          </a:xfrm>
          <a:prstGeom prst="rect">
            <a:avLst/>
          </a:prstGeom>
          <a:noFill/>
          <a:ln w="9525">
            <a:noFill/>
            <a:miter lim="800000"/>
            <a:headEnd/>
            <a:tailEnd/>
          </a:ln>
        </p:spPr>
      </p:pic>
      <p:sp>
        <p:nvSpPr>
          <p:cNvPr id="22533" name="Text Box 5"/>
          <p:cNvSpPr txBox="1">
            <a:spLocks noChangeArrowheads="1"/>
          </p:cNvSpPr>
          <p:nvPr/>
        </p:nvSpPr>
        <p:spPr bwMode="auto">
          <a:xfrm>
            <a:off x="0" y="6169025"/>
            <a:ext cx="9144000" cy="701675"/>
          </a:xfrm>
          <a:prstGeom prst="rect">
            <a:avLst/>
          </a:prstGeom>
          <a:noFill/>
          <a:ln w="9525">
            <a:noFill/>
            <a:miter lim="800000"/>
            <a:headEnd/>
            <a:tailEnd/>
          </a:ln>
        </p:spPr>
        <p:txBody>
          <a:bodyPr>
            <a:spAutoFit/>
          </a:bodyPr>
          <a:lstStyle/>
          <a:p>
            <a:pPr algn="ctr">
              <a:spcBef>
                <a:spcPct val="50000"/>
              </a:spcBef>
            </a:pPr>
            <a:r>
              <a:rPr lang="en-US" sz="4000" b="1">
                <a:solidFill>
                  <a:srgbClr val="6600FF"/>
                </a:solidFill>
              </a:rPr>
              <a:t>ĐỘNG VẬT Ở RỪNG NGẬP MẶN</a:t>
            </a:r>
          </a:p>
        </p:txBody>
      </p:sp>
    </p:spTree>
  </p:cSld>
  <p:clrMapOvr>
    <a:masterClrMapping/>
  </p:clrMapOvr>
  <p:transition spd="med">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FFFF"/>
        </a:solidFill>
        <a:effectLst/>
      </p:bgPr>
    </p:bg>
    <p:spTree>
      <p:nvGrpSpPr>
        <p:cNvPr id="1" name=""/>
        <p:cNvGrpSpPr/>
        <p:nvPr/>
      </p:nvGrpSpPr>
      <p:grpSpPr>
        <a:xfrm>
          <a:off x="0" y="0"/>
          <a:ext cx="0" cy="0"/>
          <a:chOff x="0" y="0"/>
          <a:chExt cx="0" cy="0"/>
        </a:xfrm>
      </p:grpSpPr>
      <p:pic>
        <p:nvPicPr>
          <p:cNvPr id="23554" name="Picture 2" descr="RUNGGOCONG"/>
          <p:cNvPicPr>
            <a:picLocks noChangeAspect="1" noChangeArrowheads="1"/>
          </p:cNvPicPr>
          <p:nvPr/>
        </p:nvPicPr>
        <p:blipFill>
          <a:blip r:embed="rId2"/>
          <a:srcRect/>
          <a:stretch>
            <a:fillRect/>
          </a:stretch>
        </p:blipFill>
        <p:spPr bwMode="auto">
          <a:xfrm>
            <a:off x="0" y="0"/>
            <a:ext cx="9144000" cy="6096000"/>
          </a:xfrm>
          <a:prstGeom prst="rect">
            <a:avLst/>
          </a:prstGeom>
          <a:noFill/>
          <a:ln w="9525">
            <a:noFill/>
            <a:miter lim="800000"/>
            <a:headEnd/>
            <a:tailEnd/>
          </a:ln>
        </p:spPr>
      </p:pic>
      <p:sp>
        <p:nvSpPr>
          <p:cNvPr id="23555" name="Text Box 3"/>
          <p:cNvSpPr txBox="1">
            <a:spLocks noChangeArrowheads="1"/>
          </p:cNvSpPr>
          <p:nvPr/>
        </p:nvSpPr>
        <p:spPr bwMode="auto">
          <a:xfrm>
            <a:off x="0" y="6096000"/>
            <a:ext cx="9144000" cy="762000"/>
          </a:xfrm>
          <a:prstGeom prst="rect">
            <a:avLst/>
          </a:prstGeom>
          <a:noFill/>
          <a:ln w="9525">
            <a:noFill/>
            <a:miter lim="800000"/>
            <a:headEnd/>
            <a:tailEnd/>
          </a:ln>
        </p:spPr>
        <p:txBody>
          <a:bodyPr>
            <a:spAutoFit/>
          </a:bodyPr>
          <a:lstStyle/>
          <a:p>
            <a:pPr algn="ctr">
              <a:spcBef>
                <a:spcPct val="50000"/>
              </a:spcBef>
            </a:pPr>
            <a:r>
              <a:rPr lang="en-US" sz="4400" b="1">
                <a:solidFill>
                  <a:srgbClr val="0000FF"/>
                </a:solidFill>
              </a:rPr>
              <a:t>RỪNG PHÒNG HỘ Ở GÒ CÔNG</a:t>
            </a:r>
          </a:p>
        </p:txBody>
      </p:sp>
    </p:spTree>
  </p:cSld>
  <p:clrMapOvr>
    <a:masterClrMapping/>
  </p:clrMapOvr>
  <p:transition spd="med">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457200" y="519113"/>
            <a:ext cx="7543800" cy="10160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                    </a:t>
            </a:r>
          </a:p>
          <a:p>
            <a:pPr>
              <a:spcBef>
                <a:spcPct val="50000"/>
              </a:spcBef>
            </a:pPr>
            <a:r>
              <a:rPr lang="en-US" sz="2400" b="1" i="1">
                <a:solidFill>
                  <a:srgbClr val="0000FF"/>
                </a:solidFill>
              </a:rPr>
              <a:t>                                          </a:t>
            </a:r>
            <a:r>
              <a:rPr lang="en-US" sz="2400" b="1" i="1" u="sng">
                <a:solidFill>
                  <a:srgbClr val="0000FF"/>
                </a:solidFill>
              </a:rPr>
              <a:t>Tập đọc</a:t>
            </a:r>
            <a:r>
              <a:rPr lang="en-US" sz="2400" b="1" i="1">
                <a:solidFill>
                  <a:srgbClr val="0000FF"/>
                </a:solidFill>
              </a:rPr>
              <a:t>:</a:t>
            </a:r>
          </a:p>
        </p:txBody>
      </p:sp>
      <p:sp>
        <p:nvSpPr>
          <p:cNvPr id="24579" name="Text Box 3"/>
          <p:cNvSpPr txBox="1">
            <a:spLocks noChangeArrowheads="1"/>
          </p:cNvSpPr>
          <p:nvPr/>
        </p:nvSpPr>
        <p:spPr bwMode="auto">
          <a:xfrm>
            <a:off x="2286000" y="1524000"/>
            <a:ext cx="44958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Trồng rừng ngập mặn</a:t>
            </a:r>
          </a:p>
        </p:txBody>
      </p:sp>
      <p:sp>
        <p:nvSpPr>
          <p:cNvPr id="24580" name="Text Box 4"/>
          <p:cNvSpPr txBox="1">
            <a:spLocks noChangeArrowheads="1"/>
          </p:cNvSpPr>
          <p:nvPr/>
        </p:nvSpPr>
        <p:spPr bwMode="auto">
          <a:xfrm>
            <a:off x="4495800" y="2057400"/>
            <a:ext cx="3886200" cy="4572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Theo Phan Nguyên Hồng</a:t>
            </a:r>
          </a:p>
        </p:txBody>
      </p:sp>
      <p:sp>
        <p:nvSpPr>
          <p:cNvPr id="24581" name="Text Box 5"/>
          <p:cNvSpPr txBox="1">
            <a:spLocks noChangeArrowheads="1"/>
          </p:cNvSpPr>
          <p:nvPr/>
        </p:nvSpPr>
        <p:spPr bwMode="auto">
          <a:xfrm>
            <a:off x="1447800" y="2659063"/>
            <a:ext cx="3352800" cy="366712"/>
          </a:xfrm>
          <a:prstGeom prst="rect">
            <a:avLst/>
          </a:prstGeom>
          <a:noFill/>
          <a:ln w="9525">
            <a:noFill/>
            <a:miter lim="800000"/>
            <a:headEnd/>
            <a:tailEnd/>
          </a:ln>
        </p:spPr>
        <p:txBody>
          <a:bodyPr>
            <a:spAutoFit/>
          </a:bodyPr>
          <a:lstStyle/>
          <a:p>
            <a:pPr>
              <a:spcBef>
                <a:spcPct val="50000"/>
              </a:spcBef>
            </a:pPr>
            <a:endParaRPr lang="en-US" sz="1800"/>
          </a:p>
        </p:txBody>
      </p:sp>
      <p:sp>
        <p:nvSpPr>
          <p:cNvPr id="24582" name="Text Box 6"/>
          <p:cNvSpPr txBox="1">
            <a:spLocks noChangeArrowheads="1"/>
          </p:cNvSpPr>
          <p:nvPr/>
        </p:nvSpPr>
        <p:spPr bwMode="auto">
          <a:xfrm>
            <a:off x="1371600" y="2514600"/>
            <a:ext cx="4419600" cy="519113"/>
          </a:xfrm>
          <a:prstGeom prst="rect">
            <a:avLst/>
          </a:prstGeom>
          <a:noFill/>
          <a:ln w="9525">
            <a:noFill/>
            <a:miter lim="800000"/>
            <a:headEnd/>
            <a:tailEnd/>
          </a:ln>
        </p:spPr>
        <p:txBody>
          <a:bodyPr>
            <a:spAutoFit/>
          </a:bodyPr>
          <a:lstStyle/>
          <a:p>
            <a:pPr>
              <a:spcBef>
                <a:spcPct val="50000"/>
              </a:spcBef>
            </a:pPr>
            <a:r>
              <a:rPr lang="en-US" b="1">
                <a:solidFill>
                  <a:srgbClr val="990000"/>
                </a:solidFill>
              </a:rPr>
              <a:t> </a:t>
            </a:r>
            <a:r>
              <a:rPr lang="en-US" b="1" u="sng">
                <a:solidFill>
                  <a:srgbClr val="990000"/>
                </a:solidFill>
              </a:rPr>
              <a:t>Tìm hiểu bài</a:t>
            </a:r>
            <a:r>
              <a:rPr lang="en-US" b="1">
                <a:solidFill>
                  <a:srgbClr val="990000"/>
                </a:solidFill>
              </a:rPr>
              <a:t>:</a:t>
            </a:r>
          </a:p>
        </p:txBody>
      </p:sp>
      <p:sp>
        <p:nvSpPr>
          <p:cNvPr id="52233" name="Text Box 9"/>
          <p:cNvSpPr txBox="1">
            <a:spLocks noChangeArrowheads="1"/>
          </p:cNvSpPr>
          <p:nvPr/>
        </p:nvSpPr>
        <p:spPr bwMode="auto">
          <a:xfrm>
            <a:off x="1371600" y="3000375"/>
            <a:ext cx="7086600" cy="519113"/>
          </a:xfrm>
          <a:prstGeom prst="rect">
            <a:avLst/>
          </a:prstGeom>
          <a:noFill/>
          <a:ln w="9525">
            <a:noFill/>
            <a:miter lim="800000"/>
            <a:headEnd/>
            <a:tailEnd/>
          </a:ln>
        </p:spPr>
        <p:txBody>
          <a:bodyPr>
            <a:spAutoFit/>
          </a:bodyPr>
          <a:lstStyle/>
          <a:p>
            <a:pPr>
              <a:spcBef>
                <a:spcPct val="50000"/>
              </a:spcBef>
            </a:pPr>
            <a:r>
              <a:rPr lang="en-US" b="1" i="1">
                <a:solidFill>
                  <a:srgbClr val="0000FF"/>
                </a:solidFill>
              </a:rPr>
              <a:t>Bài văn cung cấp cho em thông tin gì ?</a:t>
            </a:r>
          </a:p>
        </p:txBody>
      </p:sp>
      <p:sp>
        <p:nvSpPr>
          <p:cNvPr id="52234" name="Text Box 10"/>
          <p:cNvSpPr txBox="1">
            <a:spLocks noChangeArrowheads="1"/>
          </p:cNvSpPr>
          <p:nvPr/>
        </p:nvSpPr>
        <p:spPr bwMode="auto">
          <a:xfrm>
            <a:off x="1143000" y="3457575"/>
            <a:ext cx="7162800" cy="1800225"/>
          </a:xfrm>
          <a:prstGeom prst="rect">
            <a:avLst/>
          </a:prstGeom>
          <a:noFill/>
          <a:ln w="9525">
            <a:noFill/>
            <a:miter lim="800000"/>
            <a:headEnd/>
            <a:tailEnd/>
          </a:ln>
        </p:spPr>
        <p:txBody>
          <a:bodyPr>
            <a:spAutoFit/>
          </a:bodyPr>
          <a:lstStyle/>
          <a:p>
            <a:pPr algn="just">
              <a:spcBef>
                <a:spcPct val="50000"/>
              </a:spcBef>
            </a:pPr>
            <a:r>
              <a:rPr lang="en-US" b="1" i="1">
                <a:solidFill>
                  <a:srgbClr val="0000FF"/>
                </a:solidFill>
              </a:rPr>
              <a:t>Bài văn giúp chúng ta hiểu trồng rừng ngập mặn có tác dụng bảo vệ vững chắc đê biển ; tăng thu nhập cho người dân nhờ tăng sản lượng thu hoạch hải sản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2233"/>
                                        </p:tgtEl>
                                        <p:attrNameLst>
                                          <p:attrName>style.visibility</p:attrName>
                                        </p:attrNameLst>
                                      </p:cBhvr>
                                      <p:to>
                                        <p:strVal val="visible"/>
                                      </p:to>
                                    </p:set>
                                    <p:animEffect transition="in" filter="fade">
                                      <p:cBhvr>
                                        <p:cTn id="7" dur="500"/>
                                        <p:tgtEl>
                                          <p:spTgt spid="52233"/>
                                        </p:tgtEl>
                                      </p:cBhvr>
                                    </p:animEffect>
                                    <p:anim calcmode="lin" valueType="num">
                                      <p:cBhvr>
                                        <p:cTn id="8" dur="500" fill="hold"/>
                                        <p:tgtEl>
                                          <p:spTgt spid="52233"/>
                                        </p:tgtEl>
                                        <p:attrNameLst>
                                          <p:attrName>ppt_x</p:attrName>
                                        </p:attrNameLst>
                                      </p:cBhvr>
                                      <p:tavLst>
                                        <p:tav tm="0">
                                          <p:val>
                                            <p:strVal val="#ppt_x"/>
                                          </p:val>
                                        </p:tav>
                                        <p:tav tm="100000">
                                          <p:val>
                                            <p:strVal val="#ppt_x"/>
                                          </p:val>
                                        </p:tav>
                                      </p:tavLst>
                                    </p:anim>
                                    <p:anim calcmode="lin" valueType="num">
                                      <p:cBhvr>
                                        <p:cTn id="9" dur="500" fill="hold"/>
                                        <p:tgtEl>
                                          <p:spTgt spid="5223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xit" presetSubtype="0" fill="hold" grpId="1" nodeType="clickEffect">
                                  <p:stCondLst>
                                    <p:cond delay="0"/>
                                  </p:stCondLst>
                                  <p:childTnLst>
                                    <p:anim calcmode="lin" valueType="num">
                                      <p:cBhvr>
                                        <p:cTn id="13" dur="500"/>
                                        <p:tgtEl>
                                          <p:spTgt spid="52233"/>
                                        </p:tgtEl>
                                        <p:attrNameLst>
                                          <p:attrName>ppt_x</p:attrName>
                                        </p:attrNameLst>
                                      </p:cBhvr>
                                      <p:tavLst>
                                        <p:tav tm="0">
                                          <p:val>
                                            <p:strVal val="ppt_x"/>
                                          </p:val>
                                        </p:tav>
                                        <p:tav tm="100000">
                                          <p:val>
                                            <p:strVal val="ppt_x-.2"/>
                                          </p:val>
                                        </p:tav>
                                      </p:tavLst>
                                    </p:anim>
                                    <p:anim calcmode="lin" valueType="num">
                                      <p:cBhvr>
                                        <p:cTn id="14" dur="500"/>
                                        <p:tgtEl>
                                          <p:spTgt spid="52233"/>
                                        </p:tgtEl>
                                        <p:attrNameLst>
                                          <p:attrName>ppt_y</p:attrName>
                                        </p:attrNameLst>
                                      </p:cBhvr>
                                      <p:tavLst>
                                        <p:tav tm="0">
                                          <p:val>
                                            <p:strVal val="ppt_y"/>
                                          </p:val>
                                        </p:tav>
                                        <p:tav tm="100000">
                                          <p:val>
                                            <p:strVal val="ppt_y"/>
                                          </p:val>
                                        </p:tav>
                                      </p:tavLst>
                                    </p:anim>
                                    <p:animEffect transition="out" filter="fade">
                                      <p:cBhvr>
                                        <p:cTn id="15" dur="500"/>
                                        <p:tgtEl>
                                          <p:spTgt spid="52233"/>
                                        </p:tgtEl>
                                      </p:cBhvr>
                                    </p:animEffect>
                                    <p:set>
                                      <p:cBhvr>
                                        <p:cTn id="16" dur="1" fill="hold">
                                          <p:stCondLst>
                                            <p:cond delay="499"/>
                                          </p:stCondLst>
                                        </p:cTn>
                                        <p:tgtEl>
                                          <p:spTgt spid="52233"/>
                                        </p:tgtEl>
                                        <p:attrNameLst>
                                          <p:attrName>style.visibility</p:attrName>
                                        </p:attrNameLst>
                                      </p:cBhvr>
                                      <p:to>
                                        <p:strVal val="hidden"/>
                                      </p:to>
                                    </p:set>
                                  </p:childTnLst>
                                </p:cTn>
                              </p:par>
                            </p:childTnLst>
                          </p:cTn>
                        </p:par>
                        <p:par>
                          <p:cTn id="17" fill="hold" nodeType="afterGroup">
                            <p:stCondLst>
                              <p:cond delay="500"/>
                            </p:stCondLst>
                            <p:childTnLst>
                              <p:par>
                                <p:cTn id="18" presetID="8" presetClass="entr" presetSubtype="16" fill="hold" grpId="0" nodeType="afterEffect">
                                  <p:stCondLst>
                                    <p:cond delay="0"/>
                                  </p:stCondLst>
                                  <p:childTnLst>
                                    <p:set>
                                      <p:cBhvr>
                                        <p:cTn id="19" dur="1" fill="hold">
                                          <p:stCondLst>
                                            <p:cond delay="0"/>
                                          </p:stCondLst>
                                        </p:cTn>
                                        <p:tgtEl>
                                          <p:spTgt spid="52234"/>
                                        </p:tgtEl>
                                        <p:attrNameLst>
                                          <p:attrName>style.visibility</p:attrName>
                                        </p:attrNameLst>
                                      </p:cBhvr>
                                      <p:to>
                                        <p:strVal val="visible"/>
                                      </p:to>
                                    </p:set>
                                    <p:animEffect transition="in" filter="diamond(in)">
                                      <p:cBhvr>
                                        <p:cTn id="20" dur="1000"/>
                                        <p:tgtEl>
                                          <p:spTgt spid="52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3" grpId="0"/>
      <p:bldP spid="52233" grpId="1"/>
      <p:bldP spid="522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457200" y="519113"/>
            <a:ext cx="7543800" cy="10160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                    </a:t>
            </a:r>
          </a:p>
          <a:p>
            <a:pPr>
              <a:spcBef>
                <a:spcPct val="50000"/>
              </a:spcBef>
            </a:pPr>
            <a:r>
              <a:rPr lang="en-US" sz="2400" b="1" i="1">
                <a:solidFill>
                  <a:srgbClr val="0000FF"/>
                </a:solidFill>
              </a:rPr>
              <a:t>                                          </a:t>
            </a:r>
            <a:r>
              <a:rPr lang="en-US" sz="2400" b="1" i="1" u="sng">
                <a:solidFill>
                  <a:srgbClr val="0000FF"/>
                </a:solidFill>
              </a:rPr>
              <a:t>Tập đọc</a:t>
            </a:r>
            <a:r>
              <a:rPr lang="en-US" sz="2400" b="1" i="1">
                <a:solidFill>
                  <a:srgbClr val="0000FF"/>
                </a:solidFill>
              </a:rPr>
              <a:t>:</a:t>
            </a:r>
          </a:p>
        </p:txBody>
      </p:sp>
      <p:sp>
        <p:nvSpPr>
          <p:cNvPr id="25603" name="Text Box 3"/>
          <p:cNvSpPr txBox="1">
            <a:spLocks noChangeArrowheads="1"/>
          </p:cNvSpPr>
          <p:nvPr/>
        </p:nvSpPr>
        <p:spPr bwMode="auto">
          <a:xfrm>
            <a:off x="2286000" y="1524000"/>
            <a:ext cx="44958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Trồng rừng ngập mặn</a:t>
            </a:r>
          </a:p>
        </p:txBody>
      </p:sp>
      <p:sp>
        <p:nvSpPr>
          <p:cNvPr id="25604" name="Text Box 4"/>
          <p:cNvSpPr txBox="1">
            <a:spLocks noChangeArrowheads="1"/>
          </p:cNvSpPr>
          <p:nvPr/>
        </p:nvSpPr>
        <p:spPr bwMode="auto">
          <a:xfrm>
            <a:off x="4495800" y="2057400"/>
            <a:ext cx="3886200" cy="4572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Theo Phan Nguyên Hồng</a:t>
            </a:r>
          </a:p>
        </p:txBody>
      </p:sp>
      <p:sp>
        <p:nvSpPr>
          <p:cNvPr id="25605" name="Text Box 5"/>
          <p:cNvSpPr txBox="1">
            <a:spLocks noChangeArrowheads="1"/>
          </p:cNvSpPr>
          <p:nvPr/>
        </p:nvSpPr>
        <p:spPr bwMode="auto">
          <a:xfrm>
            <a:off x="1447800" y="2659063"/>
            <a:ext cx="3352800" cy="366712"/>
          </a:xfrm>
          <a:prstGeom prst="rect">
            <a:avLst/>
          </a:prstGeom>
          <a:noFill/>
          <a:ln w="9525">
            <a:noFill/>
            <a:miter lim="800000"/>
            <a:headEnd/>
            <a:tailEnd/>
          </a:ln>
        </p:spPr>
        <p:txBody>
          <a:bodyPr>
            <a:spAutoFit/>
          </a:bodyPr>
          <a:lstStyle/>
          <a:p>
            <a:pPr>
              <a:spcBef>
                <a:spcPct val="50000"/>
              </a:spcBef>
            </a:pPr>
            <a:endParaRPr lang="en-US" sz="1800"/>
          </a:p>
        </p:txBody>
      </p:sp>
      <p:sp>
        <p:nvSpPr>
          <p:cNvPr id="54281" name="Text Box 9"/>
          <p:cNvSpPr txBox="1">
            <a:spLocks noChangeArrowheads="1"/>
          </p:cNvSpPr>
          <p:nvPr/>
        </p:nvSpPr>
        <p:spPr bwMode="auto">
          <a:xfrm>
            <a:off x="1295400" y="2514600"/>
            <a:ext cx="6934200" cy="1800225"/>
          </a:xfrm>
          <a:prstGeom prst="rect">
            <a:avLst/>
          </a:prstGeom>
          <a:noFill/>
          <a:ln w="9525">
            <a:noFill/>
            <a:miter lim="800000"/>
            <a:headEnd/>
            <a:tailEnd/>
          </a:ln>
        </p:spPr>
        <p:txBody>
          <a:bodyPr>
            <a:spAutoFit/>
          </a:bodyPr>
          <a:lstStyle/>
          <a:p>
            <a:pPr algn="just">
              <a:spcBef>
                <a:spcPct val="50000"/>
              </a:spcBef>
            </a:pPr>
            <a:r>
              <a:rPr lang="en-US" b="1" i="1">
                <a:solidFill>
                  <a:srgbClr val="0000FF"/>
                </a:solidFill>
              </a:rPr>
              <a:t>   </a:t>
            </a:r>
            <a:r>
              <a:rPr lang="en-US" b="1" i="1" u="sng">
                <a:solidFill>
                  <a:srgbClr val="990000"/>
                </a:solidFill>
              </a:rPr>
              <a:t>Nội dung</a:t>
            </a:r>
            <a:r>
              <a:rPr lang="en-US" b="1" i="1">
                <a:solidFill>
                  <a:srgbClr val="990000"/>
                </a:solidFill>
              </a:rPr>
              <a:t> :</a:t>
            </a:r>
            <a:r>
              <a:rPr lang="en-US" b="1" i="1">
                <a:solidFill>
                  <a:srgbClr val="0000FF"/>
                </a:solidFill>
              </a:rPr>
              <a:t> Trồng rừng ngập mặn có tác dụng bảo vệ vững chắc đê biển ; tăng thu nhập cho người dân nhờ tăng sản lượng thu hoạch hải sản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4281"/>
                                        </p:tgtEl>
                                        <p:attrNameLst>
                                          <p:attrName>style.visibility</p:attrName>
                                        </p:attrNameLst>
                                      </p:cBhvr>
                                      <p:to>
                                        <p:strVal val="visible"/>
                                      </p:to>
                                    </p:set>
                                    <p:animEffect transition="in" filter="wedge">
                                      <p:cBhvr>
                                        <p:cTn id="7" dur="1000"/>
                                        <p:tgtEl>
                                          <p:spTgt spid="54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Text Box 12"/>
          <p:cNvSpPr txBox="1">
            <a:spLocks noChangeArrowheads="1"/>
          </p:cNvSpPr>
          <p:nvPr/>
        </p:nvSpPr>
        <p:spPr bwMode="auto">
          <a:xfrm>
            <a:off x="838200" y="685800"/>
            <a:ext cx="7467600" cy="5324475"/>
          </a:xfrm>
          <a:prstGeom prst="rect">
            <a:avLst/>
          </a:prstGeom>
          <a:noFill/>
          <a:ln w="9525">
            <a:noFill/>
            <a:miter lim="800000"/>
            <a:headEnd/>
            <a:tailEnd/>
          </a:ln>
        </p:spPr>
        <p:txBody>
          <a:bodyPr>
            <a:spAutoFit/>
          </a:bodyPr>
          <a:lstStyle/>
          <a:p>
            <a:pPr algn="just">
              <a:spcBef>
                <a:spcPct val="50000"/>
              </a:spcBef>
            </a:pPr>
            <a:r>
              <a:rPr lang="en-US" sz="2400" b="1" i="1">
                <a:solidFill>
                  <a:srgbClr val="0000FF"/>
                </a:solidFill>
              </a:rPr>
              <a:t>   Nhờ phục hồi rừng ngập mặn mà ở nhiều địa phương, môi trường đã có những thay đổi rất nhanh chóng . Đê xã Thái Hải ( Thái Bình), từ độ có rừng, </a:t>
            </a:r>
            <a:r>
              <a:rPr lang="en-US" sz="2400" b="1" i="1">
                <a:solidFill>
                  <a:srgbClr val="990000"/>
                </a:solidFill>
              </a:rPr>
              <a:t>không còn bị xói lở</a:t>
            </a:r>
            <a:r>
              <a:rPr lang="en-US" sz="2400" b="1" i="1">
                <a:solidFill>
                  <a:srgbClr val="0000FF"/>
                </a:solidFill>
              </a:rPr>
              <a:t> , kể cả khi bị cơn bão số 2 năm 1996 tràn qua . </a:t>
            </a:r>
            <a:r>
              <a:rPr lang="en-US" sz="2400" b="1" i="1">
                <a:solidFill>
                  <a:srgbClr val="990000"/>
                </a:solidFill>
              </a:rPr>
              <a:t>Lượng cua con</a:t>
            </a:r>
            <a:r>
              <a:rPr lang="en-US" sz="2400" b="1" i="1">
                <a:solidFill>
                  <a:srgbClr val="0000FF"/>
                </a:solidFill>
              </a:rPr>
              <a:t> trong vùng rừng ngập mặn </a:t>
            </a:r>
            <a:r>
              <a:rPr lang="en-US" sz="2400" b="1" i="1">
                <a:solidFill>
                  <a:srgbClr val="990000"/>
                </a:solidFill>
              </a:rPr>
              <a:t>phát triển</a:t>
            </a:r>
            <a:r>
              <a:rPr lang="en-US" sz="2400" b="1" i="1">
                <a:solidFill>
                  <a:srgbClr val="0000FF"/>
                </a:solidFill>
              </a:rPr>
              <a:t>, cung cấp đủ giống không chỉ cho </a:t>
            </a:r>
            <a:r>
              <a:rPr lang="en-US" sz="2400" b="1" i="1">
                <a:solidFill>
                  <a:srgbClr val="990000"/>
                </a:solidFill>
              </a:rPr>
              <a:t>hàng nghìn đầm cua</a:t>
            </a:r>
            <a:r>
              <a:rPr lang="en-US" sz="2400" b="1" i="1">
                <a:solidFill>
                  <a:srgbClr val="0000FF"/>
                </a:solidFill>
              </a:rPr>
              <a:t> ở địa phương mà còn cho </a:t>
            </a:r>
            <a:r>
              <a:rPr lang="en-US" sz="2400" b="1" i="1">
                <a:solidFill>
                  <a:srgbClr val="990000"/>
                </a:solidFill>
              </a:rPr>
              <a:t>hàng trăm đầm cua</a:t>
            </a:r>
            <a:r>
              <a:rPr lang="en-US" sz="2400" b="1" i="1">
                <a:solidFill>
                  <a:srgbClr val="0000FF"/>
                </a:solidFill>
              </a:rPr>
              <a:t> ở các vùng lân cận . Tại xã Thạch Khê ( Hà Tĩnh), sau bốn năm trồng rừng, </a:t>
            </a:r>
            <a:r>
              <a:rPr lang="en-US" sz="2400" b="1" i="1">
                <a:solidFill>
                  <a:srgbClr val="990000"/>
                </a:solidFill>
              </a:rPr>
              <a:t>lượng hải sản</a:t>
            </a:r>
            <a:r>
              <a:rPr lang="en-US" sz="2400" b="1" i="1">
                <a:solidFill>
                  <a:srgbClr val="0000FF"/>
                </a:solidFill>
              </a:rPr>
              <a:t> </a:t>
            </a:r>
            <a:r>
              <a:rPr lang="en-US" sz="2400" b="1" i="1">
                <a:solidFill>
                  <a:srgbClr val="990000"/>
                </a:solidFill>
              </a:rPr>
              <a:t>tăng nhiều</a:t>
            </a:r>
            <a:r>
              <a:rPr lang="en-US" sz="2400" b="1" i="1">
                <a:solidFill>
                  <a:srgbClr val="0000FF"/>
                </a:solidFill>
              </a:rPr>
              <a:t> và các loài chim nước cũng trở nên </a:t>
            </a:r>
            <a:r>
              <a:rPr lang="en-US" sz="2400" b="1" i="1">
                <a:solidFill>
                  <a:srgbClr val="990000"/>
                </a:solidFill>
              </a:rPr>
              <a:t>phong phú</a:t>
            </a:r>
            <a:r>
              <a:rPr lang="en-US" sz="2400" b="1" i="1">
                <a:solidFill>
                  <a:srgbClr val="0000FF"/>
                </a:solidFill>
              </a:rPr>
              <a:t> . Nhân dân các địa phương đều </a:t>
            </a:r>
            <a:r>
              <a:rPr lang="en-US" sz="2400" b="1" i="1">
                <a:solidFill>
                  <a:srgbClr val="990000"/>
                </a:solidFill>
              </a:rPr>
              <a:t>phấn khởi</a:t>
            </a:r>
            <a:r>
              <a:rPr lang="en-US" sz="2400" b="1" i="1">
                <a:solidFill>
                  <a:srgbClr val="0000FF"/>
                </a:solidFill>
              </a:rPr>
              <a:t> vì rừng ngập mặn phục hồi đã góp phần đ</a:t>
            </a:r>
            <a:r>
              <a:rPr lang="en-US" i="1">
                <a:solidFill>
                  <a:srgbClr val="0000FF"/>
                </a:solidFill>
              </a:rPr>
              <a:t>á</a:t>
            </a:r>
            <a:r>
              <a:rPr lang="en-US" sz="2400" b="1" i="1">
                <a:solidFill>
                  <a:srgbClr val="0000FF"/>
                </a:solidFill>
              </a:rPr>
              <a:t>ng kể </a:t>
            </a:r>
            <a:r>
              <a:rPr lang="en-US" sz="2400" b="1" i="1">
                <a:solidFill>
                  <a:srgbClr val="990000"/>
                </a:solidFill>
              </a:rPr>
              <a:t>tăng</a:t>
            </a:r>
            <a:r>
              <a:rPr lang="en-US" sz="2400" b="1" i="1">
                <a:solidFill>
                  <a:srgbClr val="0000FF"/>
                </a:solidFill>
              </a:rPr>
              <a:t> </a:t>
            </a:r>
            <a:r>
              <a:rPr lang="en-US" sz="2400" b="1" i="1">
                <a:solidFill>
                  <a:srgbClr val="990000"/>
                </a:solidFill>
              </a:rPr>
              <a:t>thêm</a:t>
            </a:r>
            <a:r>
              <a:rPr lang="en-US" sz="2400" b="1" i="1">
                <a:solidFill>
                  <a:srgbClr val="0000FF"/>
                </a:solidFill>
              </a:rPr>
              <a:t> thu nhập và bảo vệ </a:t>
            </a:r>
            <a:r>
              <a:rPr lang="en-US" sz="2400" b="1" i="1">
                <a:solidFill>
                  <a:srgbClr val="990000"/>
                </a:solidFill>
              </a:rPr>
              <a:t>vững chắc</a:t>
            </a:r>
            <a:r>
              <a:rPr lang="en-US" sz="2400" b="1" i="1">
                <a:solidFill>
                  <a:srgbClr val="0000FF"/>
                </a:solidFill>
              </a:rPr>
              <a:t> đê điều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6396"/>
                                        </p:tgtEl>
                                        <p:attrNameLst>
                                          <p:attrName>style.visibility</p:attrName>
                                        </p:attrNameLst>
                                      </p:cBhvr>
                                      <p:to>
                                        <p:strVal val="visible"/>
                                      </p:to>
                                    </p:set>
                                    <p:animEffect transition="in" filter="strips(downLeft)">
                                      <p:cBhvr>
                                        <p:cTn id="7" dur="1000"/>
                                        <p:tgtEl>
                                          <p:spTgt spid="16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57200" y="519113"/>
            <a:ext cx="7543800" cy="10160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                    </a:t>
            </a:r>
          </a:p>
          <a:p>
            <a:pPr>
              <a:spcBef>
                <a:spcPct val="50000"/>
              </a:spcBef>
            </a:pPr>
            <a:r>
              <a:rPr lang="en-US" sz="2400" b="1" i="1">
                <a:solidFill>
                  <a:srgbClr val="0000FF"/>
                </a:solidFill>
              </a:rPr>
              <a:t>                                          </a:t>
            </a:r>
            <a:r>
              <a:rPr lang="en-US" sz="2400" b="1" i="1" u="sng">
                <a:solidFill>
                  <a:srgbClr val="0000FF"/>
                </a:solidFill>
              </a:rPr>
              <a:t>Tập đọc</a:t>
            </a:r>
            <a:r>
              <a:rPr lang="en-US" sz="2400" b="1" i="1">
                <a:solidFill>
                  <a:srgbClr val="0000FF"/>
                </a:solidFill>
              </a:rPr>
              <a:t>:</a:t>
            </a:r>
          </a:p>
        </p:txBody>
      </p:sp>
      <p:sp>
        <p:nvSpPr>
          <p:cNvPr id="27651" name="Text Box 3"/>
          <p:cNvSpPr txBox="1">
            <a:spLocks noChangeArrowheads="1"/>
          </p:cNvSpPr>
          <p:nvPr/>
        </p:nvSpPr>
        <p:spPr bwMode="auto">
          <a:xfrm>
            <a:off x="2286000" y="1524000"/>
            <a:ext cx="44958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Trồng rừng ngập mặn</a:t>
            </a:r>
          </a:p>
        </p:txBody>
      </p:sp>
      <p:sp>
        <p:nvSpPr>
          <p:cNvPr id="27652" name="Text Box 4"/>
          <p:cNvSpPr txBox="1">
            <a:spLocks noChangeArrowheads="1"/>
          </p:cNvSpPr>
          <p:nvPr/>
        </p:nvSpPr>
        <p:spPr bwMode="auto">
          <a:xfrm>
            <a:off x="4495800" y="2057400"/>
            <a:ext cx="3886200" cy="4572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Theo Phan Nguyên Hồng</a:t>
            </a:r>
          </a:p>
        </p:txBody>
      </p:sp>
      <p:sp>
        <p:nvSpPr>
          <p:cNvPr id="27653" name="Text Box 5"/>
          <p:cNvSpPr txBox="1">
            <a:spLocks noChangeArrowheads="1"/>
          </p:cNvSpPr>
          <p:nvPr/>
        </p:nvSpPr>
        <p:spPr bwMode="auto">
          <a:xfrm>
            <a:off x="1447800" y="2659063"/>
            <a:ext cx="3352800" cy="366712"/>
          </a:xfrm>
          <a:prstGeom prst="rect">
            <a:avLst/>
          </a:prstGeom>
          <a:noFill/>
          <a:ln w="9525">
            <a:noFill/>
            <a:miter lim="800000"/>
            <a:headEnd/>
            <a:tailEnd/>
          </a:ln>
        </p:spPr>
        <p:txBody>
          <a:bodyPr>
            <a:spAutoFit/>
          </a:bodyPr>
          <a:lstStyle/>
          <a:p>
            <a:pPr>
              <a:spcBef>
                <a:spcPct val="50000"/>
              </a:spcBef>
            </a:pPr>
            <a:endParaRPr lang="en-US" sz="1800"/>
          </a:p>
        </p:txBody>
      </p:sp>
      <p:sp>
        <p:nvSpPr>
          <p:cNvPr id="27654" name="Text Box 6"/>
          <p:cNvSpPr txBox="1">
            <a:spLocks noChangeArrowheads="1"/>
          </p:cNvSpPr>
          <p:nvPr/>
        </p:nvSpPr>
        <p:spPr bwMode="auto">
          <a:xfrm>
            <a:off x="1295400" y="2514600"/>
            <a:ext cx="6934200" cy="1800225"/>
          </a:xfrm>
          <a:prstGeom prst="rect">
            <a:avLst/>
          </a:prstGeom>
          <a:noFill/>
          <a:ln w="9525">
            <a:noFill/>
            <a:miter lim="800000"/>
            <a:headEnd/>
            <a:tailEnd/>
          </a:ln>
        </p:spPr>
        <p:txBody>
          <a:bodyPr>
            <a:spAutoFit/>
          </a:bodyPr>
          <a:lstStyle/>
          <a:p>
            <a:pPr algn="just">
              <a:spcBef>
                <a:spcPct val="50000"/>
              </a:spcBef>
            </a:pPr>
            <a:r>
              <a:rPr lang="en-US" b="1" i="1">
                <a:solidFill>
                  <a:srgbClr val="0000FF"/>
                </a:solidFill>
              </a:rPr>
              <a:t>   </a:t>
            </a:r>
            <a:r>
              <a:rPr lang="en-US" b="1" i="1" u="sng">
                <a:solidFill>
                  <a:srgbClr val="990000"/>
                </a:solidFill>
              </a:rPr>
              <a:t>Nội dung</a:t>
            </a:r>
            <a:r>
              <a:rPr lang="en-US" b="1" i="1">
                <a:solidFill>
                  <a:srgbClr val="990000"/>
                </a:solidFill>
              </a:rPr>
              <a:t> :</a:t>
            </a:r>
            <a:r>
              <a:rPr lang="en-US" b="1" i="1">
                <a:solidFill>
                  <a:srgbClr val="0000FF"/>
                </a:solidFill>
              </a:rPr>
              <a:t> Trồng rừng ngập mặn có tác dụng bảo vệ vững chắc đê biển ; tăng thu nhập cho người dân nhờ tăng sản lượng thu hoạch hải sản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57200" y="519113"/>
            <a:ext cx="7543800" cy="10160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                    Thứ hai ngày 5 tháng 11 năm 2008</a:t>
            </a:r>
          </a:p>
          <a:p>
            <a:pPr>
              <a:spcBef>
                <a:spcPct val="50000"/>
              </a:spcBef>
            </a:pPr>
            <a:r>
              <a:rPr lang="en-US" sz="2400" b="1" i="1">
                <a:solidFill>
                  <a:srgbClr val="0000FF"/>
                </a:solidFill>
              </a:rPr>
              <a:t>                                          </a:t>
            </a:r>
            <a:r>
              <a:rPr lang="en-US" sz="2400" b="1" i="1" u="sng">
                <a:solidFill>
                  <a:srgbClr val="0000FF"/>
                </a:solidFill>
              </a:rPr>
              <a:t>Tập đọc</a:t>
            </a:r>
            <a:r>
              <a:rPr lang="en-US" sz="2400" b="1" i="1">
                <a:solidFill>
                  <a:srgbClr val="0000FF"/>
                </a:solidFill>
              </a:rPr>
              <a:t>:</a:t>
            </a:r>
          </a:p>
        </p:txBody>
      </p:sp>
      <p:pic>
        <p:nvPicPr>
          <p:cNvPr id="81923"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strips(downLeft)">
                                      <p:cBhvr>
                                        <p:cTn id="7" dur="20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457200" y="519113"/>
            <a:ext cx="7543800" cy="10160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                    </a:t>
            </a:r>
          </a:p>
          <a:p>
            <a:pPr>
              <a:spcBef>
                <a:spcPct val="50000"/>
              </a:spcBef>
            </a:pPr>
            <a:r>
              <a:rPr lang="en-US" sz="2400" b="1" i="1">
                <a:solidFill>
                  <a:srgbClr val="0000FF"/>
                </a:solidFill>
              </a:rPr>
              <a:t>                                          </a:t>
            </a:r>
            <a:r>
              <a:rPr lang="en-US" sz="2400" b="1" i="1" u="sng">
                <a:solidFill>
                  <a:srgbClr val="0000FF"/>
                </a:solidFill>
              </a:rPr>
              <a:t>Tập đọc</a:t>
            </a:r>
            <a:r>
              <a:rPr lang="en-US" sz="2400" b="1" i="1">
                <a:solidFill>
                  <a:srgbClr val="0000FF"/>
                </a:solidFill>
              </a:rPr>
              <a:t>:</a:t>
            </a:r>
          </a:p>
        </p:txBody>
      </p:sp>
      <p:sp>
        <p:nvSpPr>
          <p:cNvPr id="75779" name="Text Box 3"/>
          <p:cNvSpPr txBox="1">
            <a:spLocks noChangeArrowheads="1"/>
          </p:cNvSpPr>
          <p:nvPr/>
        </p:nvSpPr>
        <p:spPr bwMode="auto">
          <a:xfrm>
            <a:off x="2286000" y="1524000"/>
            <a:ext cx="44958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Trồng rừng ngập mặn</a:t>
            </a:r>
          </a:p>
        </p:txBody>
      </p:sp>
      <p:sp>
        <p:nvSpPr>
          <p:cNvPr id="75780" name="Text Box 4"/>
          <p:cNvSpPr txBox="1">
            <a:spLocks noChangeArrowheads="1"/>
          </p:cNvSpPr>
          <p:nvPr/>
        </p:nvSpPr>
        <p:spPr bwMode="auto">
          <a:xfrm>
            <a:off x="4495800" y="2057400"/>
            <a:ext cx="3886200" cy="4572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Theo Phan Nguyên Hồng</a:t>
            </a:r>
          </a:p>
        </p:txBody>
      </p:sp>
      <p:sp>
        <p:nvSpPr>
          <p:cNvPr id="75781" name="Text Box 5"/>
          <p:cNvSpPr txBox="1">
            <a:spLocks noChangeArrowheads="1"/>
          </p:cNvSpPr>
          <p:nvPr/>
        </p:nvSpPr>
        <p:spPr bwMode="auto">
          <a:xfrm>
            <a:off x="1066800" y="2590800"/>
            <a:ext cx="7239000" cy="519113"/>
          </a:xfrm>
          <a:prstGeom prst="rect">
            <a:avLst/>
          </a:prstGeom>
          <a:noFill/>
          <a:ln w="9525">
            <a:noFill/>
            <a:miter lim="800000"/>
            <a:headEnd/>
            <a:tailEnd/>
          </a:ln>
        </p:spPr>
        <p:txBody>
          <a:bodyPr>
            <a:spAutoFit/>
          </a:bodyPr>
          <a:lstStyle/>
          <a:p>
            <a:pPr>
              <a:spcBef>
                <a:spcPct val="50000"/>
              </a:spcBef>
            </a:pPr>
            <a:r>
              <a:rPr lang="en-US" b="1">
                <a:solidFill>
                  <a:srgbClr val="990000"/>
                </a:solidFill>
              </a:rPr>
              <a:t>   Luyện đọc                   Tìm hiểu bài</a:t>
            </a:r>
          </a:p>
        </p:txBody>
      </p:sp>
      <p:sp>
        <p:nvSpPr>
          <p:cNvPr id="75782" name="Text Box 6"/>
          <p:cNvSpPr txBox="1">
            <a:spLocks noChangeArrowheads="1"/>
          </p:cNvSpPr>
          <p:nvPr/>
        </p:nvSpPr>
        <p:spPr bwMode="auto">
          <a:xfrm>
            <a:off x="1371600" y="3352800"/>
            <a:ext cx="2971800" cy="2443163"/>
          </a:xfrm>
          <a:prstGeom prst="rect">
            <a:avLst/>
          </a:prstGeom>
          <a:noFill/>
          <a:ln w="9525">
            <a:noFill/>
            <a:miter lim="800000"/>
            <a:headEnd/>
            <a:tailEnd/>
          </a:ln>
        </p:spPr>
        <p:txBody>
          <a:bodyPr>
            <a:spAutoFit/>
          </a:bodyPr>
          <a:lstStyle/>
          <a:p>
            <a:pPr>
              <a:spcBef>
                <a:spcPct val="50000"/>
              </a:spcBef>
            </a:pPr>
            <a:r>
              <a:rPr lang="en-US" b="1" i="1">
                <a:solidFill>
                  <a:srgbClr val="0000FF"/>
                </a:solidFill>
              </a:rPr>
              <a:t>ngập mặn</a:t>
            </a:r>
          </a:p>
          <a:p>
            <a:pPr>
              <a:spcBef>
                <a:spcPct val="50000"/>
              </a:spcBef>
            </a:pPr>
            <a:r>
              <a:rPr lang="en-US" b="1" i="1">
                <a:solidFill>
                  <a:srgbClr val="0000FF"/>
                </a:solidFill>
              </a:rPr>
              <a:t>xói lở</a:t>
            </a:r>
          </a:p>
          <a:p>
            <a:pPr>
              <a:spcBef>
                <a:spcPct val="50000"/>
              </a:spcBef>
            </a:pPr>
            <a:r>
              <a:rPr lang="en-US" b="1" i="1">
                <a:solidFill>
                  <a:srgbClr val="0000FF"/>
                </a:solidFill>
              </a:rPr>
              <a:t>tuyên truyền</a:t>
            </a:r>
          </a:p>
          <a:p>
            <a:pPr>
              <a:spcBef>
                <a:spcPct val="50000"/>
              </a:spcBef>
            </a:pPr>
            <a:r>
              <a:rPr lang="en-US" b="1" i="1">
                <a:solidFill>
                  <a:srgbClr val="0000FF"/>
                </a:solidFill>
              </a:rPr>
              <a:t>vững chắc</a:t>
            </a:r>
          </a:p>
        </p:txBody>
      </p:sp>
      <p:sp>
        <p:nvSpPr>
          <p:cNvPr id="75784" name="Line 8"/>
          <p:cNvSpPr>
            <a:spLocks noChangeShapeType="1"/>
          </p:cNvSpPr>
          <p:nvPr/>
        </p:nvSpPr>
        <p:spPr bwMode="auto">
          <a:xfrm flipV="1">
            <a:off x="1219200" y="3200400"/>
            <a:ext cx="6858000" cy="0"/>
          </a:xfrm>
          <a:prstGeom prst="line">
            <a:avLst/>
          </a:prstGeom>
          <a:noFill/>
          <a:ln w="38100" cmpd="dbl">
            <a:solidFill>
              <a:srgbClr val="0000FF"/>
            </a:solidFill>
            <a:round/>
            <a:headEnd/>
            <a:tailEnd/>
          </a:ln>
        </p:spPr>
        <p:txBody>
          <a:bodyPr/>
          <a:lstStyle/>
          <a:p>
            <a:endParaRPr lang="en-US"/>
          </a:p>
        </p:txBody>
      </p:sp>
      <p:sp>
        <p:nvSpPr>
          <p:cNvPr id="75785" name="Line 9"/>
          <p:cNvSpPr>
            <a:spLocks noChangeShapeType="1"/>
          </p:cNvSpPr>
          <p:nvPr/>
        </p:nvSpPr>
        <p:spPr bwMode="auto">
          <a:xfrm>
            <a:off x="4343400" y="3200400"/>
            <a:ext cx="0" cy="2743200"/>
          </a:xfrm>
          <a:prstGeom prst="line">
            <a:avLst/>
          </a:prstGeom>
          <a:noFill/>
          <a:ln w="38100" cmpd="dbl">
            <a:solidFill>
              <a:srgbClr val="0000FF"/>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wedge">
                                      <p:cBhvr>
                                        <p:cTn id="7" dur="1000"/>
                                        <p:tgtEl>
                                          <p:spTgt spid="757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5780"/>
                                        </p:tgtEl>
                                        <p:attrNameLst>
                                          <p:attrName>style.visibility</p:attrName>
                                        </p:attrNameLst>
                                      </p:cBhvr>
                                      <p:to>
                                        <p:strVal val="visible"/>
                                      </p:to>
                                    </p:set>
                                    <p:anim calcmode="lin" valueType="num">
                                      <p:cBhvr>
                                        <p:cTn id="12" dur="500" fill="hold"/>
                                        <p:tgtEl>
                                          <p:spTgt spid="75780"/>
                                        </p:tgtEl>
                                        <p:attrNameLst>
                                          <p:attrName>ppt_w</p:attrName>
                                        </p:attrNameLst>
                                      </p:cBhvr>
                                      <p:tavLst>
                                        <p:tav tm="0">
                                          <p:val>
                                            <p:strVal val="#ppt_w*0.70"/>
                                          </p:val>
                                        </p:tav>
                                        <p:tav tm="100000">
                                          <p:val>
                                            <p:strVal val="#ppt_w"/>
                                          </p:val>
                                        </p:tav>
                                      </p:tavLst>
                                    </p:anim>
                                    <p:anim calcmode="lin" valueType="num">
                                      <p:cBhvr>
                                        <p:cTn id="13" dur="500" fill="hold"/>
                                        <p:tgtEl>
                                          <p:spTgt spid="75780"/>
                                        </p:tgtEl>
                                        <p:attrNameLst>
                                          <p:attrName>ppt_h</p:attrName>
                                        </p:attrNameLst>
                                      </p:cBhvr>
                                      <p:tavLst>
                                        <p:tav tm="0">
                                          <p:val>
                                            <p:strVal val="#ppt_h"/>
                                          </p:val>
                                        </p:tav>
                                        <p:tav tm="100000">
                                          <p:val>
                                            <p:strVal val="#ppt_h"/>
                                          </p:val>
                                        </p:tav>
                                      </p:tavLst>
                                    </p:anim>
                                    <p:animEffect transition="in" filter="fade">
                                      <p:cBhvr>
                                        <p:cTn id="14" dur="500"/>
                                        <p:tgtEl>
                                          <p:spTgt spid="7578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5781"/>
                                        </p:tgtEl>
                                        <p:attrNameLst>
                                          <p:attrName>style.visibility</p:attrName>
                                        </p:attrNameLst>
                                      </p:cBhvr>
                                      <p:to>
                                        <p:strVal val="visible"/>
                                      </p:to>
                                    </p:set>
                                    <p:anim calcmode="lin" valueType="num">
                                      <p:cBhvr additive="base">
                                        <p:cTn id="19" dur="1000" fill="hold"/>
                                        <p:tgtEl>
                                          <p:spTgt spid="75781"/>
                                        </p:tgtEl>
                                        <p:attrNameLst>
                                          <p:attrName>ppt_x</p:attrName>
                                        </p:attrNameLst>
                                      </p:cBhvr>
                                      <p:tavLst>
                                        <p:tav tm="0">
                                          <p:val>
                                            <p:strVal val="#ppt_x"/>
                                          </p:val>
                                        </p:tav>
                                        <p:tav tm="100000">
                                          <p:val>
                                            <p:strVal val="#ppt_x"/>
                                          </p:val>
                                        </p:tav>
                                      </p:tavLst>
                                    </p:anim>
                                    <p:anim calcmode="lin" valueType="num">
                                      <p:cBhvr additive="base">
                                        <p:cTn id="20" dur="1000" fill="hold"/>
                                        <p:tgtEl>
                                          <p:spTgt spid="7578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5784"/>
                                        </p:tgtEl>
                                        <p:attrNameLst>
                                          <p:attrName>style.visibility</p:attrName>
                                        </p:attrNameLst>
                                      </p:cBhvr>
                                      <p:to>
                                        <p:strVal val="visible"/>
                                      </p:to>
                                    </p:set>
                                    <p:anim calcmode="lin" valueType="num">
                                      <p:cBhvr additive="base">
                                        <p:cTn id="23" dur="1000" fill="hold"/>
                                        <p:tgtEl>
                                          <p:spTgt spid="75784"/>
                                        </p:tgtEl>
                                        <p:attrNameLst>
                                          <p:attrName>ppt_x</p:attrName>
                                        </p:attrNameLst>
                                      </p:cBhvr>
                                      <p:tavLst>
                                        <p:tav tm="0">
                                          <p:val>
                                            <p:strVal val="#ppt_x"/>
                                          </p:val>
                                        </p:tav>
                                        <p:tav tm="100000">
                                          <p:val>
                                            <p:strVal val="#ppt_x"/>
                                          </p:val>
                                        </p:tav>
                                      </p:tavLst>
                                    </p:anim>
                                    <p:anim calcmode="lin" valueType="num">
                                      <p:cBhvr additive="base">
                                        <p:cTn id="24" dur="1000" fill="hold"/>
                                        <p:tgtEl>
                                          <p:spTgt spid="7578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5785"/>
                                        </p:tgtEl>
                                        <p:attrNameLst>
                                          <p:attrName>style.visibility</p:attrName>
                                        </p:attrNameLst>
                                      </p:cBhvr>
                                      <p:to>
                                        <p:strVal val="visible"/>
                                      </p:to>
                                    </p:set>
                                    <p:anim calcmode="lin" valueType="num">
                                      <p:cBhvr additive="base">
                                        <p:cTn id="27" dur="1000" fill="hold"/>
                                        <p:tgtEl>
                                          <p:spTgt spid="75785"/>
                                        </p:tgtEl>
                                        <p:attrNameLst>
                                          <p:attrName>ppt_x</p:attrName>
                                        </p:attrNameLst>
                                      </p:cBhvr>
                                      <p:tavLst>
                                        <p:tav tm="0">
                                          <p:val>
                                            <p:strVal val="#ppt_x"/>
                                          </p:val>
                                        </p:tav>
                                        <p:tav tm="100000">
                                          <p:val>
                                            <p:strVal val="#ppt_x"/>
                                          </p:val>
                                        </p:tav>
                                      </p:tavLst>
                                    </p:anim>
                                    <p:anim calcmode="lin" valueType="num">
                                      <p:cBhvr additive="base">
                                        <p:cTn id="28" dur="1000" fill="hold"/>
                                        <p:tgtEl>
                                          <p:spTgt spid="75785"/>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75782"/>
                                        </p:tgtEl>
                                        <p:attrNameLst>
                                          <p:attrName>style.visibility</p:attrName>
                                        </p:attrNameLst>
                                      </p:cBhvr>
                                      <p:to>
                                        <p:strVal val="visible"/>
                                      </p:to>
                                    </p:set>
                                    <p:animEffect transition="in" filter="fade">
                                      <p:cBhvr>
                                        <p:cTn id="33" dur="1000"/>
                                        <p:tgtEl>
                                          <p:spTgt spid="75782"/>
                                        </p:tgtEl>
                                      </p:cBhvr>
                                    </p:animEffect>
                                    <p:anim calcmode="lin" valueType="num">
                                      <p:cBhvr>
                                        <p:cTn id="34" dur="1000" fill="hold"/>
                                        <p:tgtEl>
                                          <p:spTgt spid="75782"/>
                                        </p:tgtEl>
                                        <p:attrNameLst>
                                          <p:attrName>ppt_x</p:attrName>
                                        </p:attrNameLst>
                                      </p:cBhvr>
                                      <p:tavLst>
                                        <p:tav tm="0">
                                          <p:val>
                                            <p:strVal val="#ppt_x"/>
                                          </p:val>
                                        </p:tav>
                                        <p:tav tm="100000">
                                          <p:val>
                                            <p:strVal val="#ppt_x"/>
                                          </p:val>
                                        </p:tav>
                                      </p:tavLst>
                                    </p:anim>
                                    <p:anim calcmode="lin" valueType="num">
                                      <p:cBhvr>
                                        <p:cTn id="35" dur="1000" fill="hold"/>
                                        <p:tgtEl>
                                          <p:spTgt spid="757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P spid="75780" grpId="0"/>
      <p:bldP spid="75781" grpId="0"/>
      <p:bldP spid="75782" grpId="0"/>
      <p:bldP spid="75784" grpId="0" animBg="1"/>
      <p:bldP spid="757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57200" y="519113"/>
            <a:ext cx="7543800" cy="10160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                    </a:t>
            </a:r>
          </a:p>
          <a:p>
            <a:pPr>
              <a:spcBef>
                <a:spcPct val="50000"/>
              </a:spcBef>
            </a:pPr>
            <a:r>
              <a:rPr lang="en-US" sz="2400" b="1" i="1">
                <a:solidFill>
                  <a:srgbClr val="0000FF"/>
                </a:solidFill>
              </a:rPr>
              <a:t>                                          </a:t>
            </a:r>
            <a:r>
              <a:rPr lang="en-US" sz="2400" b="1" i="1" u="sng">
                <a:solidFill>
                  <a:srgbClr val="0000FF"/>
                </a:solidFill>
              </a:rPr>
              <a:t>Tập đọc</a:t>
            </a:r>
            <a:r>
              <a:rPr lang="en-US" sz="2400" b="1" i="1">
                <a:solidFill>
                  <a:srgbClr val="0000FF"/>
                </a:solidFill>
              </a:rPr>
              <a:t>:</a:t>
            </a:r>
          </a:p>
        </p:txBody>
      </p:sp>
      <p:sp>
        <p:nvSpPr>
          <p:cNvPr id="6147" name="Text Box 3"/>
          <p:cNvSpPr txBox="1">
            <a:spLocks noChangeArrowheads="1"/>
          </p:cNvSpPr>
          <p:nvPr/>
        </p:nvSpPr>
        <p:spPr bwMode="auto">
          <a:xfrm>
            <a:off x="2286000" y="1524000"/>
            <a:ext cx="44958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Trồng rừng ngập mặn</a:t>
            </a:r>
          </a:p>
        </p:txBody>
      </p:sp>
      <p:sp>
        <p:nvSpPr>
          <p:cNvPr id="6148" name="Text Box 4"/>
          <p:cNvSpPr txBox="1">
            <a:spLocks noChangeArrowheads="1"/>
          </p:cNvSpPr>
          <p:nvPr/>
        </p:nvSpPr>
        <p:spPr bwMode="auto">
          <a:xfrm>
            <a:off x="4495800" y="2057400"/>
            <a:ext cx="3886200" cy="4572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Theo Phan Nguyên Hồng</a:t>
            </a:r>
          </a:p>
        </p:txBody>
      </p:sp>
      <p:sp>
        <p:nvSpPr>
          <p:cNvPr id="6149" name="Text Box 5"/>
          <p:cNvSpPr txBox="1">
            <a:spLocks noChangeArrowheads="1"/>
          </p:cNvSpPr>
          <p:nvPr/>
        </p:nvSpPr>
        <p:spPr bwMode="auto">
          <a:xfrm>
            <a:off x="1066800" y="2590800"/>
            <a:ext cx="3429000" cy="519113"/>
          </a:xfrm>
          <a:prstGeom prst="rect">
            <a:avLst/>
          </a:prstGeom>
          <a:noFill/>
          <a:ln w="9525">
            <a:noFill/>
            <a:miter lim="800000"/>
            <a:headEnd/>
            <a:tailEnd/>
          </a:ln>
        </p:spPr>
        <p:txBody>
          <a:bodyPr>
            <a:spAutoFit/>
          </a:bodyPr>
          <a:lstStyle/>
          <a:p>
            <a:pPr>
              <a:spcBef>
                <a:spcPct val="50000"/>
              </a:spcBef>
            </a:pPr>
            <a:r>
              <a:rPr lang="en-US" b="1">
                <a:solidFill>
                  <a:srgbClr val="990000"/>
                </a:solidFill>
              </a:rPr>
              <a:t> </a:t>
            </a:r>
            <a:r>
              <a:rPr lang="en-US" b="1" u="sng">
                <a:solidFill>
                  <a:srgbClr val="990000"/>
                </a:solidFill>
              </a:rPr>
              <a:t>Luyện đọc</a:t>
            </a:r>
            <a:r>
              <a:rPr lang="en-US" b="1">
                <a:solidFill>
                  <a:srgbClr val="990000"/>
                </a:solidFill>
              </a:rPr>
              <a:t>:</a:t>
            </a:r>
          </a:p>
        </p:txBody>
      </p:sp>
      <p:sp>
        <p:nvSpPr>
          <p:cNvPr id="45063" name="Text Box 7"/>
          <p:cNvSpPr txBox="1">
            <a:spLocks noChangeArrowheads="1"/>
          </p:cNvSpPr>
          <p:nvPr/>
        </p:nvSpPr>
        <p:spPr bwMode="auto">
          <a:xfrm>
            <a:off x="914400" y="3189288"/>
            <a:ext cx="7391400" cy="2862262"/>
          </a:xfrm>
          <a:prstGeom prst="rect">
            <a:avLst/>
          </a:prstGeom>
          <a:noFill/>
          <a:ln w="9525">
            <a:noFill/>
            <a:miter lim="800000"/>
            <a:headEnd/>
            <a:tailEnd/>
          </a:ln>
        </p:spPr>
        <p:txBody>
          <a:bodyPr>
            <a:spAutoFit/>
          </a:bodyPr>
          <a:lstStyle/>
          <a:p>
            <a:pPr algn="just">
              <a:spcBef>
                <a:spcPct val="50000"/>
              </a:spcBef>
            </a:pPr>
            <a:r>
              <a:rPr lang="en-US" sz="2400" b="1" i="1">
                <a:solidFill>
                  <a:srgbClr val="0000FF"/>
                </a:solidFill>
              </a:rPr>
              <a:t>   Lượng cua con trong vùng rừng ngập mặn phát triển , cung cấp đủ giống không chỉ cho hàng nghìn đầm cua ở địa phương  mà còn cho hàng trăm đầm cua ở các vùng lân cận .</a:t>
            </a:r>
          </a:p>
          <a:p>
            <a:pPr algn="just">
              <a:spcBef>
                <a:spcPct val="50000"/>
              </a:spcBef>
            </a:pPr>
            <a:r>
              <a:rPr lang="en-US" sz="2400" b="1" i="1">
                <a:solidFill>
                  <a:srgbClr val="0000FF"/>
                </a:solidFill>
              </a:rPr>
              <a:t>   Nhân dân các địa phương đều phấn khởi vì rừng ngập mặn phục hồi đã góp phần đáng kể tăng thêm thu nhập và bảo vệ vững chắc đê điều.</a:t>
            </a:r>
          </a:p>
        </p:txBody>
      </p:sp>
      <p:sp>
        <p:nvSpPr>
          <p:cNvPr id="45064" name="Text Box 8"/>
          <p:cNvSpPr txBox="1">
            <a:spLocks noChangeArrowheads="1"/>
          </p:cNvSpPr>
          <p:nvPr/>
        </p:nvSpPr>
        <p:spPr bwMode="auto">
          <a:xfrm>
            <a:off x="4953000" y="3470275"/>
            <a:ext cx="296863" cy="579438"/>
          </a:xfrm>
          <a:prstGeom prst="rect">
            <a:avLst/>
          </a:prstGeom>
          <a:noFill/>
          <a:ln w="9525">
            <a:noFill/>
            <a:miter lim="800000"/>
            <a:headEnd/>
            <a:tailEnd/>
          </a:ln>
        </p:spPr>
        <p:txBody>
          <a:bodyPr wrap="none">
            <a:spAutoFit/>
          </a:bodyPr>
          <a:lstStyle/>
          <a:p>
            <a:r>
              <a:rPr lang="en-US" sz="3200" b="1">
                <a:solidFill>
                  <a:srgbClr val="FF0000"/>
                </a:solidFill>
              </a:rPr>
              <a:t>/</a:t>
            </a:r>
          </a:p>
        </p:txBody>
      </p:sp>
      <p:sp>
        <p:nvSpPr>
          <p:cNvPr id="45065" name="Text Box 9"/>
          <p:cNvSpPr txBox="1">
            <a:spLocks noChangeArrowheads="1"/>
          </p:cNvSpPr>
          <p:nvPr/>
        </p:nvSpPr>
        <p:spPr bwMode="auto">
          <a:xfrm>
            <a:off x="5410200" y="3879850"/>
            <a:ext cx="296863" cy="579438"/>
          </a:xfrm>
          <a:prstGeom prst="rect">
            <a:avLst/>
          </a:prstGeom>
          <a:noFill/>
          <a:ln w="9525">
            <a:noFill/>
            <a:miter lim="800000"/>
            <a:headEnd/>
            <a:tailEnd/>
          </a:ln>
        </p:spPr>
        <p:txBody>
          <a:bodyPr wrap="none">
            <a:spAutoFit/>
          </a:bodyPr>
          <a:lstStyle/>
          <a:p>
            <a:r>
              <a:rPr lang="en-US" sz="3200" b="1">
                <a:solidFill>
                  <a:srgbClr val="FF0000"/>
                </a:solidFill>
              </a:rPr>
              <a:t>/</a:t>
            </a:r>
          </a:p>
        </p:txBody>
      </p:sp>
      <p:sp>
        <p:nvSpPr>
          <p:cNvPr id="45066" name="Text Box 10"/>
          <p:cNvSpPr txBox="1">
            <a:spLocks noChangeArrowheads="1"/>
          </p:cNvSpPr>
          <p:nvPr/>
        </p:nvSpPr>
        <p:spPr bwMode="auto">
          <a:xfrm>
            <a:off x="7753350" y="4794250"/>
            <a:ext cx="296863" cy="579438"/>
          </a:xfrm>
          <a:prstGeom prst="rect">
            <a:avLst/>
          </a:prstGeom>
          <a:noFill/>
          <a:ln w="9525">
            <a:noFill/>
            <a:miter lim="800000"/>
            <a:headEnd/>
            <a:tailEnd/>
          </a:ln>
        </p:spPr>
        <p:txBody>
          <a:bodyPr wrap="none">
            <a:spAutoFit/>
          </a:bodyPr>
          <a:lstStyle/>
          <a:p>
            <a:r>
              <a:rPr lang="en-US" sz="3200" b="1">
                <a:solidFill>
                  <a:srgbClr val="FF0000"/>
                </a:solidFill>
              </a:rPr>
              <a:t>/</a:t>
            </a:r>
          </a:p>
        </p:txBody>
      </p:sp>
      <p:sp>
        <p:nvSpPr>
          <p:cNvPr id="45067" name="Text Box 11"/>
          <p:cNvSpPr txBox="1">
            <a:spLocks noChangeArrowheads="1"/>
          </p:cNvSpPr>
          <p:nvPr/>
        </p:nvSpPr>
        <p:spPr bwMode="auto">
          <a:xfrm>
            <a:off x="4781550" y="5175250"/>
            <a:ext cx="296863" cy="579438"/>
          </a:xfrm>
          <a:prstGeom prst="rect">
            <a:avLst/>
          </a:prstGeom>
          <a:noFill/>
          <a:ln w="9525">
            <a:noFill/>
            <a:miter lim="800000"/>
            <a:headEnd/>
            <a:tailEnd/>
          </a:ln>
        </p:spPr>
        <p:txBody>
          <a:bodyPr wrap="none">
            <a:spAutoFit/>
          </a:bodyPr>
          <a:lstStyle/>
          <a:p>
            <a:r>
              <a:rPr lang="en-US" sz="3200" b="1">
                <a:solidFill>
                  <a:srgbClr val="FF0000"/>
                </a:solidFill>
              </a:rPr>
              <a:t>/</a:t>
            </a:r>
          </a:p>
        </p:txBody>
      </p:sp>
      <p:sp>
        <p:nvSpPr>
          <p:cNvPr id="45068" name="Text Box 12"/>
          <p:cNvSpPr txBox="1">
            <a:spLocks noChangeArrowheads="1"/>
          </p:cNvSpPr>
          <p:nvPr/>
        </p:nvSpPr>
        <p:spPr bwMode="auto">
          <a:xfrm>
            <a:off x="3733800" y="5541963"/>
            <a:ext cx="296863" cy="579437"/>
          </a:xfrm>
          <a:prstGeom prst="rect">
            <a:avLst/>
          </a:prstGeom>
          <a:noFill/>
          <a:ln w="9525">
            <a:noFill/>
            <a:miter lim="800000"/>
            <a:headEnd/>
            <a:tailEnd/>
          </a:ln>
        </p:spPr>
        <p:txBody>
          <a:bodyPr wrap="none">
            <a:spAutoFit/>
          </a:bodyPr>
          <a:lstStyle/>
          <a:p>
            <a:r>
              <a:rPr lang="en-US" sz="3200" b="1">
                <a:solidFill>
                  <a:srgbClr val="FF0000"/>
                </a:solidFill>
              </a:rPr>
              <a:t>/</a:t>
            </a:r>
          </a:p>
        </p:txBody>
      </p:sp>
      <p:sp>
        <p:nvSpPr>
          <p:cNvPr id="45069" name="Text Box 13"/>
          <p:cNvSpPr txBox="1">
            <a:spLocks noChangeArrowheads="1"/>
          </p:cNvSpPr>
          <p:nvPr/>
        </p:nvSpPr>
        <p:spPr bwMode="auto">
          <a:xfrm>
            <a:off x="1836738" y="3532188"/>
            <a:ext cx="296862" cy="579437"/>
          </a:xfrm>
          <a:prstGeom prst="rect">
            <a:avLst/>
          </a:prstGeom>
          <a:noFill/>
          <a:ln w="9525">
            <a:noFill/>
            <a:miter lim="800000"/>
            <a:headEnd/>
            <a:tailEnd/>
          </a:ln>
        </p:spPr>
        <p:txBody>
          <a:bodyPr wrap="none">
            <a:spAutoFit/>
          </a:bodyPr>
          <a:lstStyle/>
          <a:p>
            <a:r>
              <a:rPr lang="en-US" sz="3200" b="1">
                <a:solidFill>
                  <a:srgbClr val="FF0000"/>
                </a:solidFill>
              </a:rPr>
              <a:t>/</a:t>
            </a:r>
          </a:p>
        </p:txBody>
      </p:sp>
      <p:sp>
        <p:nvSpPr>
          <p:cNvPr id="45070" name="Text Box 14"/>
          <p:cNvSpPr txBox="1">
            <a:spLocks noChangeArrowheads="1"/>
          </p:cNvSpPr>
          <p:nvPr/>
        </p:nvSpPr>
        <p:spPr bwMode="auto">
          <a:xfrm>
            <a:off x="3375025" y="3089275"/>
            <a:ext cx="296863" cy="579438"/>
          </a:xfrm>
          <a:prstGeom prst="rect">
            <a:avLst/>
          </a:prstGeom>
          <a:noFill/>
          <a:ln w="9525">
            <a:noFill/>
            <a:miter lim="800000"/>
            <a:headEnd/>
            <a:tailEnd/>
          </a:ln>
        </p:spPr>
        <p:txBody>
          <a:bodyPr wrap="none">
            <a:spAutoFit/>
          </a:bodyPr>
          <a:lstStyle/>
          <a:p>
            <a:r>
              <a:rPr lang="en-US" sz="3200" b="1">
                <a:solidFill>
                  <a:srgbClr val="FF0000"/>
                </a:solidFill>
              </a:rPr>
              <a:t>/</a:t>
            </a:r>
          </a:p>
        </p:txBody>
      </p:sp>
      <p:sp>
        <p:nvSpPr>
          <p:cNvPr id="45071" name="Text Box 15"/>
          <p:cNvSpPr txBox="1">
            <a:spLocks noChangeArrowheads="1"/>
          </p:cNvSpPr>
          <p:nvPr/>
        </p:nvSpPr>
        <p:spPr bwMode="auto">
          <a:xfrm>
            <a:off x="2895600" y="4232275"/>
            <a:ext cx="296863" cy="579438"/>
          </a:xfrm>
          <a:prstGeom prst="rect">
            <a:avLst/>
          </a:prstGeom>
          <a:noFill/>
          <a:ln w="9525">
            <a:noFill/>
            <a:miter lim="800000"/>
            <a:headEnd/>
            <a:tailEnd/>
          </a:ln>
        </p:spPr>
        <p:txBody>
          <a:bodyPr wrap="none">
            <a:spAutoFit/>
          </a:bodyPr>
          <a:lstStyle/>
          <a:p>
            <a:r>
              <a:rPr lang="en-US" sz="3200" b="1">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45063"/>
                                        </p:tgtEl>
                                        <p:attrNameLst>
                                          <p:attrName>style.visibility</p:attrName>
                                        </p:attrNameLst>
                                      </p:cBhvr>
                                      <p:to>
                                        <p:strVal val="visible"/>
                                      </p:to>
                                    </p:set>
                                    <p:animEffect transition="in" filter="plus(in)">
                                      <p:cBhvr>
                                        <p:cTn id="7" dur="2000"/>
                                        <p:tgtEl>
                                          <p:spTgt spid="450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5070"/>
                                        </p:tgtEl>
                                        <p:attrNameLst>
                                          <p:attrName>style.visibility</p:attrName>
                                        </p:attrNameLst>
                                      </p:cBhvr>
                                      <p:to>
                                        <p:strVal val="visible"/>
                                      </p:to>
                                    </p:set>
                                    <p:animEffect transition="in" filter="wheel(4)">
                                      <p:cBhvr>
                                        <p:cTn id="12" dur="2000"/>
                                        <p:tgtEl>
                                          <p:spTgt spid="45070"/>
                                        </p:tgtEl>
                                      </p:cBhvr>
                                    </p:animEffect>
                                  </p:childTnLst>
                                </p:cTn>
                              </p:par>
                              <p:par>
                                <p:cTn id="13" presetID="21" presetClass="entr" presetSubtype="4" fill="hold" grpId="0" nodeType="withEffect">
                                  <p:stCondLst>
                                    <p:cond delay="0"/>
                                  </p:stCondLst>
                                  <p:childTnLst>
                                    <p:set>
                                      <p:cBhvr>
                                        <p:cTn id="14" dur="1" fill="hold">
                                          <p:stCondLst>
                                            <p:cond delay="0"/>
                                          </p:stCondLst>
                                        </p:cTn>
                                        <p:tgtEl>
                                          <p:spTgt spid="45069"/>
                                        </p:tgtEl>
                                        <p:attrNameLst>
                                          <p:attrName>style.visibility</p:attrName>
                                        </p:attrNameLst>
                                      </p:cBhvr>
                                      <p:to>
                                        <p:strVal val="visible"/>
                                      </p:to>
                                    </p:set>
                                    <p:animEffect transition="in" filter="wheel(4)">
                                      <p:cBhvr>
                                        <p:cTn id="15" dur="2000"/>
                                        <p:tgtEl>
                                          <p:spTgt spid="45069"/>
                                        </p:tgtEl>
                                      </p:cBhvr>
                                    </p:animEffect>
                                  </p:childTnLst>
                                </p:cTn>
                              </p:par>
                              <p:par>
                                <p:cTn id="16" presetID="21" presetClass="entr" presetSubtype="4" fill="hold" grpId="0" nodeType="withEffect">
                                  <p:stCondLst>
                                    <p:cond delay="0"/>
                                  </p:stCondLst>
                                  <p:childTnLst>
                                    <p:set>
                                      <p:cBhvr>
                                        <p:cTn id="17" dur="1" fill="hold">
                                          <p:stCondLst>
                                            <p:cond delay="0"/>
                                          </p:stCondLst>
                                        </p:cTn>
                                        <p:tgtEl>
                                          <p:spTgt spid="45064"/>
                                        </p:tgtEl>
                                        <p:attrNameLst>
                                          <p:attrName>style.visibility</p:attrName>
                                        </p:attrNameLst>
                                      </p:cBhvr>
                                      <p:to>
                                        <p:strVal val="visible"/>
                                      </p:to>
                                    </p:set>
                                    <p:animEffect transition="in" filter="wheel(4)">
                                      <p:cBhvr>
                                        <p:cTn id="18" dur="2000"/>
                                        <p:tgtEl>
                                          <p:spTgt spid="45064"/>
                                        </p:tgtEl>
                                      </p:cBhvr>
                                    </p:animEffect>
                                  </p:childTnLst>
                                </p:cTn>
                              </p:par>
                              <p:par>
                                <p:cTn id="19" presetID="21" presetClass="entr" presetSubtype="4" fill="hold" grpId="0" nodeType="withEffect">
                                  <p:stCondLst>
                                    <p:cond delay="0"/>
                                  </p:stCondLst>
                                  <p:childTnLst>
                                    <p:set>
                                      <p:cBhvr>
                                        <p:cTn id="20" dur="1" fill="hold">
                                          <p:stCondLst>
                                            <p:cond delay="0"/>
                                          </p:stCondLst>
                                        </p:cTn>
                                        <p:tgtEl>
                                          <p:spTgt spid="45065"/>
                                        </p:tgtEl>
                                        <p:attrNameLst>
                                          <p:attrName>style.visibility</p:attrName>
                                        </p:attrNameLst>
                                      </p:cBhvr>
                                      <p:to>
                                        <p:strVal val="visible"/>
                                      </p:to>
                                    </p:set>
                                    <p:animEffect transition="in" filter="wheel(4)">
                                      <p:cBhvr>
                                        <p:cTn id="21" dur="2000"/>
                                        <p:tgtEl>
                                          <p:spTgt spid="45065"/>
                                        </p:tgtEl>
                                      </p:cBhvr>
                                    </p:animEffect>
                                  </p:childTnLst>
                                </p:cTn>
                              </p:par>
                              <p:par>
                                <p:cTn id="22" presetID="21" presetClass="entr" presetSubtype="4" fill="hold" grpId="0" nodeType="withEffect">
                                  <p:stCondLst>
                                    <p:cond delay="0"/>
                                  </p:stCondLst>
                                  <p:childTnLst>
                                    <p:set>
                                      <p:cBhvr>
                                        <p:cTn id="23" dur="1" fill="hold">
                                          <p:stCondLst>
                                            <p:cond delay="0"/>
                                          </p:stCondLst>
                                        </p:cTn>
                                        <p:tgtEl>
                                          <p:spTgt spid="45071"/>
                                        </p:tgtEl>
                                        <p:attrNameLst>
                                          <p:attrName>style.visibility</p:attrName>
                                        </p:attrNameLst>
                                      </p:cBhvr>
                                      <p:to>
                                        <p:strVal val="visible"/>
                                      </p:to>
                                    </p:set>
                                    <p:animEffect transition="in" filter="wheel(4)">
                                      <p:cBhvr>
                                        <p:cTn id="24" dur="2000"/>
                                        <p:tgtEl>
                                          <p:spTgt spid="45071"/>
                                        </p:tgtEl>
                                      </p:cBhvr>
                                    </p:animEffect>
                                  </p:childTnLst>
                                </p:cTn>
                              </p:par>
                              <p:par>
                                <p:cTn id="25" presetID="21" presetClass="entr" presetSubtype="4" fill="hold" grpId="0" nodeType="withEffect">
                                  <p:stCondLst>
                                    <p:cond delay="0"/>
                                  </p:stCondLst>
                                  <p:childTnLst>
                                    <p:set>
                                      <p:cBhvr>
                                        <p:cTn id="26" dur="1" fill="hold">
                                          <p:stCondLst>
                                            <p:cond delay="0"/>
                                          </p:stCondLst>
                                        </p:cTn>
                                        <p:tgtEl>
                                          <p:spTgt spid="45066"/>
                                        </p:tgtEl>
                                        <p:attrNameLst>
                                          <p:attrName>style.visibility</p:attrName>
                                        </p:attrNameLst>
                                      </p:cBhvr>
                                      <p:to>
                                        <p:strVal val="visible"/>
                                      </p:to>
                                    </p:set>
                                    <p:animEffect transition="in" filter="wheel(4)">
                                      <p:cBhvr>
                                        <p:cTn id="27" dur="2000"/>
                                        <p:tgtEl>
                                          <p:spTgt spid="45066"/>
                                        </p:tgtEl>
                                      </p:cBhvr>
                                    </p:animEffect>
                                  </p:childTnLst>
                                </p:cTn>
                              </p:par>
                              <p:par>
                                <p:cTn id="28" presetID="21" presetClass="entr" presetSubtype="4" fill="hold" grpId="0" nodeType="withEffect">
                                  <p:stCondLst>
                                    <p:cond delay="0"/>
                                  </p:stCondLst>
                                  <p:childTnLst>
                                    <p:set>
                                      <p:cBhvr>
                                        <p:cTn id="29" dur="1" fill="hold">
                                          <p:stCondLst>
                                            <p:cond delay="0"/>
                                          </p:stCondLst>
                                        </p:cTn>
                                        <p:tgtEl>
                                          <p:spTgt spid="45067"/>
                                        </p:tgtEl>
                                        <p:attrNameLst>
                                          <p:attrName>style.visibility</p:attrName>
                                        </p:attrNameLst>
                                      </p:cBhvr>
                                      <p:to>
                                        <p:strVal val="visible"/>
                                      </p:to>
                                    </p:set>
                                    <p:animEffect transition="in" filter="wheel(4)">
                                      <p:cBhvr>
                                        <p:cTn id="30" dur="2000"/>
                                        <p:tgtEl>
                                          <p:spTgt spid="45067"/>
                                        </p:tgtEl>
                                      </p:cBhvr>
                                    </p:animEffect>
                                  </p:childTnLst>
                                </p:cTn>
                              </p:par>
                              <p:par>
                                <p:cTn id="31" presetID="21" presetClass="entr" presetSubtype="4" fill="hold" grpId="0" nodeType="withEffect">
                                  <p:stCondLst>
                                    <p:cond delay="0"/>
                                  </p:stCondLst>
                                  <p:childTnLst>
                                    <p:set>
                                      <p:cBhvr>
                                        <p:cTn id="32" dur="1" fill="hold">
                                          <p:stCondLst>
                                            <p:cond delay="0"/>
                                          </p:stCondLst>
                                        </p:cTn>
                                        <p:tgtEl>
                                          <p:spTgt spid="45068"/>
                                        </p:tgtEl>
                                        <p:attrNameLst>
                                          <p:attrName>style.visibility</p:attrName>
                                        </p:attrNameLst>
                                      </p:cBhvr>
                                      <p:to>
                                        <p:strVal val="visible"/>
                                      </p:to>
                                    </p:set>
                                    <p:animEffect transition="in" filter="wheel(4)">
                                      <p:cBhvr>
                                        <p:cTn id="33" dur="2000"/>
                                        <p:tgtEl>
                                          <p:spTgt spid="45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p:bldP spid="45064" grpId="0"/>
      <p:bldP spid="45065" grpId="0"/>
      <p:bldP spid="45066" grpId="0"/>
      <p:bldP spid="45067" grpId="0"/>
      <p:bldP spid="45068" grpId="0"/>
      <p:bldP spid="45069" grpId="0"/>
      <p:bldP spid="45070" grpId="0"/>
      <p:bldP spid="450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7200" y="519113"/>
            <a:ext cx="7543800" cy="461962"/>
          </a:xfrm>
          <a:prstGeom prst="rect">
            <a:avLst/>
          </a:prstGeom>
          <a:noFill/>
          <a:ln w="9525">
            <a:noFill/>
            <a:miter lim="800000"/>
            <a:headEnd/>
            <a:tailEnd/>
          </a:ln>
        </p:spPr>
        <p:txBody>
          <a:bodyPr>
            <a:spAutoFit/>
          </a:bodyPr>
          <a:lstStyle/>
          <a:p>
            <a:pPr>
              <a:spcBef>
                <a:spcPct val="50000"/>
              </a:spcBef>
            </a:pPr>
            <a:r>
              <a:rPr lang="en-US" sz="2400" b="1" i="1" u="sng">
                <a:solidFill>
                  <a:srgbClr val="0000FF"/>
                </a:solidFill>
              </a:rPr>
              <a:t>Tập đọc</a:t>
            </a:r>
            <a:r>
              <a:rPr lang="en-US" sz="2400" b="1" i="1">
                <a:solidFill>
                  <a:srgbClr val="0000FF"/>
                </a:solidFill>
              </a:rPr>
              <a:t>:</a:t>
            </a:r>
          </a:p>
        </p:txBody>
      </p:sp>
      <p:sp>
        <p:nvSpPr>
          <p:cNvPr id="7171" name="Text Box 3"/>
          <p:cNvSpPr txBox="1">
            <a:spLocks noChangeArrowheads="1"/>
          </p:cNvSpPr>
          <p:nvPr/>
        </p:nvSpPr>
        <p:spPr bwMode="auto">
          <a:xfrm>
            <a:off x="2286000" y="1524000"/>
            <a:ext cx="44958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Trồng rừng ngập mặn</a:t>
            </a:r>
          </a:p>
        </p:txBody>
      </p:sp>
      <p:sp>
        <p:nvSpPr>
          <p:cNvPr id="7172" name="Text Box 4"/>
          <p:cNvSpPr txBox="1">
            <a:spLocks noChangeArrowheads="1"/>
          </p:cNvSpPr>
          <p:nvPr/>
        </p:nvSpPr>
        <p:spPr bwMode="auto">
          <a:xfrm>
            <a:off x="4495800" y="2057400"/>
            <a:ext cx="3886200" cy="4572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Theo Phan Nguyên Hồng</a:t>
            </a:r>
          </a:p>
        </p:txBody>
      </p:sp>
      <p:sp>
        <p:nvSpPr>
          <p:cNvPr id="7173" name="Text Box 5"/>
          <p:cNvSpPr txBox="1">
            <a:spLocks noChangeArrowheads="1"/>
          </p:cNvSpPr>
          <p:nvPr/>
        </p:nvSpPr>
        <p:spPr bwMode="auto">
          <a:xfrm>
            <a:off x="1066800" y="2590800"/>
            <a:ext cx="7239000" cy="519113"/>
          </a:xfrm>
          <a:prstGeom prst="rect">
            <a:avLst/>
          </a:prstGeom>
          <a:noFill/>
          <a:ln w="9525">
            <a:noFill/>
            <a:miter lim="800000"/>
            <a:headEnd/>
            <a:tailEnd/>
          </a:ln>
        </p:spPr>
        <p:txBody>
          <a:bodyPr>
            <a:spAutoFit/>
          </a:bodyPr>
          <a:lstStyle/>
          <a:p>
            <a:pPr>
              <a:spcBef>
                <a:spcPct val="50000"/>
              </a:spcBef>
            </a:pPr>
            <a:r>
              <a:rPr lang="en-US" b="1">
                <a:solidFill>
                  <a:srgbClr val="990000"/>
                </a:solidFill>
              </a:rPr>
              <a:t>   Luyện đọc                   Tìm hiểu bài</a:t>
            </a:r>
          </a:p>
        </p:txBody>
      </p:sp>
      <p:sp>
        <p:nvSpPr>
          <p:cNvPr id="7174" name="Text Box 6"/>
          <p:cNvSpPr txBox="1">
            <a:spLocks noChangeArrowheads="1"/>
          </p:cNvSpPr>
          <p:nvPr/>
        </p:nvSpPr>
        <p:spPr bwMode="auto">
          <a:xfrm>
            <a:off x="1371600" y="3352800"/>
            <a:ext cx="2971800" cy="2443163"/>
          </a:xfrm>
          <a:prstGeom prst="rect">
            <a:avLst/>
          </a:prstGeom>
          <a:noFill/>
          <a:ln w="9525">
            <a:noFill/>
            <a:miter lim="800000"/>
            <a:headEnd/>
            <a:tailEnd/>
          </a:ln>
        </p:spPr>
        <p:txBody>
          <a:bodyPr>
            <a:spAutoFit/>
          </a:bodyPr>
          <a:lstStyle/>
          <a:p>
            <a:pPr>
              <a:spcBef>
                <a:spcPct val="50000"/>
              </a:spcBef>
            </a:pPr>
            <a:r>
              <a:rPr lang="en-US" b="1" i="1">
                <a:solidFill>
                  <a:srgbClr val="0000FF"/>
                </a:solidFill>
              </a:rPr>
              <a:t>ngập mặn</a:t>
            </a:r>
          </a:p>
          <a:p>
            <a:pPr>
              <a:spcBef>
                <a:spcPct val="50000"/>
              </a:spcBef>
            </a:pPr>
            <a:r>
              <a:rPr lang="en-US" b="1" i="1">
                <a:solidFill>
                  <a:srgbClr val="0000FF"/>
                </a:solidFill>
              </a:rPr>
              <a:t>xói lở</a:t>
            </a:r>
          </a:p>
          <a:p>
            <a:pPr>
              <a:spcBef>
                <a:spcPct val="50000"/>
              </a:spcBef>
            </a:pPr>
            <a:r>
              <a:rPr lang="en-US" b="1" i="1">
                <a:solidFill>
                  <a:srgbClr val="0000FF"/>
                </a:solidFill>
              </a:rPr>
              <a:t>tuyên truyền</a:t>
            </a:r>
          </a:p>
          <a:p>
            <a:pPr>
              <a:spcBef>
                <a:spcPct val="50000"/>
              </a:spcBef>
            </a:pPr>
            <a:r>
              <a:rPr lang="en-US" b="1" i="1">
                <a:solidFill>
                  <a:srgbClr val="0000FF"/>
                </a:solidFill>
              </a:rPr>
              <a:t>vững chắc</a:t>
            </a:r>
          </a:p>
        </p:txBody>
      </p:sp>
      <p:sp>
        <p:nvSpPr>
          <p:cNvPr id="7175" name="Line 7"/>
          <p:cNvSpPr>
            <a:spLocks noChangeShapeType="1"/>
          </p:cNvSpPr>
          <p:nvPr/>
        </p:nvSpPr>
        <p:spPr bwMode="auto">
          <a:xfrm flipV="1">
            <a:off x="1219200" y="3200400"/>
            <a:ext cx="6858000" cy="0"/>
          </a:xfrm>
          <a:prstGeom prst="line">
            <a:avLst/>
          </a:prstGeom>
          <a:noFill/>
          <a:ln w="38100" cmpd="dbl">
            <a:solidFill>
              <a:srgbClr val="0000FF"/>
            </a:solidFill>
            <a:round/>
            <a:headEnd/>
            <a:tailEnd/>
          </a:ln>
        </p:spPr>
        <p:txBody>
          <a:bodyPr/>
          <a:lstStyle/>
          <a:p>
            <a:endParaRPr lang="en-US"/>
          </a:p>
        </p:txBody>
      </p:sp>
      <p:sp>
        <p:nvSpPr>
          <p:cNvPr id="7176" name="Line 8"/>
          <p:cNvSpPr>
            <a:spLocks noChangeShapeType="1"/>
          </p:cNvSpPr>
          <p:nvPr/>
        </p:nvSpPr>
        <p:spPr bwMode="auto">
          <a:xfrm>
            <a:off x="4343400" y="3200400"/>
            <a:ext cx="0" cy="2743200"/>
          </a:xfrm>
          <a:prstGeom prst="line">
            <a:avLst/>
          </a:prstGeom>
          <a:noFill/>
          <a:ln w="38100" cmpd="dbl">
            <a:solidFill>
              <a:srgbClr val="0000FF"/>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3970" name="Picture 2" descr="RUNGNGAPMAN2"/>
          <p:cNvPicPr>
            <a:picLocks noChangeAspect="1" noChangeArrowheads="1"/>
          </p:cNvPicPr>
          <p:nvPr/>
        </p:nvPicPr>
        <p:blipFill>
          <a:blip r:embed="rId2"/>
          <a:srcRect/>
          <a:stretch>
            <a:fillRect/>
          </a:stretch>
        </p:blipFill>
        <p:spPr bwMode="auto">
          <a:xfrm>
            <a:off x="0" y="-381000"/>
            <a:ext cx="9144000" cy="7543800"/>
          </a:xfrm>
          <a:prstGeom prst="rect">
            <a:avLst/>
          </a:prstGeom>
          <a:noFill/>
          <a:ln w="9525">
            <a:noFill/>
            <a:miter lim="800000"/>
            <a:headEnd/>
            <a:tailEnd/>
          </a:ln>
        </p:spPr>
      </p:pic>
      <p:sp>
        <p:nvSpPr>
          <p:cNvPr id="8195" name="Text Box 3"/>
          <p:cNvSpPr txBox="1">
            <a:spLocks noChangeArrowheads="1"/>
          </p:cNvSpPr>
          <p:nvPr/>
        </p:nvSpPr>
        <p:spPr bwMode="auto">
          <a:xfrm>
            <a:off x="914400" y="6019800"/>
            <a:ext cx="4267200" cy="641350"/>
          </a:xfrm>
          <a:prstGeom prst="rect">
            <a:avLst/>
          </a:prstGeom>
          <a:noFill/>
          <a:ln w="9525">
            <a:noFill/>
            <a:miter lim="800000"/>
            <a:headEnd/>
            <a:tailEnd/>
          </a:ln>
        </p:spPr>
        <p:txBody>
          <a:bodyPr>
            <a:spAutoFit/>
          </a:bodyPr>
          <a:lstStyle/>
          <a:p>
            <a:pPr>
              <a:spcBef>
                <a:spcPct val="50000"/>
              </a:spcBef>
            </a:pPr>
            <a:r>
              <a:rPr lang="en-US" sz="3600" b="1">
                <a:solidFill>
                  <a:srgbClr val="0000FF"/>
                </a:solidFill>
              </a:rPr>
              <a:t>RỪNG NGẬP MẶN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wipe(down)">
                                      <p:cBhvr>
                                        <p:cTn id="7" dur="1000"/>
                                        <p:tgtEl>
                                          <p:spTgt spid="8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457200" y="519113"/>
            <a:ext cx="7543800" cy="10160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                    </a:t>
            </a:r>
          </a:p>
          <a:p>
            <a:pPr>
              <a:spcBef>
                <a:spcPct val="50000"/>
              </a:spcBef>
            </a:pPr>
            <a:r>
              <a:rPr lang="en-US" sz="2400" b="1" i="1">
                <a:solidFill>
                  <a:srgbClr val="0000FF"/>
                </a:solidFill>
              </a:rPr>
              <a:t>                                          </a:t>
            </a:r>
            <a:r>
              <a:rPr lang="en-US" sz="2400" b="1" i="1" u="sng">
                <a:solidFill>
                  <a:srgbClr val="0000FF"/>
                </a:solidFill>
              </a:rPr>
              <a:t>Tập đọc</a:t>
            </a:r>
            <a:r>
              <a:rPr lang="en-US" sz="2400" b="1" i="1">
                <a:solidFill>
                  <a:srgbClr val="0000FF"/>
                </a:solidFill>
              </a:rPr>
              <a:t>:</a:t>
            </a:r>
          </a:p>
        </p:txBody>
      </p:sp>
      <p:sp>
        <p:nvSpPr>
          <p:cNvPr id="9219" name="Text Box 3"/>
          <p:cNvSpPr txBox="1">
            <a:spLocks noChangeArrowheads="1"/>
          </p:cNvSpPr>
          <p:nvPr/>
        </p:nvSpPr>
        <p:spPr bwMode="auto">
          <a:xfrm>
            <a:off x="2286000" y="1524000"/>
            <a:ext cx="44958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Trồng rừng ngập mặn</a:t>
            </a:r>
          </a:p>
        </p:txBody>
      </p:sp>
      <p:sp>
        <p:nvSpPr>
          <p:cNvPr id="9220" name="Text Box 4"/>
          <p:cNvSpPr txBox="1">
            <a:spLocks noChangeArrowheads="1"/>
          </p:cNvSpPr>
          <p:nvPr/>
        </p:nvSpPr>
        <p:spPr bwMode="auto">
          <a:xfrm>
            <a:off x="4495800" y="2057400"/>
            <a:ext cx="3886200" cy="4572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Theo Phan Nguyên Hồng</a:t>
            </a:r>
          </a:p>
        </p:txBody>
      </p:sp>
      <p:sp>
        <p:nvSpPr>
          <p:cNvPr id="9221" name="Text Box 5"/>
          <p:cNvSpPr txBox="1">
            <a:spLocks noChangeArrowheads="1"/>
          </p:cNvSpPr>
          <p:nvPr/>
        </p:nvSpPr>
        <p:spPr bwMode="auto">
          <a:xfrm>
            <a:off x="1066800" y="2590800"/>
            <a:ext cx="7239000" cy="519113"/>
          </a:xfrm>
          <a:prstGeom prst="rect">
            <a:avLst/>
          </a:prstGeom>
          <a:noFill/>
          <a:ln w="9525">
            <a:noFill/>
            <a:miter lim="800000"/>
            <a:headEnd/>
            <a:tailEnd/>
          </a:ln>
        </p:spPr>
        <p:txBody>
          <a:bodyPr>
            <a:spAutoFit/>
          </a:bodyPr>
          <a:lstStyle/>
          <a:p>
            <a:pPr>
              <a:spcBef>
                <a:spcPct val="50000"/>
              </a:spcBef>
            </a:pPr>
            <a:r>
              <a:rPr lang="en-US" b="1">
                <a:solidFill>
                  <a:srgbClr val="990000"/>
                </a:solidFill>
              </a:rPr>
              <a:t>   Luyện đọc                   Tìm hiểu bài</a:t>
            </a:r>
          </a:p>
        </p:txBody>
      </p:sp>
      <p:sp>
        <p:nvSpPr>
          <p:cNvPr id="9222" name="Text Box 6"/>
          <p:cNvSpPr txBox="1">
            <a:spLocks noChangeArrowheads="1"/>
          </p:cNvSpPr>
          <p:nvPr/>
        </p:nvSpPr>
        <p:spPr bwMode="auto">
          <a:xfrm>
            <a:off x="1371600" y="3352800"/>
            <a:ext cx="2971800" cy="2443163"/>
          </a:xfrm>
          <a:prstGeom prst="rect">
            <a:avLst/>
          </a:prstGeom>
          <a:noFill/>
          <a:ln w="9525">
            <a:noFill/>
            <a:miter lim="800000"/>
            <a:headEnd/>
            <a:tailEnd/>
          </a:ln>
        </p:spPr>
        <p:txBody>
          <a:bodyPr>
            <a:spAutoFit/>
          </a:bodyPr>
          <a:lstStyle/>
          <a:p>
            <a:pPr>
              <a:spcBef>
                <a:spcPct val="50000"/>
              </a:spcBef>
            </a:pPr>
            <a:r>
              <a:rPr lang="en-US" b="1" i="1">
                <a:solidFill>
                  <a:srgbClr val="0000FF"/>
                </a:solidFill>
              </a:rPr>
              <a:t>ngập mặn</a:t>
            </a:r>
          </a:p>
          <a:p>
            <a:pPr>
              <a:spcBef>
                <a:spcPct val="50000"/>
              </a:spcBef>
            </a:pPr>
            <a:r>
              <a:rPr lang="en-US" b="1" i="1">
                <a:solidFill>
                  <a:srgbClr val="0000FF"/>
                </a:solidFill>
              </a:rPr>
              <a:t>xói lở</a:t>
            </a:r>
          </a:p>
          <a:p>
            <a:pPr>
              <a:spcBef>
                <a:spcPct val="50000"/>
              </a:spcBef>
            </a:pPr>
            <a:r>
              <a:rPr lang="en-US" b="1" i="1">
                <a:solidFill>
                  <a:srgbClr val="0000FF"/>
                </a:solidFill>
              </a:rPr>
              <a:t>tuyên truyền</a:t>
            </a:r>
          </a:p>
          <a:p>
            <a:pPr>
              <a:spcBef>
                <a:spcPct val="50000"/>
              </a:spcBef>
            </a:pPr>
            <a:r>
              <a:rPr lang="en-US" b="1" i="1">
                <a:solidFill>
                  <a:srgbClr val="0000FF"/>
                </a:solidFill>
              </a:rPr>
              <a:t>vững chắc</a:t>
            </a:r>
          </a:p>
        </p:txBody>
      </p:sp>
      <p:sp>
        <p:nvSpPr>
          <p:cNvPr id="9223" name="Line 7"/>
          <p:cNvSpPr>
            <a:spLocks noChangeShapeType="1"/>
          </p:cNvSpPr>
          <p:nvPr/>
        </p:nvSpPr>
        <p:spPr bwMode="auto">
          <a:xfrm flipV="1">
            <a:off x="1219200" y="3200400"/>
            <a:ext cx="6858000" cy="0"/>
          </a:xfrm>
          <a:prstGeom prst="line">
            <a:avLst/>
          </a:prstGeom>
          <a:noFill/>
          <a:ln w="38100" cmpd="dbl">
            <a:solidFill>
              <a:srgbClr val="0000FF"/>
            </a:solidFill>
            <a:round/>
            <a:headEnd/>
            <a:tailEnd/>
          </a:ln>
        </p:spPr>
        <p:txBody>
          <a:bodyPr/>
          <a:lstStyle/>
          <a:p>
            <a:endParaRPr lang="en-US"/>
          </a:p>
        </p:txBody>
      </p:sp>
      <p:sp>
        <p:nvSpPr>
          <p:cNvPr id="9224" name="Line 8"/>
          <p:cNvSpPr>
            <a:spLocks noChangeShapeType="1"/>
          </p:cNvSpPr>
          <p:nvPr/>
        </p:nvSpPr>
        <p:spPr bwMode="auto">
          <a:xfrm>
            <a:off x="4343400" y="3200400"/>
            <a:ext cx="0" cy="2895600"/>
          </a:xfrm>
          <a:prstGeom prst="line">
            <a:avLst/>
          </a:prstGeom>
          <a:noFill/>
          <a:ln w="38100" cmpd="dbl">
            <a:solidFill>
              <a:srgbClr val="0000FF"/>
            </a:solidFill>
            <a:round/>
            <a:headEnd/>
            <a:tailEnd/>
          </a:ln>
        </p:spPr>
        <p:txBody>
          <a:bodyPr/>
          <a:lstStyle/>
          <a:p>
            <a:endParaRPr lang="en-US"/>
          </a:p>
        </p:txBody>
      </p:sp>
      <p:sp>
        <p:nvSpPr>
          <p:cNvPr id="76809" name="Text Box 9"/>
          <p:cNvSpPr txBox="1">
            <a:spLocks noChangeArrowheads="1"/>
          </p:cNvSpPr>
          <p:nvPr/>
        </p:nvSpPr>
        <p:spPr bwMode="auto">
          <a:xfrm>
            <a:off x="5029200" y="4191000"/>
            <a:ext cx="1828800" cy="519113"/>
          </a:xfrm>
          <a:prstGeom prst="rect">
            <a:avLst/>
          </a:prstGeom>
          <a:noFill/>
          <a:ln w="9525">
            <a:noFill/>
            <a:miter lim="800000"/>
            <a:headEnd/>
            <a:tailEnd/>
          </a:ln>
        </p:spPr>
        <p:txBody>
          <a:bodyPr>
            <a:spAutoFit/>
          </a:bodyPr>
          <a:lstStyle/>
          <a:p>
            <a:pPr>
              <a:spcBef>
                <a:spcPct val="50000"/>
              </a:spcBef>
            </a:pPr>
            <a:r>
              <a:rPr lang="en-US" b="1" i="1">
                <a:solidFill>
                  <a:srgbClr val="0000FF"/>
                </a:solidFill>
              </a:rPr>
              <a:t>Đê điều</a:t>
            </a:r>
          </a:p>
        </p:txBody>
      </p:sp>
      <p:sp>
        <p:nvSpPr>
          <p:cNvPr id="76810" name="Text Box 10"/>
          <p:cNvSpPr txBox="1">
            <a:spLocks noChangeArrowheads="1"/>
          </p:cNvSpPr>
          <p:nvPr/>
        </p:nvSpPr>
        <p:spPr bwMode="auto">
          <a:xfrm>
            <a:off x="5029200" y="4648200"/>
            <a:ext cx="2743200" cy="519113"/>
          </a:xfrm>
          <a:prstGeom prst="rect">
            <a:avLst/>
          </a:prstGeom>
          <a:noFill/>
          <a:ln w="9525">
            <a:noFill/>
            <a:miter lim="800000"/>
            <a:headEnd/>
            <a:tailEnd/>
          </a:ln>
        </p:spPr>
        <p:txBody>
          <a:bodyPr>
            <a:spAutoFit/>
          </a:bodyPr>
          <a:lstStyle/>
          <a:p>
            <a:pPr>
              <a:spcBef>
                <a:spcPct val="50000"/>
              </a:spcBef>
            </a:pPr>
            <a:r>
              <a:rPr lang="en-US" b="1" i="1">
                <a:solidFill>
                  <a:srgbClr val="0000FF"/>
                </a:solidFill>
              </a:rPr>
              <a:t>Tuyên truyền</a:t>
            </a:r>
          </a:p>
        </p:txBody>
      </p:sp>
      <p:sp>
        <p:nvSpPr>
          <p:cNvPr id="76811" name="Text Box 11"/>
          <p:cNvSpPr txBox="1">
            <a:spLocks noChangeArrowheads="1"/>
          </p:cNvSpPr>
          <p:nvPr/>
        </p:nvSpPr>
        <p:spPr bwMode="auto">
          <a:xfrm>
            <a:off x="5029200" y="5562600"/>
            <a:ext cx="2514600" cy="519113"/>
          </a:xfrm>
          <a:prstGeom prst="rect">
            <a:avLst/>
          </a:prstGeom>
          <a:noFill/>
          <a:ln w="9525">
            <a:noFill/>
            <a:miter lim="800000"/>
            <a:headEnd/>
            <a:tailEnd/>
          </a:ln>
        </p:spPr>
        <p:txBody>
          <a:bodyPr>
            <a:spAutoFit/>
          </a:bodyPr>
          <a:lstStyle/>
          <a:p>
            <a:pPr>
              <a:spcBef>
                <a:spcPct val="50000"/>
              </a:spcBef>
            </a:pPr>
            <a:r>
              <a:rPr lang="en-US" b="1" i="1">
                <a:solidFill>
                  <a:srgbClr val="0000FF"/>
                </a:solidFill>
              </a:rPr>
              <a:t>Phong phú</a:t>
            </a:r>
          </a:p>
        </p:txBody>
      </p:sp>
      <p:sp>
        <p:nvSpPr>
          <p:cNvPr id="76812" name="Text Box 12"/>
          <p:cNvSpPr txBox="1">
            <a:spLocks noChangeArrowheads="1"/>
          </p:cNvSpPr>
          <p:nvPr/>
        </p:nvSpPr>
        <p:spPr bwMode="auto">
          <a:xfrm>
            <a:off x="5029200" y="3276600"/>
            <a:ext cx="3124200" cy="519113"/>
          </a:xfrm>
          <a:prstGeom prst="rect">
            <a:avLst/>
          </a:prstGeom>
          <a:noFill/>
          <a:ln w="9525">
            <a:noFill/>
            <a:miter lim="800000"/>
            <a:headEnd/>
            <a:tailEnd/>
          </a:ln>
        </p:spPr>
        <p:txBody>
          <a:bodyPr>
            <a:spAutoFit/>
          </a:bodyPr>
          <a:lstStyle/>
          <a:p>
            <a:pPr>
              <a:spcBef>
                <a:spcPct val="50000"/>
              </a:spcBef>
            </a:pPr>
            <a:r>
              <a:rPr lang="en-US" b="1" i="1">
                <a:solidFill>
                  <a:srgbClr val="0000FF"/>
                </a:solidFill>
              </a:rPr>
              <a:t>Rừng ngập mặn</a:t>
            </a:r>
          </a:p>
        </p:txBody>
      </p:sp>
      <p:sp>
        <p:nvSpPr>
          <p:cNvPr id="76813" name="Text Box 13"/>
          <p:cNvSpPr txBox="1">
            <a:spLocks noChangeArrowheads="1"/>
          </p:cNvSpPr>
          <p:nvPr/>
        </p:nvSpPr>
        <p:spPr bwMode="auto">
          <a:xfrm>
            <a:off x="5029200" y="3748088"/>
            <a:ext cx="1600200" cy="519112"/>
          </a:xfrm>
          <a:prstGeom prst="rect">
            <a:avLst/>
          </a:prstGeom>
          <a:noFill/>
          <a:ln w="9525">
            <a:noFill/>
            <a:miter lim="800000"/>
            <a:headEnd/>
            <a:tailEnd/>
          </a:ln>
        </p:spPr>
        <p:txBody>
          <a:bodyPr>
            <a:spAutoFit/>
          </a:bodyPr>
          <a:lstStyle/>
          <a:p>
            <a:pPr>
              <a:spcBef>
                <a:spcPct val="50000"/>
              </a:spcBef>
            </a:pPr>
            <a:r>
              <a:rPr lang="en-US" b="1" i="1">
                <a:solidFill>
                  <a:srgbClr val="0000FF"/>
                </a:solidFill>
              </a:rPr>
              <a:t>Quai đê</a:t>
            </a:r>
          </a:p>
        </p:txBody>
      </p:sp>
      <p:sp>
        <p:nvSpPr>
          <p:cNvPr id="76814" name="Text Box 14"/>
          <p:cNvSpPr txBox="1">
            <a:spLocks noChangeArrowheads="1"/>
          </p:cNvSpPr>
          <p:nvPr/>
        </p:nvSpPr>
        <p:spPr bwMode="auto">
          <a:xfrm>
            <a:off x="5029200" y="5105400"/>
            <a:ext cx="2057400" cy="519113"/>
          </a:xfrm>
          <a:prstGeom prst="rect">
            <a:avLst/>
          </a:prstGeom>
          <a:noFill/>
          <a:ln w="9525">
            <a:noFill/>
            <a:miter lim="800000"/>
            <a:headEnd/>
            <a:tailEnd/>
          </a:ln>
        </p:spPr>
        <p:txBody>
          <a:bodyPr>
            <a:spAutoFit/>
          </a:bodyPr>
          <a:lstStyle/>
          <a:p>
            <a:pPr>
              <a:spcBef>
                <a:spcPct val="50000"/>
              </a:spcBef>
            </a:pPr>
            <a:r>
              <a:rPr lang="en-US" b="1" i="1">
                <a:solidFill>
                  <a:srgbClr val="0000FF"/>
                </a:solidFill>
              </a:rPr>
              <a:t>Phục hồi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6812"/>
                                        </p:tgtEl>
                                        <p:attrNameLst>
                                          <p:attrName>style.visibility</p:attrName>
                                        </p:attrNameLst>
                                      </p:cBhvr>
                                      <p:to>
                                        <p:strVal val="visible"/>
                                      </p:to>
                                    </p:set>
                                    <p:anim calcmode="lin" valueType="num">
                                      <p:cBhvr>
                                        <p:cTn id="7" dur="1000" fill="hold"/>
                                        <p:tgtEl>
                                          <p:spTgt spid="76812"/>
                                        </p:tgtEl>
                                        <p:attrNameLst>
                                          <p:attrName>ppt_x</p:attrName>
                                        </p:attrNameLst>
                                      </p:cBhvr>
                                      <p:tavLst>
                                        <p:tav tm="0">
                                          <p:val>
                                            <p:strVal val="#ppt_x-.2"/>
                                          </p:val>
                                        </p:tav>
                                        <p:tav tm="100000">
                                          <p:val>
                                            <p:strVal val="#ppt_x"/>
                                          </p:val>
                                        </p:tav>
                                      </p:tavLst>
                                    </p:anim>
                                    <p:anim calcmode="lin" valueType="num">
                                      <p:cBhvr>
                                        <p:cTn id="8" dur="1000" fill="hold"/>
                                        <p:tgtEl>
                                          <p:spTgt spid="768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7681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76813"/>
                                        </p:tgtEl>
                                        <p:attrNameLst>
                                          <p:attrName>style.visibility</p:attrName>
                                        </p:attrNameLst>
                                      </p:cBhvr>
                                      <p:to>
                                        <p:strVal val="visible"/>
                                      </p:to>
                                    </p:set>
                                    <p:animEffect transition="in" filter="barn(inHorizontal)">
                                      <p:cBhvr>
                                        <p:cTn id="14" dur="1000"/>
                                        <p:tgtEl>
                                          <p:spTgt spid="7681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76809"/>
                                        </p:tgtEl>
                                        <p:attrNameLst>
                                          <p:attrName>style.visibility</p:attrName>
                                        </p:attrNameLst>
                                      </p:cBhvr>
                                      <p:to>
                                        <p:strVal val="visible"/>
                                      </p:to>
                                    </p:set>
                                    <p:animEffect transition="in" filter="strips(downLeft)">
                                      <p:cBhvr>
                                        <p:cTn id="19" dur="1000"/>
                                        <p:tgtEl>
                                          <p:spTgt spid="7680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76810"/>
                                        </p:tgtEl>
                                        <p:attrNameLst>
                                          <p:attrName>style.visibility</p:attrName>
                                        </p:attrNameLst>
                                      </p:cBhvr>
                                      <p:to>
                                        <p:strVal val="visible"/>
                                      </p:to>
                                    </p:set>
                                    <p:animEffect transition="in" filter="fade">
                                      <p:cBhvr>
                                        <p:cTn id="24" dur="1000"/>
                                        <p:tgtEl>
                                          <p:spTgt spid="76810"/>
                                        </p:tgtEl>
                                      </p:cBhvr>
                                    </p:animEffect>
                                    <p:anim calcmode="lin" valueType="num">
                                      <p:cBhvr>
                                        <p:cTn id="25" dur="1000" fill="hold"/>
                                        <p:tgtEl>
                                          <p:spTgt spid="76810"/>
                                        </p:tgtEl>
                                        <p:attrNameLst>
                                          <p:attrName>ppt_x</p:attrName>
                                        </p:attrNameLst>
                                      </p:cBhvr>
                                      <p:tavLst>
                                        <p:tav tm="0">
                                          <p:val>
                                            <p:strVal val="#ppt_x"/>
                                          </p:val>
                                        </p:tav>
                                        <p:tav tm="100000">
                                          <p:val>
                                            <p:strVal val="#ppt_x"/>
                                          </p:val>
                                        </p:tav>
                                      </p:tavLst>
                                    </p:anim>
                                    <p:anim calcmode="lin" valueType="num">
                                      <p:cBhvr>
                                        <p:cTn id="26" dur="1000" fill="hold"/>
                                        <p:tgtEl>
                                          <p:spTgt spid="76810"/>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2" presetClass="entr" presetSubtype="0" fill="hold" grpId="0" nodeType="clickEffect">
                                  <p:stCondLst>
                                    <p:cond delay="0"/>
                                  </p:stCondLst>
                                  <p:childTnLst>
                                    <p:set>
                                      <p:cBhvr>
                                        <p:cTn id="30" dur="1" fill="hold">
                                          <p:stCondLst>
                                            <p:cond delay="0"/>
                                          </p:stCondLst>
                                        </p:cTn>
                                        <p:tgtEl>
                                          <p:spTgt spid="76814"/>
                                        </p:tgtEl>
                                        <p:attrNameLst>
                                          <p:attrName>style.visibility</p:attrName>
                                        </p:attrNameLst>
                                      </p:cBhvr>
                                      <p:to>
                                        <p:strVal val="visible"/>
                                      </p:to>
                                    </p:set>
                                    <p:animScale>
                                      <p:cBhvr>
                                        <p:cTn id="31" dur="1000" decel="50000" fill="hold">
                                          <p:stCondLst>
                                            <p:cond delay="0"/>
                                          </p:stCondLst>
                                        </p:cTn>
                                        <p:tgtEl>
                                          <p:spTgt spid="768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76814"/>
                                        </p:tgtEl>
                                        <p:attrNameLst>
                                          <p:attrName>ppt_x</p:attrName>
                                          <p:attrName>ppt_y</p:attrName>
                                        </p:attrNameLst>
                                      </p:cBhvr>
                                    </p:animMotion>
                                    <p:animEffect transition="in" filter="fade">
                                      <p:cBhvr>
                                        <p:cTn id="33" dur="1000"/>
                                        <p:tgtEl>
                                          <p:spTgt spid="7681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76811"/>
                                        </p:tgtEl>
                                        <p:attrNameLst>
                                          <p:attrName>style.visibility</p:attrName>
                                        </p:attrNameLst>
                                      </p:cBhvr>
                                      <p:to>
                                        <p:strVal val="visible"/>
                                      </p:to>
                                    </p:set>
                                    <p:animEffect transition="in" filter="slide(fromBottom)">
                                      <p:cBhvr>
                                        <p:cTn id="38" dur="1000"/>
                                        <p:tgtEl>
                                          <p:spTgt spid="76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9" grpId="0"/>
      <p:bldP spid="76810" grpId="0"/>
      <p:bldP spid="76811" grpId="0"/>
      <p:bldP spid="76812" grpId="0"/>
      <p:bldP spid="76813" grpId="0"/>
      <p:bldP spid="768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57200" y="519113"/>
            <a:ext cx="7543800" cy="10160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                    </a:t>
            </a:r>
          </a:p>
          <a:p>
            <a:pPr>
              <a:spcBef>
                <a:spcPct val="50000"/>
              </a:spcBef>
            </a:pPr>
            <a:r>
              <a:rPr lang="en-US" sz="2400" b="1" i="1">
                <a:solidFill>
                  <a:srgbClr val="0000FF"/>
                </a:solidFill>
              </a:rPr>
              <a:t>                                          </a:t>
            </a:r>
            <a:r>
              <a:rPr lang="en-US" sz="2400" b="1" i="1" u="sng">
                <a:solidFill>
                  <a:srgbClr val="0000FF"/>
                </a:solidFill>
              </a:rPr>
              <a:t>Tập đọc</a:t>
            </a:r>
            <a:r>
              <a:rPr lang="en-US" sz="2400" b="1" i="1">
                <a:solidFill>
                  <a:srgbClr val="0000FF"/>
                </a:solidFill>
              </a:rPr>
              <a:t>:</a:t>
            </a:r>
          </a:p>
        </p:txBody>
      </p:sp>
      <p:sp>
        <p:nvSpPr>
          <p:cNvPr id="10243" name="Text Box 3"/>
          <p:cNvSpPr txBox="1">
            <a:spLocks noChangeArrowheads="1"/>
          </p:cNvSpPr>
          <p:nvPr/>
        </p:nvSpPr>
        <p:spPr bwMode="auto">
          <a:xfrm>
            <a:off x="2286000" y="1524000"/>
            <a:ext cx="4495800" cy="579438"/>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Trồng rừng ngập mặn</a:t>
            </a:r>
          </a:p>
        </p:txBody>
      </p:sp>
      <p:sp>
        <p:nvSpPr>
          <p:cNvPr id="10244" name="Text Box 4"/>
          <p:cNvSpPr txBox="1">
            <a:spLocks noChangeArrowheads="1"/>
          </p:cNvSpPr>
          <p:nvPr/>
        </p:nvSpPr>
        <p:spPr bwMode="auto">
          <a:xfrm>
            <a:off x="4495800" y="2057400"/>
            <a:ext cx="3886200" cy="457200"/>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Theo Phan Nguyên Hồng</a:t>
            </a:r>
          </a:p>
        </p:txBody>
      </p:sp>
      <p:sp>
        <p:nvSpPr>
          <p:cNvPr id="10245" name="Text Box 5"/>
          <p:cNvSpPr txBox="1">
            <a:spLocks noChangeArrowheads="1"/>
          </p:cNvSpPr>
          <p:nvPr/>
        </p:nvSpPr>
        <p:spPr bwMode="auto">
          <a:xfrm>
            <a:off x="1447800" y="2659063"/>
            <a:ext cx="3352800" cy="366712"/>
          </a:xfrm>
          <a:prstGeom prst="rect">
            <a:avLst/>
          </a:prstGeom>
          <a:noFill/>
          <a:ln w="9525">
            <a:noFill/>
            <a:miter lim="800000"/>
            <a:headEnd/>
            <a:tailEnd/>
          </a:ln>
        </p:spPr>
        <p:txBody>
          <a:bodyPr>
            <a:spAutoFit/>
          </a:bodyPr>
          <a:lstStyle/>
          <a:p>
            <a:pPr>
              <a:spcBef>
                <a:spcPct val="50000"/>
              </a:spcBef>
            </a:pPr>
            <a:endParaRPr lang="en-US" sz="1800"/>
          </a:p>
        </p:txBody>
      </p:sp>
      <p:sp>
        <p:nvSpPr>
          <p:cNvPr id="24583" name="Text Box 7"/>
          <p:cNvSpPr txBox="1">
            <a:spLocks noChangeArrowheads="1"/>
          </p:cNvSpPr>
          <p:nvPr/>
        </p:nvSpPr>
        <p:spPr bwMode="auto">
          <a:xfrm>
            <a:off x="1371600" y="3048000"/>
            <a:ext cx="7467600" cy="946150"/>
          </a:xfrm>
          <a:prstGeom prst="rect">
            <a:avLst/>
          </a:prstGeom>
          <a:noFill/>
          <a:ln w="9525">
            <a:noFill/>
            <a:miter lim="800000"/>
            <a:headEnd/>
            <a:tailEnd/>
          </a:ln>
        </p:spPr>
        <p:txBody>
          <a:bodyPr>
            <a:spAutoFit/>
          </a:bodyPr>
          <a:lstStyle/>
          <a:p>
            <a:pPr>
              <a:spcBef>
                <a:spcPct val="50000"/>
              </a:spcBef>
            </a:pPr>
            <a:r>
              <a:rPr lang="en-US" b="1" i="1">
                <a:solidFill>
                  <a:srgbClr val="0000FF"/>
                </a:solidFill>
              </a:rPr>
              <a:t>Nguyên nhân nào khiến một phần rừng ngập mặn bị mất đi ?</a:t>
            </a:r>
          </a:p>
        </p:txBody>
      </p:sp>
      <p:sp>
        <p:nvSpPr>
          <p:cNvPr id="24585" name="Text Box 9"/>
          <p:cNvSpPr txBox="1">
            <a:spLocks noChangeArrowheads="1"/>
          </p:cNvSpPr>
          <p:nvPr/>
        </p:nvSpPr>
        <p:spPr bwMode="auto">
          <a:xfrm>
            <a:off x="914400" y="3689350"/>
            <a:ext cx="7467600" cy="1373188"/>
          </a:xfrm>
          <a:prstGeom prst="rect">
            <a:avLst/>
          </a:prstGeom>
          <a:noFill/>
          <a:ln w="9525">
            <a:noFill/>
            <a:miter lim="800000"/>
            <a:headEnd/>
            <a:tailEnd/>
          </a:ln>
        </p:spPr>
        <p:txBody>
          <a:bodyPr>
            <a:spAutoFit/>
          </a:bodyPr>
          <a:lstStyle/>
          <a:p>
            <a:pPr algn="just">
              <a:spcBef>
                <a:spcPct val="50000"/>
              </a:spcBef>
            </a:pPr>
            <a:r>
              <a:rPr lang="en-US" b="1" i="1">
                <a:solidFill>
                  <a:srgbClr val="0000FF"/>
                </a:solidFill>
              </a:rPr>
              <a:t>Nguyên nhân khiến một phần rừng ngập mặn bị mất đi : Do chiến tranh, các quá trình quai đê lấn biển, làm đầm nuôi tôm .</a:t>
            </a:r>
          </a:p>
        </p:txBody>
      </p:sp>
      <p:sp>
        <p:nvSpPr>
          <p:cNvPr id="10248" name="Text Box 12"/>
          <p:cNvSpPr txBox="1">
            <a:spLocks noChangeArrowheads="1"/>
          </p:cNvSpPr>
          <p:nvPr/>
        </p:nvSpPr>
        <p:spPr bwMode="auto">
          <a:xfrm>
            <a:off x="1371600" y="2514600"/>
            <a:ext cx="3505200" cy="519113"/>
          </a:xfrm>
          <a:prstGeom prst="rect">
            <a:avLst/>
          </a:prstGeom>
          <a:noFill/>
          <a:ln w="9525">
            <a:noFill/>
            <a:miter lim="800000"/>
            <a:headEnd/>
            <a:tailEnd/>
          </a:ln>
        </p:spPr>
        <p:txBody>
          <a:bodyPr>
            <a:spAutoFit/>
          </a:bodyPr>
          <a:lstStyle/>
          <a:p>
            <a:pPr>
              <a:spcBef>
                <a:spcPct val="50000"/>
              </a:spcBef>
            </a:pPr>
            <a:r>
              <a:rPr lang="en-US" b="1">
                <a:solidFill>
                  <a:srgbClr val="990000"/>
                </a:solidFill>
              </a:rPr>
              <a:t> </a:t>
            </a:r>
            <a:r>
              <a:rPr lang="en-US" b="1" u="sng">
                <a:solidFill>
                  <a:srgbClr val="990000"/>
                </a:solidFill>
              </a:rPr>
              <a:t>Tìm hiểu bài</a:t>
            </a:r>
            <a:r>
              <a:rPr lang="en-US" b="1">
                <a:solidFill>
                  <a:srgbClr val="99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animEffect transition="in" filter="diamond(in)">
                                      <p:cBhvr>
                                        <p:cTn id="7" dur="1000"/>
                                        <p:tgtEl>
                                          <p:spTgt spid="245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grpId="1" nodeType="clickEffect">
                                  <p:stCondLst>
                                    <p:cond delay="0"/>
                                  </p:stCondLst>
                                  <p:childTnLst>
                                    <p:anim calcmode="lin" valueType="num">
                                      <p:cBhvr additive="base">
                                        <p:cTn id="11" dur="1000"/>
                                        <p:tgtEl>
                                          <p:spTgt spid="24583"/>
                                        </p:tgtEl>
                                        <p:attrNameLst>
                                          <p:attrName>ppt_x</p:attrName>
                                        </p:attrNameLst>
                                      </p:cBhvr>
                                      <p:tavLst>
                                        <p:tav tm="0">
                                          <p:val>
                                            <p:strVal val="ppt_x"/>
                                          </p:val>
                                        </p:tav>
                                        <p:tav tm="100000">
                                          <p:val>
                                            <p:strVal val="ppt_x"/>
                                          </p:val>
                                        </p:tav>
                                      </p:tavLst>
                                    </p:anim>
                                    <p:anim calcmode="lin" valueType="num">
                                      <p:cBhvr additive="base">
                                        <p:cTn id="12" dur="1000"/>
                                        <p:tgtEl>
                                          <p:spTgt spid="24583"/>
                                        </p:tgtEl>
                                        <p:attrNameLst>
                                          <p:attrName>ppt_y</p:attrName>
                                        </p:attrNameLst>
                                      </p:cBhvr>
                                      <p:tavLst>
                                        <p:tav tm="0">
                                          <p:val>
                                            <p:strVal val="ppt_y"/>
                                          </p:val>
                                        </p:tav>
                                        <p:tav tm="100000">
                                          <p:val>
                                            <p:strVal val="1+ppt_h/2"/>
                                          </p:val>
                                        </p:tav>
                                      </p:tavLst>
                                    </p:anim>
                                    <p:set>
                                      <p:cBhvr>
                                        <p:cTn id="13" dur="1" fill="hold">
                                          <p:stCondLst>
                                            <p:cond delay="999"/>
                                          </p:stCondLst>
                                        </p:cTn>
                                        <p:tgtEl>
                                          <p:spTgt spid="24583"/>
                                        </p:tgtEl>
                                        <p:attrNameLst>
                                          <p:attrName>style.visibility</p:attrName>
                                        </p:attrNameLst>
                                      </p:cBhvr>
                                      <p:to>
                                        <p:strVal val="hidden"/>
                                      </p:to>
                                    </p:set>
                                  </p:childTnLst>
                                </p:cTn>
                              </p:par>
                            </p:childTnLst>
                          </p:cTn>
                        </p:par>
                        <p:par>
                          <p:cTn id="14" fill="hold" nodeType="afterGroup">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24585"/>
                                        </p:tgtEl>
                                        <p:attrNameLst>
                                          <p:attrName>style.visibility</p:attrName>
                                        </p:attrNameLst>
                                      </p:cBhvr>
                                      <p:to>
                                        <p:strVal val="visible"/>
                                      </p:to>
                                    </p:set>
                                    <p:animEffect transition="in" filter="fade">
                                      <p:cBhvr>
                                        <p:cTn id="17" dur="1000"/>
                                        <p:tgtEl>
                                          <p:spTgt spid="24585"/>
                                        </p:tgtEl>
                                      </p:cBhvr>
                                    </p:animEffect>
                                    <p:anim calcmode="lin" valueType="num">
                                      <p:cBhvr>
                                        <p:cTn id="18" dur="1000" fill="hold"/>
                                        <p:tgtEl>
                                          <p:spTgt spid="24585"/>
                                        </p:tgtEl>
                                        <p:attrNameLst>
                                          <p:attrName>ppt_x</p:attrName>
                                        </p:attrNameLst>
                                      </p:cBhvr>
                                      <p:tavLst>
                                        <p:tav tm="0">
                                          <p:val>
                                            <p:strVal val="#ppt_x"/>
                                          </p:val>
                                        </p:tav>
                                        <p:tav tm="100000">
                                          <p:val>
                                            <p:strVal val="#ppt_x"/>
                                          </p:val>
                                        </p:tav>
                                      </p:tavLst>
                                    </p:anim>
                                    <p:anim calcmode="lin" valueType="num">
                                      <p:cBhvr>
                                        <p:cTn id="19" dur="1000" fill="hold"/>
                                        <p:tgtEl>
                                          <p:spTgt spid="245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P spid="24583" grpId="1"/>
      <p:bldP spid="2458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961</TotalTime>
  <Words>930</Words>
  <Application>Microsoft Office PowerPoint</Application>
  <PresentationFormat>On-screen Show (4:3)</PresentationFormat>
  <Paragraphs>118</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CSTeam</cp:lastModifiedBy>
  <cp:revision>30</cp:revision>
  <dcterms:created xsi:type="dcterms:W3CDTF">2008-10-30T13:24:35Z</dcterms:created>
  <dcterms:modified xsi:type="dcterms:W3CDTF">2016-06-30T03:10:59Z</dcterms:modified>
</cp:coreProperties>
</file>