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69" r:id="rId10"/>
    <p:sldId id="276" r:id="rId11"/>
    <p:sldId id="267" r:id="rId12"/>
    <p:sldId id="272" r:id="rId13"/>
    <p:sldId id="277" r:id="rId14"/>
    <p:sldId id="257" r:id="rId15"/>
    <p:sldId id="258" r:id="rId16"/>
    <p:sldId id="273" r:id="rId17"/>
    <p:sldId id="259" r:id="rId18"/>
    <p:sldId id="262" r:id="rId19"/>
    <p:sldId id="268" r:id="rId20"/>
    <p:sldId id="260" r:id="rId21"/>
    <p:sldId id="266" r:id="rId22"/>
    <p:sldId id="264" r:id="rId23"/>
    <p:sldId id="263" r:id="rId24"/>
    <p:sldId id="265" r:id="rId25"/>
    <p:sldId id="274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 sz="1800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 sz="1800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 sz="1800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 sz="1800">
                <a:cs typeface="+mn-cs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vi-VN" sz="1800">
                <a:cs typeface="+mn-cs"/>
              </a:endParaRPr>
            </a:p>
          </p:txBody>
        </p:sp>
      </p:grpSp>
      <p:sp>
        <p:nvSpPr>
          <p:cNvPr id="13727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370013"/>
            <a:ext cx="9287933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27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02934" y="3886200"/>
            <a:ext cx="752051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B988A-FA2F-4578-95A2-73524D2A6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9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C53A-F7CC-405E-A945-AF90E1488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8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285" y="227014"/>
            <a:ext cx="2491316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227014"/>
            <a:ext cx="7274984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7A29-96BD-400F-9601-5F6F95C37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3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 sz="180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 sz="180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 sz="180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 sz="1800">
                    <a:cs typeface="+mn-cs"/>
                  </a:endParaRPr>
                </a:p>
              </p:txBody>
            </p:sp>
          </p:grpSp>
        </p:grpSp>
      </p:grpSp>
      <p:sp>
        <p:nvSpPr>
          <p:cNvPr id="144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EAD15-AE1F-416C-BDC5-F6FF933E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7792D-A152-47D6-B863-966846DB5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58CF-0776-4371-83C8-A18C6C709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4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0313C-8E58-4E4A-8745-17DC930AE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5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0EE7-50EF-4AA2-B8E3-733BAE3DF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73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60B6-8455-452A-A6F0-2BFAA8A8D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00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66C2F-1997-4129-8DDA-01451ECF4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7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0529-C664-42B8-876E-8E6C72C84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8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DCC1-32FE-4EE0-9D80-5EEC0F294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D6B2D-1360-4CCC-A2EF-7ECE530A0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4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2D6E-DEEC-43F1-949F-8CAED6851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90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8C83-6B34-40F1-8BFA-C84BB8AA8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39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vi-VN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vi-VN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vi-VN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vi-VN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</p:grpSp>
      <p:sp>
        <p:nvSpPr>
          <p:cNvPr id="471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2517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88E0E-2839-4933-80AE-9CFE22B03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36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1F242-0529-4193-9DC0-395E9274D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9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58A4-E63E-46FE-805C-6AAFFF646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83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B7D0-966A-4860-B3E1-2B6641695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49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B8D2D-C9F4-4042-8E17-6CE698C44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6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77E9-58EE-4C6C-9F60-81BC5D26F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58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FAA7-B070-4F72-9201-5237634EF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0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9ED1C-C033-462C-B3BC-0573BA9D4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61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F88E-57F1-4413-9A8F-58632E523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00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EA6A-FF93-44BB-8F49-563AA0D5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66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B8EBA-F86D-4FFC-859F-7EB6B3C7F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17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76D5-D32D-4BA2-9952-28BB1CB53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23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87767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</p:grpSp>
      <p:sp>
        <p:nvSpPr>
          <p:cNvPr id="2768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914400" y="144780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9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3575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DCE1-DD39-408F-B49A-FE577634C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60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9F7F-E74B-4653-AB3C-41107D9F3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7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F50A9-6F1D-4480-B760-CA19CB3E0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94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5D82-DFF1-440F-BEFC-ABE7CB5A5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44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4FFE8-FB33-4B7B-8E09-5C4EC7CD5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90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0E0DA-1941-42BF-8027-35D96CE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F57F-FF24-4D6E-B10A-0C1D9AEDA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60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35D2A-DC6D-457C-8AB5-020AC39BA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50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20C63-2DB7-4D4C-98D5-3102D9E8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24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F59E-84F5-4AC8-B97A-FB0EE7230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09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D79D9-FC2D-49BB-B2A4-915283B59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0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58751"/>
            <a:ext cx="2743200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8751"/>
            <a:ext cx="8026400" cy="5972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3EC50-39E8-46AF-9B40-C6CDC4601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50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288618" y="5345114"/>
            <a:ext cx="5903383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</p:grpSp>
      <p:sp>
        <p:nvSpPr>
          <p:cNvPr id="6350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0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F5A9B-5DAA-4FEC-9C7A-E961D8B7B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43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2B1EA-C5F5-48A7-88D3-7BC69C054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81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9A197-8918-4701-9817-9F423C326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94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9254-2C46-4E01-8644-A08236B24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90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08EB-A47E-4D2D-A503-FA97E82C4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0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E0EE-58BE-40AE-A71B-484D42126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773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C098-21F8-456E-A2BD-E79F84418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31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6690D-EA84-41E4-B1AB-830C02850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60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B6E8C-FCAA-4104-A1FE-91C295FC3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529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F0899-9A99-4684-B05C-1011BFBE0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13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6FEE-77E5-42A0-809C-DF12984FA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4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71202-D8E2-44E3-A3C3-DEA25556D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76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115824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vi-VN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vi-VN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</p:grpSp>
      <p:sp>
        <p:nvSpPr>
          <p:cNvPr id="61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581400"/>
            <a:ext cx="75184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17600" y="1443038"/>
            <a:ext cx="94488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55027-3F40-4025-972E-A87611BB1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118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4D20C-671B-421E-B97F-E355F2B52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3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C57E-ECCB-4C63-A831-0754806AD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78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011F9-7EE4-47A4-8350-87A4B092C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4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C797B-65C2-4332-B275-00060596D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251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B59B1-99E9-4964-947F-E587C1A1F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642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80A99-D64F-4181-89AF-19EAC7738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05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9E56-7E21-4EA8-B05C-54A55E42F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1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3E535-B78D-44CC-B526-F56BCB757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354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D7BCF-9372-4BEB-9DEF-76A48E2EF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946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49C8-4A80-499A-83A3-F61C73EBC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386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1752" y="96838"/>
            <a:ext cx="2559049" cy="5999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2484" y="96838"/>
            <a:ext cx="7476067" cy="5999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F1E5-0FC6-4BF7-8269-0C8ED181C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184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42933" y="4889500"/>
            <a:ext cx="65024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</p:grpSp>
      <p:sp>
        <p:nvSpPr>
          <p:cNvPr id="737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37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1" y="6248400"/>
            <a:ext cx="783167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C9B26E8-2AFF-4C82-B330-28A6EC9F3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601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91F5-E87A-4CD4-90C5-1269439BB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696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7160-F388-4F7B-B9A0-21B6B809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3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3CFF-45D6-44CB-B2BF-160515786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815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97BA-9CA3-42C8-9AFB-60F10B963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95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3AE1D-3C4B-4487-AFD2-7514EF883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950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8625-9C1B-4F5A-81A1-CA8960F3E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208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39E2B-9E80-4709-88EE-6128C7595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343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7E2D-28EF-4EC1-AC6A-E8EDA9808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940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E00D-2859-438B-91E1-6323EC99E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49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56BCF-485C-4402-B8F7-D1D1F43E6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414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AC72-B6D2-43E5-B769-7BDEDE233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65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1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49600" y="3429000"/>
            <a:ext cx="85344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117600" y="1371600"/>
            <a:ext cx="1016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25BC-8ED6-4FB1-A03E-3D20BD0DD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2208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83999-F64E-4257-A6CC-F561A2C24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074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6B0FE-7EB2-4EC6-BF1B-E7D3E5342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83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BE84E-9912-4246-AADA-26D3E0391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50632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1600200"/>
            <a:ext cx="4165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600200"/>
            <a:ext cx="4165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BCF63-1719-4040-B068-96BC41837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41536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4C14-FD2B-4173-AC0C-F13A53E8E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68631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0D6A-58EB-430E-9059-4A85CBEBA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71192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69AC1-C6B2-48B5-960C-F9DD781CC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09654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12B96-E8FF-4DBB-AB86-D11408825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58901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C59F-F268-476C-B91B-24A9C30CC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9079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8324-EF1F-489F-BB01-7552669BD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9316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228600"/>
            <a:ext cx="2133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228600"/>
            <a:ext cx="6197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AFA3-E419-4B07-AF53-9578FFDB7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60107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779185" y="296863"/>
            <a:ext cx="9097433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 sz="1800"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4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</p:grpSp>
      <p:sp>
        <p:nvSpPr>
          <p:cNvPr id="9639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7214"/>
            <a:ext cx="103632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639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611E-4093-4AE0-8D29-59D207649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448FA-DA59-4A39-9FD4-3D232168B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233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025F-34D1-4CBF-9E64-FF3D85798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170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5D972-6EB5-497E-820F-A121DE714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568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EF63-EBEE-41F7-9E6D-4BFFBCBF6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094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96A8B-2029-4D70-B584-AF520AB9F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270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BBA6B-597E-4393-B5E6-DD424A7E5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71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274E-4D87-4387-93AE-8FF07B841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26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1971E-F183-4026-A72B-EF1D847DE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483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50B2-469F-4383-A79A-9B9000243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384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D701D-90D6-4FF3-A57A-5A4985FDF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74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01626"/>
            <a:ext cx="25908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1626"/>
            <a:ext cx="75692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4BB3-A178-431A-899E-D1BD468C1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13619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 sz="1800">
                <a:cs typeface="+mn-cs"/>
              </a:endParaRPr>
            </a:p>
          </p:txBody>
        </p:sp>
        <p:sp>
          <p:nvSpPr>
            <p:cNvPr id="13619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 sz="1800">
                <a:cs typeface="+mn-cs"/>
              </a:endParaRPr>
            </a:p>
          </p:txBody>
        </p:sp>
        <p:sp>
          <p:nvSpPr>
            <p:cNvPr id="13619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 sz="1800">
                <a:cs typeface="+mn-cs"/>
              </a:endParaRPr>
            </a:p>
          </p:txBody>
        </p:sp>
        <p:grpSp>
          <p:nvGrpSpPr>
            <p:cNvPr id="9227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923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926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926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3620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  <p:sp>
                  <p:nvSpPr>
                    <p:cNvPr id="13620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 sz="1800">
                        <a:cs typeface="+mn-cs"/>
                      </a:endParaRPr>
                    </a:p>
                  </p:txBody>
                </p:sp>
              </p:grpSp>
              <p:sp>
                <p:nvSpPr>
                  <p:cNvPr id="13620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136205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136206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136207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136208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13620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pic>
              <p:nvPicPr>
                <p:cNvPr id="9261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4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5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6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7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8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4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924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3623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3623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3624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3624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3624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3624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3624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3624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3624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 sz="1800">
                <a:cs typeface="+mn-cs"/>
              </a:endParaRPr>
            </a:p>
          </p:txBody>
        </p:sp>
        <p:sp>
          <p:nvSpPr>
            <p:cNvPr id="13624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13624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vi-VN" sz="1800">
                <a:cs typeface="+mn-cs"/>
              </a:endParaRPr>
            </a:p>
          </p:txBody>
        </p:sp>
      </p:grpSp>
      <p:sp>
        <p:nvSpPr>
          <p:cNvPr id="921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922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367" y="1598613"/>
            <a:ext cx="9848851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3625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8" y="6242051"/>
            <a:ext cx="237701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25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248401"/>
            <a:ext cx="4607984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25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3201" y="6248401"/>
            <a:ext cx="234103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0E7932AF-9676-4C40-BFFB-87C30675E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33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33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4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4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4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33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5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36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6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6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7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7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7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1337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33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 sz="1800">
                    <a:cs typeface="+mn-cs"/>
                  </a:endParaRPr>
                </a:p>
              </p:txBody>
            </p:sp>
            <p:sp>
              <p:nvSpPr>
                <p:cNvPr id="133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 sz="1800">
                    <a:cs typeface="+mn-cs"/>
                  </a:endParaRPr>
                </a:p>
              </p:txBody>
            </p:sp>
            <p:sp>
              <p:nvSpPr>
                <p:cNvPr id="133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 sz="1800">
                    <a:cs typeface="+mn-cs"/>
                  </a:endParaRPr>
                </a:p>
              </p:txBody>
            </p:sp>
            <p:sp>
              <p:nvSpPr>
                <p:cNvPr id="1337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vi-VN" sz="1800">
                    <a:cs typeface="+mn-cs"/>
                  </a:endParaRPr>
                </a:p>
              </p:txBody>
            </p:sp>
          </p:grpSp>
        </p:grpSp>
      </p:grpSp>
      <p:sp>
        <p:nvSpPr>
          <p:cNvPr id="133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1E27FA2A-29B5-4E58-B47E-685517DF8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891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460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vi-VN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608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vi-VN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4608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1"/>
            <a:ext cx="10363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3248E350-9B22-4495-99E1-8BACC39E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vi-VN" sz="1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" y="0"/>
            <a:ext cx="12187767" cy="6851650"/>
            <a:chOff x="0" y="0"/>
            <a:chExt cx="5758" cy="4316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grpSp>
          <p:nvGrpSpPr>
            <p:cNvPr id="206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664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4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4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4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4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4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4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4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4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4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5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5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5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5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5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5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5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5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5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5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6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6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6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6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2666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</p:grpSp>
      <p:sp>
        <p:nvSpPr>
          <p:cNvPr id="2666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8750"/>
            <a:ext cx="109728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6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36F1E9B-37E7-406D-A4EE-7263D7BA3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023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6288618" y="5345114"/>
            <a:ext cx="5903383" cy="1512887"/>
            <a:chOff x="2971" y="3367"/>
            <a:chExt cx="2789" cy="953"/>
          </a:xfrm>
        </p:grpSpPr>
        <p:sp>
          <p:nvSpPr>
            <p:cNvPr id="6246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246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246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247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247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247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247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247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247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247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247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248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  <p:sp>
          <p:nvSpPr>
            <p:cNvPr id="6248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>
                <a:cs typeface="+mn-cs"/>
              </a:endParaRPr>
            </a:p>
          </p:txBody>
        </p:sp>
      </p:grpSp>
      <p:sp>
        <p:nvSpPr>
          <p:cNvPr id="6248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8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8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8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3560AFA-61C7-4A49-94C6-A6B2E3342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24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5171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1377950"/>
            <a:ext cx="28448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400">
              <a:latin typeface="Times New Roman" pitchFamily="18" charset="0"/>
              <a:cs typeface="+mn-cs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930400" y="1377950"/>
            <a:ext cx="9652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400">
              <a:latin typeface="Times New Roman" pitchFamily="18" charset="0"/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42485" y="96839"/>
            <a:ext cx="9544049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5768" y="1981200"/>
            <a:ext cx="1021503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615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5DA1EAD7-EDC8-4073-BBA4-97016D01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0425" name="Freeform 9"/>
          <p:cNvSpPr>
            <a:spLocks noChangeArrowheads="1"/>
          </p:cNvSpPr>
          <p:nvPr/>
        </p:nvSpPr>
        <p:spPr bwMode="auto">
          <a:xfrm>
            <a:off x="1117600" y="561975"/>
            <a:ext cx="2032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vi-VN" sz="1800">
              <a:cs typeface="+mn-cs"/>
            </a:endParaRPr>
          </a:p>
        </p:txBody>
      </p:sp>
      <p:sp>
        <p:nvSpPr>
          <p:cNvPr id="60426" name="Freeform 10"/>
          <p:cNvSpPr>
            <a:spLocks noChangeArrowheads="1"/>
          </p:cNvSpPr>
          <p:nvPr/>
        </p:nvSpPr>
        <p:spPr bwMode="auto">
          <a:xfrm>
            <a:off x="11017251" y="269875"/>
            <a:ext cx="2032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vi-VN" sz="1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65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615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27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727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  <p:grpSp>
          <p:nvGrpSpPr>
            <p:cNvPr id="615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271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7271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</p:grpSp>
      <p:sp>
        <p:nvSpPr>
          <p:cNvPr id="614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614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1" y="6248401"/>
            <a:ext cx="284056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1"/>
            <a:ext cx="386291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242050"/>
            <a:ext cx="78316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7C6B34B5-D200-4486-B3AB-6B209319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3556000" cy="6858000"/>
            <a:chOff x="0" y="0"/>
            <a:chExt cx="1680" cy="4320"/>
          </a:xfrm>
        </p:grpSpPr>
        <p:sp>
          <p:nvSpPr>
            <p:cNvPr id="11264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vi-VN" sz="1800">
                <a:cs typeface="+mn-cs"/>
              </a:endParaRPr>
            </a:p>
          </p:txBody>
        </p:sp>
        <p:pic>
          <p:nvPicPr>
            <p:cNvPr id="8201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51200" y="2286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1200" y="16002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1" y="6248400"/>
            <a:ext cx="25357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1121A5B-3D70-4F9A-9EB2-D0B8ACBD0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8405285" y="1"/>
            <a:ext cx="3786716" cy="3254375"/>
            <a:chOff x="3115" y="0"/>
            <a:chExt cx="2170" cy="2486"/>
          </a:xfrm>
        </p:grpSpPr>
        <p:grpSp>
          <p:nvGrpSpPr>
            <p:cNvPr id="717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95236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23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  <p:grpSp>
          <p:nvGrpSpPr>
            <p:cNvPr id="717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95239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240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  <p:grpSp>
          <p:nvGrpSpPr>
            <p:cNvPr id="717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9524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24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  <p:grpSp>
          <p:nvGrpSpPr>
            <p:cNvPr id="717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18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9524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 sz="1800">
                    <a:cs typeface="+mn-cs"/>
                  </a:endParaRPr>
                </a:p>
              </p:txBody>
            </p:sp>
            <p:sp>
              <p:nvSpPr>
                <p:cNvPr id="9524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 sz="1800">
                    <a:cs typeface="+mn-cs"/>
                  </a:endParaRPr>
                </a:p>
              </p:txBody>
            </p:sp>
          </p:grpSp>
          <p:grpSp>
            <p:nvGrpSpPr>
              <p:cNvPr id="718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720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9525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5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0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9525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5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0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9525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5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0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9525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6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0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9526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6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0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9526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6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1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9526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6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1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9527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7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1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9527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7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1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9527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7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1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9528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8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1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9528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8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1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9528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8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1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9528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9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1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9529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9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1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9529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9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2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9529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29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2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9530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30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2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9530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30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2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9530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30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2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9531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31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sp>
              <p:nvSpPr>
                <p:cNvPr id="9531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 sz="1800">
                    <a:cs typeface="+mn-cs"/>
                  </a:endParaRPr>
                </a:p>
              </p:txBody>
            </p:sp>
            <p:sp>
              <p:nvSpPr>
                <p:cNvPr id="9531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 sz="1800">
                    <a:cs typeface="+mn-cs"/>
                  </a:endParaRPr>
                </a:p>
              </p:txBody>
            </p:sp>
            <p:grpSp>
              <p:nvGrpSpPr>
                <p:cNvPr id="722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9531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31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2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9531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31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2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9532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32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3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9532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32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3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9532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32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3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9533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33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3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9533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33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3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9533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33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3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9533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34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3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9534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34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  <p:grpSp>
              <p:nvGrpSpPr>
                <p:cNvPr id="723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9534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  <p:sp>
                <p:nvSpPr>
                  <p:cNvPr id="9534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 sz="1800">
                      <a:cs typeface="+mn-cs"/>
                    </a:endParaRPr>
                  </a:p>
                </p:txBody>
              </p:sp>
            </p:grpSp>
          </p:grpSp>
          <p:sp>
            <p:nvSpPr>
              <p:cNvPr id="9534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4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4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5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5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5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5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5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5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5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5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5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5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6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6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6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6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6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6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6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6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  <p:sp>
            <p:nvSpPr>
              <p:cNvPr id="9536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1800">
                  <a:cs typeface="+mn-cs"/>
                </a:endParaRPr>
              </a:p>
            </p:txBody>
          </p:sp>
        </p:grpSp>
      </p:grpSp>
      <p:sp>
        <p:nvSpPr>
          <p:cNvPr id="717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1625"/>
            <a:ext cx="103632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717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9537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37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37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74F6E76-E2F3-46C0-9EF5-3E56ACC4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743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088"/>
            <a:ext cx="9144000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AG001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7400" y="2406651"/>
            <a:ext cx="10668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10200"/>
            <a:ext cx="182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62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4600" y="304801"/>
            <a:ext cx="990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48800" y="152401"/>
            <a:ext cx="846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2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9889"/>
            <a:ext cx="914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2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3601" y="762001"/>
            <a:ext cx="80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21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90800" y="3962400"/>
            <a:ext cx="13858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21c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77000" y="4724400"/>
            <a:ext cx="13096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21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1"/>
            <a:ext cx="846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676400" y="1128714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1" dirty="0">
                <a:solidFill>
                  <a:srgbClr val="0000FF"/>
                </a:solidFill>
              </a:rPr>
              <a:t>CHÚNG EM KÍNH CHÀO THẦY CÔ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1" dirty="0">
                <a:solidFill>
                  <a:srgbClr val="0000FF"/>
                </a:solidFill>
              </a:rPr>
              <a:t>ĐẾN DỰ GIỜ LỚP </a:t>
            </a:r>
            <a:endParaRPr lang="en-US" altLang="vi-VN" sz="2400" b="1" i="1" baseline="-25000" dirty="0">
              <a:solidFill>
                <a:srgbClr val="0000FF"/>
              </a:solidFill>
            </a:endParaRPr>
          </a:p>
        </p:txBody>
      </p:sp>
      <p:sp>
        <p:nvSpPr>
          <p:cNvPr id="19471" name="TextBox 14"/>
          <p:cNvSpPr txBox="1">
            <a:spLocks noChangeArrowheads="1"/>
          </p:cNvSpPr>
          <p:nvPr/>
        </p:nvSpPr>
        <p:spPr bwMode="auto">
          <a:xfrm>
            <a:off x="1981200" y="3365501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</a:rPr>
              <a:t>BÀI 6 : TÍCH CỰC THAM GIA ViỆC LỚP, ViỆC TRƯỜNG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200401" y="304801"/>
            <a:ext cx="542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292929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743200" y="457201"/>
            <a:ext cx="86725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D95A27"/>
                </a:solidFill>
                <a:latin typeface="VNI-Times" pitchFamily="2" charset="0"/>
              </a:rPr>
              <a:t>Baøi taäp 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i="1">
                <a:solidFill>
                  <a:srgbClr val="292929"/>
                </a:solidFill>
                <a:latin typeface="VNI-Times" pitchFamily="2" charset="0"/>
              </a:rPr>
              <a:t>Em coù nhaän xeùt gì veà vieäc laøm cuûa caùc baïn nhoû trong moãi tranh döôùi ñaây :</a:t>
            </a:r>
          </a:p>
        </p:txBody>
      </p:sp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2895600" y="22098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292929"/>
              </a:solidFill>
            </a:endParaRPr>
          </a:p>
        </p:txBody>
      </p:sp>
      <p:pic>
        <p:nvPicPr>
          <p:cNvPr id="778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2895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16"/>
          <p:cNvSpPr txBox="1">
            <a:spLocks noChangeArrowheads="1"/>
          </p:cNvSpPr>
          <p:nvPr/>
        </p:nvSpPr>
        <p:spPr bwMode="auto">
          <a:xfrm>
            <a:off x="6477000" y="21336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292929"/>
              </a:solidFill>
            </a:endParaRPr>
          </a:p>
        </p:txBody>
      </p:sp>
      <p:pic>
        <p:nvPicPr>
          <p:cNvPr id="778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312420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2895600" y="47244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292929"/>
              </a:solidFill>
            </a:endParaRPr>
          </a:p>
        </p:txBody>
      </p:sp>
      <p:pic>
        <p:nvPicPr>
          <p:cNvPr id="778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28956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2" name="Text Box 20"/>
          <p:cNvSpPr txBox="1">
            <a:spLocks noChangeArrowheads="1"/>
          </p:cNvSpPr>
          <p:nvPr/>
        </p:nvSpPr>
        <p:spPr bwMode="auto">
          <a:xfrm>
            <a:off x="6248400" y="44196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292929"/>
              </a:solidFill>
            </a:endParaRPr>
          </a:p>
        </p:txBody>
      </p:sp>
      <p:pic>
        <p:nvPicPr>
          <p:cNvPr id="7784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3124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TextBox 11"/>
          <p:cNvSpPr txBox="1">
            <a:spLocks noChangeArrowheads="1"/>
          </p:cNvSpPr>
          <p:nvPr/>
        </p:nvSpPr>
        <p:spPr bwMode="auto">
          <a:xfrm>
            <a:off x="4333876" y="96838"/>
            <a:ext cx="412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u="sng">
                <a:solidFill>
                  <a:srgbClr val="292929"/>
                </a:solidFill>
              </a:rPr>
              <a:t> </a:t>
            </a:r>
            <a:r>
              <a:rPr lang="en-US" altLang="vi-VN" sz="2000" b="1" u="sng">
                <a:solidFill>
                  <a:srgbClr val="002060"/>
                </a:solidFill>
              </a:rPr>
              <a:t>Hoạt động  </a:t>
            </a:r>
            <a:r>
              <a:rPr lang="en-US" altLang="vi-VN" sz="2000" b="1">
                <a:solidFill>
                  <a:srgbClr val="002060"/>
                </a:solidFill>
              </a:rPr>
              <a:t>2: Đánh giá hành vi</a:t>
            </a:r>
            <a:endParaRPr lang="vi-VN" altLang="vi-VN" sz="2000" b="1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31938" y="0"/>
            <a:ext cx="685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0000"/>
                </a:solidFill>
              </a:rPr>
              <a:t>S/20</a:t>
            </a:r>
            <a:endParaRPr lang="vi-VN" altLang="vi-V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b="1">
                <a:solidFill>
                  <a:srgbClr val="D95A27"/>
                </a:solidFill>
                <a:latin typeface="VNI-Times" pitchFamily="2" charset="0"/>
              </a:rPr>
              <a:t>PHIEÁU BAØI TAÄP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438400" y="1676400"/>
            <a:ext cx="76962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300" b="1" i="1">
                <a:solidFill>
                  <a:srgbClr val="292929"/>
                </a:solidFill>
                <a:latin typeface="VNI-Times" pitchFamily="2" charset="0"/>
              </a:rPr>
              <a:t>Em haõy ghi vaøo oâ </a:t>
            </a:r>
            <a:r>
              <a:rPr lang="en-US" altLang="vi-VN" sz="2300" b="1">
                <a:solidFill>
                  <a:srgbClr val="999933"/>
                </a:solidFill>
                <a:latin typeface="VNI-Times" pitchFamily="2" charset="0"/>
                <a:sym typeface="Symbol" pitchFamily="18" charset="2"/>
              </a:rPr>
              <a:t></a:t>
            </a:r>
            <a:r>
              <a:rPr lang="en-US" altLang="vi-VN" sz="2300" b="1" i="1">
                <a:solidFill>
                  <a:srgbClr val="292929"/>
                </a:solidFill>
                <a:latin typeface="VNI-Times" pitchFamily="2" charset="0"/>
              </a:rPr>
              <a:t> chöõ </a:t>
            </a:r>
            <a:r>
              <a:rPr lang="en-US" altLang="vi-VN" sz="2300" b="1">
                <a:solidFill>
                  <a:srgbClr val="D95A27"/>
                </a:solidFill>
                <a:latin typeface="VNI-Times" pitchFamily="2" charset="0"/>
              </a:rPr>
              <a:t>Ñ</a:t>
            </a:r>
            <a:r>
              <a:rPr lang="en-US" altLang="vi-VN" sz="2300" b="1" i="1">
                <a:solidFill>
                  <a:srgbClr val="292929"/>
                </a:solidFill>
                <a:latin typeface="VNI-Times" pitchFamily="2" charset="0"/>
              </a:rPr>
              <a:t> tröôùc caùch öùng xöû ñuùng vaø chöõ  </a:t>
            </a:r>
            <a:r>
              <a:rPr lang="en-US" altLang="vi-VN" sz="2300" b="1">
                <a:solidFill>
                  <a:srgbClr val="D95A27"/>
                </a:solidFill>
                <a:latin typeface="VNI-Times" pitchFamily="2" charset="0"/>
              </a:rPr>
              <a:t>S</a:t>
            </a:r>
            <a:r>
              <a:rPr lang="en-US" altLang="vi-VN" sz="2300" b="1" i="1">
                <a:solidFill>
                  <a:srgbClr val="292929"/>
                </a:solidFill>
                <a:latin typeface="VNI-Times" pitchFamily="2" charset="0"/>
              </a:rPr>
              <a:t> tröôùc caùch öùng xöû sai</a:t>
            </a:r>
            <a:endParaRPr lang="en-US" altLang="vi-VN" sz="2300" b="1" i="1">
              <a:solidFill>
                <a:srgbClr val="292929"/>
              </a:solidFill>
              <a:latin typeface="VNI-Times" pitchFamily="2" charset="0"/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Trong khi caû lôùp ñang baøn vieäc toå chöùc kæ nieäm 20 thaùng 11 </a:t>
            </a:r>
            <a:b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</a:b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thì Nam boû ra ngoaøi chôi.</a:t>
            </a:r>
            <a:endParaRPr lang="en-US" altLang="vi-VN" sz="2000">
              <a:solidFill>
                <a:srgbClr val="292929"/>
              </a:solidFill>
              <a:latin typeface="VNI-Times" pitchFamily="2" charset="0"/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Minh vaø Tuaán laûng ra moät goùc chôi ñaù caàu trong khi caû lôùp ñang </a:t>
            </a:r>
            <a:b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</a:b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laøm veä sinh saân tröôøng .</a:t>
            </a:r>
            <a:endParaRPr lang="en-US" altLang="vi-VN" sz="2000">
              <a:solidFill>
                <a:srgbClr val="292929"/>
              </a:solidFill>
              <a:latin typeface="VNI-Times" pitchFamily="2" charset="0"/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Nhaân ngaøy 8 thaùng 3 , Huøng vaø caùc baïn trai ruû nhau chuaån bò    </a:t>
            </a:r>
            <a:b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</a:b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nhöõng moùn quaø nhoû ñeå chuùc möøng coâ giaùo vaø caùc baïn gaùi trong lôùp. </a:t>
            </a:r>
            <a:endParaRPr lang="en-US" altLang="vi-VN" sz="2000">
              <a:solidFill>
                <a:srgbClr val="292929"/>
              </a:solidFill>
              <a:latin typeface="VNI-Times" pitchFamily="2" charset="0"/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Nhaân dòp Lieân ñoäi tröôøng phaùt ñoäng phong traøo “Ñieåm 10 taëng thaày </a:t>
            </a:r>
            <a:b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</a:b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coâ nhaân ngaøy 20 thaùng 11 “ , Haø xung phong nhaän giuùp moät baïn </a:t>
            </a:r>
            <a:b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</a:b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trong lôùp .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133600" y="24384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2133600" y="30480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2133600" y="36576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VNI-Times" pitchFamily="2" charset="0"/>
              </a:rPr>
              <a:t>Ñ</a:t>
            </a: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2133600" y="42672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VNI-Times" pitchFamily="2" charset="0"/>
              </a:rPr>
              <a:t>Ñ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4333876" y="96838"/>
            <a:ext cx="412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u="sng">
                <a:solidFill>
                  <a:srgbClr val="292929"/>
                </a:solidFill>
              </a:rPr>
              <a:t> </a:t>
            </a:r>
            <a:r>
              <a:rPr lang="en-US" altLang="vi-VN" sz="2000" b="1" u="sng">
                <a:solidFill>
                  <a:srgbClr val="002060"/>
                </a:solidFill>
              </a:rPr>
              <a:t>Hoạt động  </a:t>
            </a:r>
            <a:r>
              <a:rPr lang="en-US" altLang="vi-VN" sz="2000" b="1">
                <a:solidFill>
                  <a:srgbClr val="002060"/>
                </a:solidFill>
              </a:rPr>
              <a:t>2: Đánh giá hành vi</a:t>
            </a:r>
            <a:endParaRPr lang="vi-VN" altLang="vi-VN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b="1">
                <a:solidFill>
                  <a:srgbClr val="D95A27"/>
                </a:solidFill>
                <a:latin typeface="VNI-Times" pitchFamily="2" charset="0"/>
              </a:rPr>
              <a:t>PHIEÁU BAØI TAÄP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438400" y="1676400"/>
            <a:ext cx="76962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300" b="1" i="1">
                <a:solidFill>
                  <a:srgbClr val="292929"/>
                </a:solidFill>
                <a:latin typeface="VNI-Times" pitchFamily="2" charset="0"/>
              </a:rPr>
              <a:t>Em haõy ghi vaøo oâ </a:t>
            </a:r>
            <a:r>
              <a:rPr lang="en-US" altLang="vi-VN" sz="2300" b="1">
                <a:solidFill>
                  <a:srgbClr val="999933"/>
                </a:solidFill>
                <a:latin typeface="VNI-Times" pitchFamily="2" charset="0"/>
                <a:sym typeface="Symbol" pitchFamily="18" charset="2"/>
              </a:rPr>
              <a:t></a:t>
            </a:r>
            <a:r>
              <a:rPr lang="en-US" altLang="vi-VN" sz="2300" b="1" i="1">
                <a:solidFill>
                  <a:srgbClr val="292929"/>
                </a:solidFill>
                <a:latin typeface="VNI-Times" pitchFamily="2" charset="0"/>
              </a:rPr>
              <a:t> chöõ </a:t>
            </a:r>
            <a:r>
              <a:rPr lang="en-US" altLang="vi-VN" sz="2300" b="1">
                <a:solidFill>
                  <a:srgbClr val="D95A27"/>
                </a:solidFill>
                <a:latin typeface="VNI-Times" pitchFamily="2" charset="0"/>
              </a:rPr>
              <a:t>Ñ</a:t>
            </a:r>
            <a:r>
              <a:rPr lang="en-US" altLang="vi-VN" sz="2300" b="1" i="1">
                <a:solidFill>
                  <a:srgbClr val="292929"/>
                </a:solidFill>
                <a:latin typeface="VNI-Times" pitchFamily="2" charset="0"/>
              </a:rPr>
              <a:t> tröôùc caùch öùng xöû ñuùng vaø chöõ  </a:t>
            </a:r>
            <a:r>
              <a:rPr lang="en-US" altLang="vi-VN" sz="2300" b="1">
                <a:solidFill>
                  <a:srgbClr val="D95A27"/>
                </a:solidFill>
                <a:latin typeface="VNI-Times" pitchFamily="2" charset="0"/>
              </a:rPr>
              <a:t>S</a:t>
            </a:r>
            <a:r>
              <a:rPr lang="en-US" altLang="vi-VN" sz="2300" b="1" i="1">
                <a:solidFill>
                  <a:srgbClr val="292929"/>
                </a:solidFill>
                <a:latin typeface="VNI-Times" pitchFamily="2" charset="0"/>
              </a:rPr>
              <a:t> tröôùc caùch öùng xöû sai</a:t>
            </a:r>
            <a:endParaRPr lang="en-US" altLang="vi-VN" sz="2300" b="1" i="1">
              <a:solidFill>
                <a:srgbClr val="292929"/>
              </a:solidFill>
              <a:latin typeface="VNI-Times" pitchFamily="2" charset="0"/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Trong khi caû lôùp ñang baøn vieäc toå chöùc kæ nieäm 20 thaùng 11 </a:t>
            </a:r>
            <a:b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</a:b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thì Nam boû ra ngoaøi chôi.</a:t>
            </a:r>
            <a:endParaRPr lang="en-US" altLang="vi-VN" sz="2000">
              <a:solidFill>
                <a:srgbClr val="292929"/>
              </a:solidFill>
              <a:latin typeface="VNI-Times" pitchFamily="2" charset="0"/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Minh vaø Tuaán laûng ra moät goùc chôi ñaù caàu trong khi caû lôùp ñang </a:t>
            </a:r>
            <a:b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</a:b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laøm veä sinh saân tröôøng .</a:t>
            </a:r>
            <a:endParaRPr lang="en-US" altLang="vi-VN" sz="2000">
              <a:solidFill>
                <a:srgbClr val="292929"/>
              </a:solidFill>
              <a:latin typeface="VNI-Times" pitchFamily="2" charset="0"/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Nhaân ngaøy 8 thaùng 3 , Huøng vaø caùc baïn trai ruû nhau chuaån bò    </a:t>
            </a:r>
            <a:b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</a:b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nhöõng moùn quaø nhoû ñeå chuùc möøng coâ giaùo vaø caùc baïn gaùi trong lôùp. </a:t>
            </a:r>
            <a:endParaRPr lang="en-US" altLang="vi-VN" sz="2000">
              <a:solidFill>
                <a:srgbClr val="292929"/>
              </a:solidFill>
              <a:latin typeface="VNI-Times" pitchFamily="2" charset="0"/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Nhaân dòp Lieân ñoäi tröôøng phaùt ñoäng phong traøo “Ñieåm 10 taëng thaày </a:t>
            </a:r>
            <a:b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</a:b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coâ nhaân ngaøy 20 thaùng 11 “ , Haø xung phong nhaän giuùp moät baïn </a:t>
            </a:r>
            <a:b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</a:br>
            <a:r>
              <a:rPr lang="en-US" altLang="vi-VN" sz="2000">
                <a:solidFill>
                  <a:srgbClr val="292929"/>
                </a:solidFill>
                <a:latin typeface="VNI-Times" pitchFamily="2" charset="0"/>
              </a:rPr>
              <a:t>trong lôùp 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133600" y="24384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133600" y="30480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133600" y="36576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VNI-Times" pitchFamily="2" charset="0"/>
              </a:rPr>
              <a:t>Ñ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133600" y="42672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VNI-Times" pitchFamily="2" charset="0"/>
              </a:rPr>
              <a:t>Ñ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2895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312420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19600"/>
            <a:ext cx="28956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3124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2" name="TextBox 11"/>
          <p:cNvSpPr txBox="1">
            <a:spLocks noChangeArrowheads="1"/>
          </p:cNvSpPr>
          <p:nvPr/>
        </p:nvSpPr>
        <p:spPr bwMode="auto">
          <a:xfrm>
            <a:off x="4333876" y="96838"/>
            <a:ext cx="412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u="sng">
                <a:solidFill>
                  <a:srgbClr val="292929"/>
                </a:solidFill>
              </a:rPr>
              <a:t> </a:t>
            </a:r>
            <a:r>
              <a:rPr lang="en-US" altLang="vi-VN" sz="2000" b="1" u="sng">
                <a:solidFill>
                  <a:srgbClr val="002060"/>
                </a:solidFill>
              </a:rPr>
              <a:t>Hoạt động  </a:t>
            </a:r>
            <a:r>
              <a:rPr lang="en-US" altLang="vi-VN" sz="2000" b="1">
                <a:solidFill>
                  <a:srgbClr val="002060"/>
                </a:solidFill>
              </a:rPr>
              <a:t>2: Đánh giá hành vi</a:t>
            </a:r>
            <a:endParaRPr lang="vi-VN" altLang="vi-VN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389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0867E-6 L 0.7 0.0055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389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68208E-6 L 0.8625 0.0194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25" y="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389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7746E-6 L 1.06667 0.0166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33" y="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000" fill="hold"/>
                                        <p:tgtEl>
                                          <p:spTgt spid="389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9827E-6 L 0.4625 0.0111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7" grpId="1"/>
      <p:bldP spid="38918" grpId="0" animBg="1"/>
      <p:bldP spid="38918" grpId="1"/>
      <p:bldP spid="38919" grpId="0" animBg="1"/>
      <p:bldP spid="38919" grpId="1"/>
      <p:bldP spid="389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altLang="vi-VN" sz="2400">
                <a:solidFill>
                  <a:srgbClr val="D95A27"/>
                </a:solidFill>
                <a:latin typeface="VNI-Times" pitchFamily="2" charset="0"/>
              </a:rPr>
              <a:t>Baøi taäp 3</a:t>
            </a:r>
            <a:r>
              <a:rPr lang="en-US" altLang="vi-VN" sz="2400">
                <a:latin typeface="VNI-Times" pitchFamily="2" charset="0"/>
              </a:rPr>
              <a:t> </a:t>
            </a:r>
            <a:br>
              <a:rPr lang="en-US" altLang="vi-VN" sz="2400">
                <a:latin typeface="VNI-Times" pitchFamily="2" charset="0"/>
              </a:rPr>
            </a:br>
            <a:r>
              <a:rPr lang="en-US" altLang="vi-VN" sz="2400" i="1">
                <a:latin typeface="VNI-Times" pitchFamily="2" charset="0"/>
              </a:rPr>
              <a:t>Haõy baøy toû söï ñaùnh giaù cuûa em veà caùc yù kieán döôùi ñaây </a:t>
            </a:r>
            <a:br>
              <a:rPr lang="en-US" altLang="vi-VN" sz="2400" i="1">
                <a:latin typeface="VNI-Times" pitchFamily="2" charset="0"/>
              </a:rPr>
            </a:br>
            <a:r>
              <a:rPr lang="en-US" altLang="vi-VN" sz="2400" i="1">
                <a:latin typeface="VNI-Times" pitchFamily="2" charset="0"/>
              </a:rPr>
              <a:t>vaø giaûi thích lí do: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667000" y="2362200"/>
            <a:ext cx="7620000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  <a:t>a.  Treû em coù </a:t>
            </a:r>
            <a:r>
              <a:rPr lang="en-US" altLang="vi-VN" sz="2400" u="sng">
                <a:solidFill>
                  <a:srgbClr val="003366"/>
                </a:solidFill>
                <a:latin typeface="VNI-Times" pitchFamily="2" charset="0"/>
              </a:rPr>
              <a:t>quyeàn</a:t>
            </a:r>
            <a: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  <a:t> ñöôïc tham gia laøm nhöõng coâng vieäc </a:t>
            </a:r>
            <a:b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</a:br>
            <a: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  <a:t>     cuûa tröôøng mình, lôùp mình.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400">
              <a:solidFill>
                <a:srgbClr val="003366"/>
              </a:solidFill>
              <a:latin typeface="VNI-Times" pitchFamily="2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  <a:t>b.  Tham gia vieäc lôùp , vieäc tröôøng mang laïi </a:t>
            </a:r>
            <a:r>
              <a:rPr lang="en-US" altLang="vi-VN" sz="2400" u="sng">
                <a:solidFill>
                  <a:srgbClr val="003366"/>
                </a:solidFill>
                <a:latin typeface="VNI-Times" pitchFamily="2" charset="0"/>
              </a:rPr>
              <a:t>nieàm vui </a:t>
            </a:r>
            <a: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  <a:t>cho  </a:t>
            </a:r>
            <a:b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</a:br>
            <a: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  <a:t>     em.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400">
              <a:solidFill>
                <a:srgbClr val="003366"/>
              </a:solidFill>
              <a:latin typeface="VNI-Times" pitchFamily="2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  <a:t>c.  Chæ neân laøm nhöõng vieäc lôùp , vieäc tröôøng ñaõ ñöôïc phaân </a:t>
            </a:r>
            <a:b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</a:br>
            <a: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  <a:t>     coâng , coøn nhöõng vieäc khaùc khoâng caàn thieát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400">
              <a:solidFill>
                <a:srgbClr val="003366"/>
              </a:solidFill>
              <a:latin typeface="VNI-Times" pitchFamily="2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  <a:t>d. Tích cöïc tham gia vieäc lôùp , vieäc tröôøng laø </a:t>
            </a:r>
            <a:r>
              <a:rPr lang="en-US" altLang="vi-VN" sz="2400" u="sng">
                <a:solidFill>
                  <a:srgbClr val="003366"/>
                </a:solidFill>
                <a:latin typeface="VNI-Times" pitchFamily="2" charset="0"/>
              </a:rPr>
              <a:t>töï giaùc </a:t>
            </a:r>
            <a: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  <a:t>laøm </a:t>
            </a:r>
            <a:b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</a:br>
            <a: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  <a:t>    vaø laøm toát nhöõng coâng vieäc cuûa lôùp , cuûa tröôøng phuø        </a:t>
            </a:r>
            <a:b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</a:br>
            <a:r>
              <a:rPr lang="en-US" altLang="vi-VN" sz="2400">
                <a:solidFill>
                  <a:srgbClr val="003366"/>
                </a:solidFill>
                <a:latin typeface="VNI-Times" pitchFamily="2" charset="0"/>
              </a:rPr>
              <a:t>    hôïp vôùi khaû naêng.</a:t>
            </a:r>
            <a:r>
              <a:rPr lang="en-US" altLang="vi-VN" sz="2000">
                <a:solidFill>
                  <a:srgbClr val="003366"/>
                </a:solidFill>
                <a:latin typeface="VNI-Times" pitchFamily="2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vi-VN" sz="2000">
              <a:solidFill>
                <a:srgbClr val="003366"/>
              </a:solidFill>
              <a:latin typeface="VNI-Times" pitchFamily="2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705600" y="2819400"/>
            <a:ext cx="2743200" cy="609600"/>
            <a:chOff x="5181600" y="2819400"/>
            <a:chExt cx="2743200" cy="609600"/>
          </a:xfrm>
        </p:grpSpPr>
        <p:pic>
          <p:nvPicPr>
            <p:cNvPr id="31760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819400"/>
              <a:ext cx="6477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1" name="AutoShape 5"/>
            <p:cNvSpPr>
              <a:spLocks noChangeArrowheads="1"/>
            </p:cNvSpPr>
            <p:nvPr/>
          </p:nvSpPr>
          <p:spPr bwMode="auto">
            <a:xfrm>
              <a:off x="6096000" y="2971800"/>
              <a:ext cx="1828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1600" b="1" i="1">
                  <a:solidFill>
                    <a:srgbClr val="FF5050"/>
                  </a:solidFill>
                </a:rPr>
                <a:t>Tán thành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781800" y="3657600"/>
            <a:ext cx="2743200" cy="609600"/>
            <a:chOff x="5257800" y="3657600"/>
            <a:chExt cx="2743200" cy="609600"/>
          </a:xfrm>
        </p:grpSpPr>
        <p:pic>
          <p:nvPicPr>
            <p:cNvPr id="31758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657600"/>
              <a:ext cx="6477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9" name="AutoShape 5"/>
            <p:cNvSpPr>
              <a:spLocks noChangeArrowheads="1"/>
            </p:cNvSpPr>
            <p:nvPr/>
          </p:nvSpPr>
          <p:spPr bwMode="auto">
            <a:xfrm>
              <a:off x="6172200" y="3810000"/>
              <a:ext cx="1828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1600" b="1" i="1">
                  <a:solidFill>
                    <a:srgbClr val="FF5050"/>
                  </a:solidFill>
                </a:rPr>
                <a:t>Tán thành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781800" y="6248400"/>
            <a:ext cx="2743200" cy="609600"/>
            <a:chOff x="5257800" y="6248400"/>
            <a:chExt cx="2743200" cy="609600"/>
          </a:xfrm>
        </p:grpSpPr>
        <p:pic>
          <p:nvPicPr>
            <p:cNvPr id="31756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6248400"/>
              <a:ext cx="6477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7" name="AutoShape 5"/>
            <p:cNvSpPr>
              <a:spLocks noChangeArrowheads="1"/>
            </p:cNvSpPr>
            <p:nvPr/>
          </p:nvSpPr>
          <p:spPr bwMode="auto">
            <a:xfrm>
              <a:off x="6172200" y="6400800"/>
              <a:ext cx="1828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1600" b="1" i="1">
                  <a:solidFill>
                    <a:srgbClr val="FF5050"/>
                  </a:solidFill>
                </a:rPr>
                <a:t>Tán thành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781800" y="5181600"/>
            <a:ext cx="3886200" cy="609600"/>
            <a:chOff x="5257800" y="5181600"/>
            <a:chExt cx="3886200" cy="609600"/>
          </a:xfrm>
        </p:grpSpPr>
        <p:pic>
          <p:nvPicPr>
            <p:cNvPr id="31754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5181600"/>
              <a:ext cx="6477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5" name="AutoShape 5"/>
            <p:cNvSpPr>
              <a:spLocks noChangeArrowheads="1"/>
            </p:cNvSpPr>
            <p:nvPr/>
          </p:nvSpPr>
          <p:spPr bwMode="auto">
            <a:xfrm>
              <a:off x="6172200" y="5334000"/>
              <a:ext cx="2971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1600" b="1" i="1">
                  <a:solidFill>
                    <a:srgbClr val="FF5050"/>
                  </a:solidFill>
                </a:rPr>
                <a:t>KhôngTán thành</a:t>
              </a:r>
            </a:p>
          </p:txBody>
        </p:sp>
      </p:grpSp>
      <p:sp>
        <p:nvSpPr>
          <p:cNvPr id="31752" name="TextBox 15"/>
          <p:cNvSpPr txBox="1">
            <a:spLocks noChangeArrowheads="1"/>
          </p:cNvSpPr>
          <p:nvPr/>
        </p:nvSpPr>
        <p:spPr bwMode="auto">
          <a:xfrm>
            <a:off x="5391150" y="228600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u="sng">
                <a:solidFill>
                  <a:srgbClr val="003366"/>
                </a:solidFill>
              </a:rPr>
              <a:t> </a:t>
            </a:r>
            <a:r>
              <a:rPr lang="en-US" altLang="vi-VN" sz="2000" b="1" u="sng">
                <a:solidFill>
                  <a:srgbClr val="002060"/>
                </a:solidFill>
              </a:rPr>
              <a:t>Hoạt động 3</a:t>
            </a:r>
            <a:r>
              <a:rPr lang="en-US" altLang="vi-VN" sz="2000" b="1">
                <a:solidFill>
                  <a:srgbClr val="002060"/>
                </a:solidFill>
              </a:rPr>
              <a:t>: Bày tỏ ý kiến</a:t>
            </a:r>
            <a:endParaRPr lang="vi-VN" altLang="vi-VN" sz="2000" b="1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09713" y="0"/>
            <a:ext cx="685801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0000"/>
                </a:solidFill>
              </a:rPr>
              <a:t>S/20</a:t>
            </a:r>
            <a:endParaRPr lang="vi-VN" altLang="vi-V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4114800" y="2438400"/>
            <a:ext cx="5791200" cy="2057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D95A27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FFFFFF"/>
                </a:solidFill>
                <a:latin typeface="VNI-Times" pitchFamily="2" charset="0"/>
              </a:rPr>
              <a:t>Tham gia laøm vieäc lôùp, vieäc tröôøng vöøa laø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FFFF00"/>
                </a:solidFill>
                <a:latin typeface="VNI-Times" pitchFamily="2" charset="0"/>
              </a:rPr>
              <a:t>quyeàn</a:t>
            </a:r>
            <a:r>
              <a:rPr lang="en-US" altLang="vi-VN" sz="2400" b="1" i="1">
                <a:solidFill>
                  <a:srgbClr val="FFFFFF"/>
                </a:solidFill>
                <a:latin typeface="VNI-Times" pitchFamily="2" charset="0"/>
              </a:rPr>
              <a:t>, vöøa laø </a:t>
            </a:r>
            <a:r>
              <a:rPr lang="en-US" altLang="vi-VN" sz="2400" b="1" i="1">
                <a:solidFill>
                  <a:srgbClr val="FFFF00"/>
                </a:solidFill>
                <a:latin typeface="VNI-Times" pitchFamily="2" charset="0"/>
              </a:rPr>
              <a:t>boån phaän</a:t>
            </a:r>
            <a:r>
              <a:rPr lang="en-US" altLang="vi-VN" sz="2400" b="1" i="1">
                <a:solidFill>
                  <a:srgbClr val="FFFFFF"/>
                </a:solidFill>
                <a:latin typeface="VNI-Times" pitchFamily="2" charset="0"/>
              </a:rPr>
              <a:t> cuûa moãi hoïc sinh.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257800" y="762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1" u="sng">
                <a:solidFill>
                  <a:srgbClr val="C58BF9"/>
                </a:solidFill>
                <a:latin typeface="VNI-Times" pitchFamily="2" charset="0"/>
              </a:rPr>
              <a:t>Ghi nhớ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0" y="1516064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i="1">
                <a:solidFill>
                  <a:srgbClr val="000000"/>
                </a:solidFill>
              </a:rPr>
              <a:t>Vì sao mỗi học sinh phải tham gia làm việc lớp, việc trường?</a:t>
            </a:r>
            <a:endParaRPr lang="vi-VN" altLang="vi-VN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3.33333E-6 L 0.925 -0.003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5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057400" y="762001"/>
            <a:ext cx="73152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FFCC00"/>
                </a:solidFill>
                <a:latin typeface="VNI-Times" pitchFamily="2" charset="0"/>
              </a:rPr>
              <a:t>                          </a:t>
            </a:r>
            <a:r>
              <a:rPr lang="en-US" altLang="vi-VN" sz="2400" b="1" i="1" u="sng">
                <a:solidFill>
                  <a:srgbClr val="FFCC00"/>
                </a:solidFill>
                <a:latin typeface="VNI-Times" pitchFamily="2" charset="0"/>
              </a:rPr>
              <a:t>Höôùng daãn thöïc haønh:</a:t>
            </a:r>
            <a:endParaRPr lang="en-US" altLang="vi-VN" sz="2400">
              <a:solidFill>
                <a:srgbClr val="FFCC00"/>
              </a:solidFill>
              <a:latin typeface="VNI-Times" pitchFamily="2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CC00"/>
                </a:solidFill>
                <a:latin typeface="VNI-Times" pitchFamily="2" charset="0"/>
              </a:rPr>
              <a:t>-Tham gia laøm vaø laøm toát moät soá vieäc lôùp, vieäc tröôøng phuø hôïp vôùi khaû naêng.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CC00"/>
                </a:solidFill>
                <a:latin typeface="VNI-Times" pitchFamily="2" charset="0"/>
              </a:rPr>
              <a:t>-Biết bảo vệ, sử dụng nguồn điện của lớp, của trường một </a:t>
            </a:r>
            <a:r>
              <a:rPr lang="en-US" altLang="vi-VN" sz="2000">
                <a:solidFill>
                  <a:srgbClr val="FFCC00"/>
                </a:solidFill>
              </a:rPr>
              <a:t>cách hợp lý (Sử dụng quạt, đèn điện,…)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FFCC00"/>
                </a:solidFill>
              </a:rPr>
              <a:t>-Tận dụng các nguồn chiếu sáng tự nhiên,tạo sự thoáng mát, trong lành của môi trường  lớp học, giảm thiểu sử dụng điện  trong học tập , sinh  hoạt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FFCC00"/>
                </a:solidFill>
              </a:rPr>
              <a:t>-Bảo vệ, sử dụng nước sạch của lớp, của trường một  cách hợp lý…nước uống, nước sinh hoạt, giữ vệ sinh…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FFCC00"/>
                </a:solidFill>
              </a:rPr>
              <a:t>-Thực hành và biết nhắc nhở các bạn cùng tham gia sử dụng năng lượng tiết kiệm và hiệu quả ở lớp, trường và gia đình.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br>
              <a:rPr lang="en-US" sz="2800" b="1" i="1" dirty="0">
                <a:latin typeface="VNI-Times" pitchFamily="2" charset="0"/>
              </a:rPr>
            </a:br>
            <a:br>
              <a:rPr lang="en-US" sz="2800" b="1" i="1" dirty="0">
                <a:latin typeface="VNI-Times" pitchFamily="2" charset="0"/>
              </a:rPr>
            </a:br>
            <a:r>
              <a:rPr lang="en-US" sz="2800" b="1" i="1" dirty="0" err="1">
                <a:latin typeface="VNI-Times" pitchFamily="2" charset="0"/>
              </a:rPr>
              <a:t>Thöù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tö</a:t>
            </a:r>
            <a:r>
              <a:rPr lang="en-US" sz="2800" b="1" i="1" dirty="0">
                <a:latin typeface="VNI-Times" pitchFamily="2" charset="0"/>
              </a:rPr>
              <a:t>, </a:t>
            </a:r>
            <a:r>
              <a:rPr lang="en-US" sz="2800" b="1" i="1" dirty="0" err="1">
                <a:latin typeface="VNI-Times" pitchFamily="2" charset="0"/>
              </a:rPr>
              <a:t>ngaøy</a:t>
            </a:r>
            <a:r>
              <a:rPr lang="en-US" sz="2800" b="1" i="1" dirty="0">
                <a:latin typeface="VNI-Times" pitchFamily="2" charset="0"/>
              </a:rPr>
              <a:t> 30 </a:t>
            </a:r>
            <a:r>
              <a:rPr lang="en-US" sz="2800" b="1" i="1" dirty="0" err="1">
                <a:latin typeface="VNI-Times" pitchFamily="2" charset="0"/>
              </a:rPr>
              <a:t>thaùng</a:t>
            </a:r>
            <a:r>
              <a:rPr lang="en-US" sz="2800" b="1" i="1" dirty="0">
                <a:latin typeface="VNI-Times" pitchFamily="2" charset="0"/>
              </a:rPr>
              <a:t> 10 </a:t>
            </a:r>
            <a:r>
              <a:rPr lang="en-US" sz="2800" b="1" i="1" dirty="0" err="1">
                <a:latin typeface="VNI-Times" pitchFamily="2" charset="0"/>
              </a:rPr>
              <a:t>naêm</a:t>
            </a:r>
            <a:r>
              <a:rPr lang="en-US" sz="2800" b="1" i="1" dirty="0">
                <a:latin typeface="VNI-Times" pitchFamily="2" charset="0"/>
              </a:rPr>
              <a:t> 2011</a:t>
            </a:r>
            <a:br>
              <a:rPr lang="en-US" sz="2800" b="1" i="1" dirty="0">
                <a:latin typeface="VNI-Times" pitchFamily="2" charset="0"/>
              </a:rPr>
            </a:br>
            <a:r>
              <a:rPr lang="en-US" sz="2800" b="1" i="1" u="sng" dirty="0" err="1">
                <a:latin typeface="VNI-Times" pitchFamily="2" charset="0"/>
              </a:rPr>
              <a:t>Ñaïo</a:t>
            </a:r>
            <a:r>
              <a:rPr lang="en-US" sz="2800" b="1" i="1" u="sng" dirty="0">
                <a:latin typeface="VNI-Times" pitchFamily="2" charset="0"/>
              </a:rPr>
              <a:t> </a:t>
            </a:r>
            <a:r>
              <a:rPr lang="en-US" sz="2800" b="1" i="1" u="sng" dirty="0" err="1">
                <a:latin typeface="VNI-Times" pitchFamily="2" charset="0"/>
              </a:rPr>
              <a:t>ñöùc</a:t>
            </a:r>
            <a:br>
              <a:rPr lang="en-US" sz="2800" b="1" i="1" dirty="0">
                <a:latin typeface="VNI-Times" pitchFamily="2" charset="0"/>
              </a:rPr>
            </a:br>
            <a:endParaRPr lang="en-US" sz="2400" b="1" i="1" dirty="0">
              <a:solidFill>
                <a:srgbClr val="FFFF00"/>
              </a:solidFill>
              <a:latin typeface="VNI-Times" pitchFamily="2" charset="0"/>
            </a:endParaRPr>
          </a:p>
        </p:txBody>
      </p:sp>
      <p:pic>
        <p:nvPicPr>
          <p:cNvPr id="3" name="Picture 16" descr="book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27375" y="1679575"/>
            <a:ext cx="6096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i="1">
                <a:solidFill>
                  <a:srgbClr val="FFFF00"/>
                </a:solidFill>
                <a:latin typeface="VNI-Times" pitchFamily="2" charset="0"/>
              </a:rPr>
              <a:t>Tích cöïc tham gia </a:t>
            </a:r>
            <a:br>
              <a:rPr lang="en-US" altLang="vi-VN" sz="2800" b="1" i="1">
                <a:solidFill>
                  <a:srgbClr val="FFFF00"/>
                </a:solidFill>
                <a:latin typeface="VNI-Times" pitchFamily="2" charset="0"/>
              </a:rPr>
            </a:br>
            <a:r>
              <a:rPr lang="en-US" altLang="vi-VN" sz="2800" b="1" i="1">
                <a:solidFill>
                  <a:srgbClr val="FFFF00"/>
                </a:solidFill>
                <a:latin typeface="VNI-Times" pitchFamily="2" charset="0"/>
              </a:rPr>
              <a:t>vieäc lôùp, vieäc tröôøng ( tieát 1)</a:t>
            </a:r>
            <a:br>
              <a:rPr lang="en-US" altLang="vi-VN" sz="2800" b="1" i="1">
                <a:solidFill>
                  <a:srgbClr val="FFFF00"/>
                </a:solidFill>
                <a:latin typeface="VNI-Times" pitchFamily="2" charset="0"/>
              </a:rPr>
            </a:br>
            <a:r>
              <a:rPr lang="en-US" altLang="vi-VN" sz="2800" b="1" i="1">
                <a:solidFill>
                  <a:srgbClr val="FFFFFF"/>
                </a:solidFill>
                <a:latin typeface="VNI-Times" pitchFamily="2" charset="0"/>
              </a:rPr>
              <a:t>Trang 19</a:t>
            </a:r>
            <a:endParaRPr lang="vi-VN" altLang="vi-VN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8731-001-01-1062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447800"/>
            <a:ext cx="66294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5562600" y="228600"/>
            <a:ext cx="3429000" cy="1066800"/>
          </a:xfrm>
          <a:prstGeom prst="cloudCallout">
            <a:avLst>
              <a:gd name="adj1" fmla="val 54444"/>
              <a:gd name="adj2" fmla="val 142111"/>
            </a:avLst>
          </a:prstGeom>
          <a:solidFill>
            <a:schemeClr val="hlink"/>
          </a:solidFill>
          <a:ln w="9525">
            <a:solidFill>
              <a:srgbClr val="01ADD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i="1">
                <a:solidFill>
                  <a:srgbClr val="0068AE"/>
                </a:solidFill>
                <a:latin typeface="VNI-Times" pitchFamily="2" charset="0"/>
              </a:rPr>
              <a:t>Hoan hoâ !</a:t>
            </a:r>
            <a:br>
              <a:rPr lang="en-US" altLang="vi-VN" sz="2000" b="1" i="1">
                <a:solidFill>
                  <a:srgbClr val="0068AE"/>
                </a:solidFill>
                <a:latin typeface="VNI-Times" pitchFamily="2" charset="0"/>
              </a:rPr>
            </a:br>
            <a:r>
              <a:rPr lang="en-US" altLang="vi-VN" sz="2000" b="1" i="1">
                <a:solidFill>
                  <a:srgbClr val="0068AE"/>
                </a:solidFill>
                <a:latin typeface="VNI-Times" pitchFamily="2" charset="0"/>
              </a:rPr>
              <a:t>Caùc bạn gioûi quaù!</a:t>
            </a: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1752601" y="381000"/>
            <a:ext cx="38719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i="1" u="sng">
                <a:solidFill>
                  <a:srgbClr val="FF5050"/>
                </a:solidFill>
                <a:latin typeface="VNI-Times" pitchFamily="2" charset="0"/>
              </a:rPr>
              <a:t>Nhaän xeùt tuyeân döông</a:t>
            </a:r>
            <a:r>
              <a:rPr lang="en-US" altLang="vi-VN" sz="2800" b="1" i="1">
                <a:solidFill>
                  <a:srgbClr val="FF5050"/>
                </a:solidFill>
                <a:latin typeface="VNI-Times" pitchFamily="2" charset="0"/>
              </a:rPr>
              <a:t> :</a:t>
            </a:r>
          </a:p>
        </p:txBody>
      </p:sp>
      <p:pic>
        <p:nvPicPr>
          <p:cNvPr id="96264" name="Picture 8" descr="IMG1-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4" y="1376363"/>
            <a:ext cx="237648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i="1" u="sng" dirty="0" err="1">
                <a:solidFill>
                  <a:srgbClr val="D95A27"/>
                </a:solidFill>
                <a:latin typeface="VNI-Times" pitchFamily="2" charset="0"/>
              </a:rPr>
              <a:t>Daën</a:t>
            </a:r>
            <a:r>
              <a:rPr lang="en-US" sz="2800" b="1" i="1" u="sng" dirty="0">
                <a:solidFill>
                  <a:srgbClr val="D95A27"/>
                </a:solidFill>
                <a:latin typeface="VNI-Times" pitchFamily="2" charset="0"/>
              </a:rPr>
              <a:t> </a:t>
            </a:r>
            <a:r>
              <a:rPr lang="en-US" sz="2800" b="1" i="1" u="sng" dirty="0" err="1">
                <a:solidFill>
                  <a:srgbClr val="D95A27"/>
                </a:solidFill>
                <a:latin typeface="VNI-Times" pitchFamily="2" charset="0"/>
              </a:rPr>
              <a:t>doø</a:t>
            </a:r>
            <a:r>
              <a:rPr lang="en-US" sz="2800" b="1" i="1" u="sng" dirty="0">
                <a:solidFill>
                  <a:srgbClr val="D95A27"/>
                </a:solidFill>
                <a:latin typeface="VNI-Times" pitchFamily="2" charset="0"/>
              </a:rPr>
              <a:t> </a:t>
            </a:r>
            <a:r>
              <a:rPr lang="en-US" sz="2800" b="1" i="1" u="sng" dirty="0" err="1">
                <a:solidFill>
                  <a:srgbClr val="D95A27"/>
                </a:solidFill>
                <a:latin typeface="VNI-Times" pitchFamily="2" charset="0"/>
              </a:rPr>
              <a:t>ôû</a:t>
            </a:r>
            <a:r>
              <a:rPr lang="en-US" sz="2800" b="1" i="1" u="sng" dirty="0">
                <a:solidFill>
                  <a:srgbClr val="D95A27"/>
                </a:solidFill>
                <a:latin typeface="VNI-Times" pitchFamily="2" charset="0"/>
              </a:rPr>
              <a:t> </a:t>
            </a:r>
            <a:r>
              <a:rPr lang="en-US" sz="2800" b="1" i="1" u="sng" dirty="0" err="1">
                <a:solidFill>
                  <a:srgbClr val="D95A27"/>
                </a:solidFill>
                <a:latin typeface="VNI-Times" pitchFamily="2" charset="0"/>
              </a:rPr>
              <a:t>nhaø</a:t>
            </a:r>
            <a:r>
              <a:rPr lang="en-US" sz="2800" b="1" i="1" dirty="0">
                <a:solidFill>
                  <a:srgbClr val="D95A27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93775"/>
            <a:ext cx="7924800" cy="2895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i="1" dirty="0">
                <a:latin typeface="VNI-Times" pitchFamily="2" charset="0"/>
              </a:rPr>
              <a:t> </a:t>
            </a:r>
          </a:p>
        </p:txBody>
      </p:sp>
      <p:pic>
        <p:nvPicPr>
          <p:cNvPr id="36868" name="Picture 4" descr="14020317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810000"/>
            <a:ext cx="812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8077200" y="3352800"/>
            <a:ext cx="2286000" cy="1295400"/>
          </a:xfrm>
          <a:prstGeom prst="cloudCallout">
            <a:avLst>
              <a:gd name="adj1" fmla="val -124236"/>
              <a:gd name="adj2" fmla="val 102940"/>
            </a:avLst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i="1">
                <a:solidFill>
                  <a:srgbClr val="FF5050"/>
                </a:solidFill>
                <a:latin typeface="VNI-Times" pitchFamily="2" charset="0"/>
              </a:rPr>
              <a:t>Chuùng em kính chaøo thaày coâ!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41625" y="1185863"/>
            <a:ext cx="5486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-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Tham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gia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laøm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vaø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laøm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toát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moät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soá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vieäc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lôùp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vieäc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tröôøng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phuø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hôïp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vôùi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khaû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naêng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-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Söu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taàm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nhöõng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maãu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chuyeän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taám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göông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tích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cöïc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tham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gia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vieäc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lôùp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vieäc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tröôøng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chuẩn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bị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cho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/>
                <a:cs typeface="Arial" charset="0"/>
              </a:rPr>
              <a:t>bài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sau</a:t>
            </a:r>
            <a:r>
              <a:rPr lang="en-US" sz="2400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: </a:t>
            </a:r>
            <a:r>
              <a:rPr lang="en-US" sz="2400" b="1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“</a:t>
            </a:r>
            <a:r>
              <a:rPr lang="en-US" sz="2400" b="1" i="1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Tích</a:t>
            </a:r>
            <a:r>
              <a:rPr lang="en-US" sz="2400" b="1" i="1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cực</a:t>
            </a:r>
            <a:r>
              <a:rPr lang="en-US" sz="2400" b="1" i="1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tham</a:t>
            </a:r>
            <a:r>
              <a:rPr lang="en-US" sz="2400" b="1" i="1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gia</a:t>
            </a:r>
            <a:r>
              <a:rPr lang="en-US" sz="2400" b="1" i="1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việc</a:t>
            </a:r>
            <a:r>
              <a:rPr lang="en-US" sz="2400" b="1" i="1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lớp</a:t>
            </a:r>
            <a:r>
              <a:rPr lang="en-US" sz="2400" b="1" i="1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, </a:t>
            </a:r>
            <a:r>
              <a:rPr lang="en-US" sz="2400" b="1" i="1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việc</a:t>
            </a:r>
            <a:r>
              <a:rPr lang="en-US" sz="2400" b="1" i="1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trường</a:t>
            </a:r>
            <a:r>
              <a:rPr lang="en-US" sz="2400" b="1" i="1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”  (</a:t>
            </a:r>
            <a:r>
              <a:rPr lang="en-US" sz="2400" b="1" i="1" dirty="0" err="1">
                <a:solidFill>
                  <a:srgbClr val="FFFFFF"/>
                </a:solidFill>
                <a:latin typeface="VNI-Times" pitchFamily="2" charset="0"/>
                <a:cs typeface="Arial" charset="0"/>
              </a:rPr>
              <a:t>Tiết</a:t>
            </a:r>
            <a:r>
              <a:rPr lang="en-US" sz="2400" b="1" i="1" dirty="0">
                <a:solidFill>
                  <a:srgbClr val="FFFFFF"/>
                </a:solidFill>
                <a:latin typeface="VNI-Times" pitchFamily="2" charset="0"/>
                <a:cs typeface="Arial" charset="0"/>
              </a:rPr>
              <a:t> 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VNI-Times" pitchFamily="2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VNI-Times" pitchFamily="2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088"/>
            <a:ext cx="9144000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AG001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7400" y="2406651"/>
            <a:ext cx="10668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10200"/>
            <a:ext cx="182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62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4600" y="304801"/>
            <a:ext cx="990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1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48800" y="152401"/>
            <a:ext cx="846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2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9889"/>
            <a:ext cx="914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2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3601" y="762001"/>
            <a:ext cx="80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21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90800" y="3962400"/>
            <a:ext cx="13858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21c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77000" y="4724400"/>
            <a:ext cx="13096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21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1"/>
            <a:ext cx="846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981200" y="1295401"/>
            <a:ext cx="7924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0000FF"/>
                </a:solidFill>
              </a:rPr>
              <a:t>CHÚNG EM KÍNH CHÀO THẦY CÔ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0000FF"/>
                </a:solidFill>
              </a:rPr>
              <a:t>ĐẾN DỰ GIỜ LỚP 3</a:t>
            </a:r>
            <a:r>
              <a:rPr lang="en-US" altLang="vi-VN" sz="3200" b="1" i="1" baseline="-25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59238" y="2743201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</a:rPr>
              <a:t>MÔN ĐẠO ĐỨC (TiẾT 12)</a:t>
            </a:r>
            <a:endParaRPr lang="vi-VN" altLang="vi-VN" sz="2400" b="1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81200" y="3365501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</a:rPr>
              <a:t>BÀI 6 : TÍCH CỰC THAM GIA ViỆC LỚP, ViỆC TRƯỜNG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905000" y="2286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1" u="sng">
                <a:solidFill>
                  <a:srgbClr val="A2E2C4"/>
                </a:solidFill>
                <a:latin typeface="VNI-Times" pitchFamily="2" charset="0"/>
              </a:rPr>
              <a:t>Kieåm tra baøi cu</a:t>
            </a:r>
            <a:r>
              <a:rPr lang="en-US" altLang="vi-VN" sz="2400" b="1" i="1">
                <a:solidFill>
                  <a:srgbClr val="A2E2C4"/>
                </a:solidFill>
                <a:latin typeface="VNI-Times" pitchFamily="2" charset="0"/>
              </a:rPr>
              <a:t>õ :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4267200" y="242889"/>
            <a:ext cx="4495800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C16059"/>
                </a:solidFill>
                <a:latin typeface="VNI-Times" pitchFamily="2" charset="0"/>
              </a:rPr>
              <a:t>Chia seõ vui buoàn cuøng baïn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057400" y="1371601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2F1311"/>
              </a:solidFill>
            </a:endParaRP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1981200" y="1371601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2F1311"/>
                </a:solidFill>
                <a:latin typeface="VNI-Times" pitchFamily="2" charset="0"/>
              </a:rPr>
              <a:t>Khi thaáy baïn coù chuyeän vui em thöôøng laøm gì ?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2014538" y="2286001"/>
            <a:ext cx="662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2F1311"/>
                </a:solidFill>
                <a:latin typeface="VNI-Times" pitchFamily="2" charset="0"/>
              </a:rPr>
              <a:t>Khi thaáy baïn coù chuyeän buoàn em thöôøng laøm gì ?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1981200" y="3352801"/>
            <a:ext cx="678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2F1311"/>
                </a:solidFill>
                <a:latin typeface="VNI-Times" pitchFamily="2" charset="0"/>
              </a:rPr>
              <a:t>YÙ nghóa cuûa vieäc chia seû vui buoàn cuøng baïn laø gì ? </a:t>
            </a:r>
          </a:p>
        </p:txBody>
      </p:sp>
      <p:pic>
        <p:nvPicPr>
          <p:cNvPr id="21512" name="Picture 21" descr="0035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8" y="152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69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/>
      <p:bldP spid="126985" grpId="0"/>
      <p:bldP spid="1269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SC00108"/>
          <p:cNvPicPr>
            <a:picLocks noChangeAspect="1" noChangeArrowheads="1"/>
          </p:cNvPicPr>
          <p:nvPr/>
        </p:nvPicPr>
        <p:blipFill>
          <a:blip r:embed="rId2">
            <a:lum bright="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3810000" cy="456723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SC00106"/>
          <p:cNvPicPr>
            <a:picLocks noChangeAspect="1" noChangeArrowheads="1"/>
          </p:cNvPicPr>
          <p:nvPr/>
        </p:nvPicPr>
        <p:blipFill>
          <a:blip r:embed="rId3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4038600" cy="4572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62200" y="5562601"/>
            <a:ext cx="7696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FF0000"/>
                </a:solidFill>
              </a:rPr>
              <a:t>Các bạn học sinh tích cực tham gia việc gì?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FF0000"/>
                </a:solidFill>
              </a:rPr>
              <a:t>Các bạn học sinh </a:t>
            </a:r>
            <a:r>
              <a:rPr lang="en-US" altLang="vi-VN" sz="2000" b="1" i="1">
                <a:solidFill>
                  <a:srgbClr val="FFFF00"/>
                </a:solidFill>
              </a:rPr>
              <a:t>tích cực tham gia việc lớp, việc trường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400" b="1">
              <a:solidFill>
                <a:srgbClr val="FF0000"/>
              </a:solidFill>
            </a:endParaRP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3810000" y="1524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FFFFFF"/>
                </a:solidFill>
              </a:rPr>
              <a:t>GiỚI THIỆU BÀI</a:t>
            </a:r>
            <a:endParaRPr lang="vi-VN" altLang="vi-VN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971800" y="762001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518025" y="2971801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b="1" i="1">
                <a:solidFill>
                  <a:srgbClr val="FFFFFF"/>
                </a:solidFill>
                <a:latin typeface="VNI-Times" pitchFamily="2" charset="0"/>
              </a:rPr>
              <a:t>( Tieát 1 )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2286001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i="1">
                <a:solidFill>
                  <a:srgbClr val="FF0000"/>
                </a:solidFill>
              </a:rPr>
              <a:t>Tích cực tham gia việc lớp, việc trường</a:t>
            </a:r>
            <a:endParaRPr lang="vi-VN" altLang="vi-VN" sz="2800" b="1" i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35052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FFFFFF"/>
                </a:solidFill>
              </a:rPr>
              <a:t>Vì sao các em phải tích cực tham gia việc lớp, việc trường?</a:t>
            </a:r>
            <a:endParaRPr lang="vi-VN" altLang="vi-VN" b="1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95600" y="41148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u="sng">
                <a:solidFill>
                  <a:srgbClr val="FFFFFF"/>
                </a:solidFill>
              </a:rPr>
              <a:t>Hoạt động 1</a:t>
            </a:r>
            <a:r>
              <a:rPr lang="en-US" altLang="vi-VN" b="1">
                <a:solidFill>
                  <a:srgbClr val="FFFFFF"/>
                </a:solidFill>
              </a:rPr>
              <a:t>: Thảo luận phân tích tình huống</a:t>
            </a:r>
            <a:endParaRPr lang="vi-VN" altLang="vi-VN" b="1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19400" y="48133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u="sng">
                <a:solidFill>
                  <a:srgbClr val="FFFFFF"/>
                </a:solidFill>
              </a:rPr>
              <a:t> Hoạt động  </a:t>
            </a:r>
            <a:r>
              <a:rPr lang="en-US" altLang="vi-VN" b="1">
                <a:solidFill>
                  <a:srgbClr val="FFFFFF"/>
                </a:solidFill>
              </a:rPr>
              <a:t>2: Đánh giá hành vi</a:t>
            </a:r>
            <a:endParaRPr lang="vi-VN" altLang="vi-VN" b="1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98763" y="55626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u="sng">
                <a:solidFill>
                  <a:srgbClr val="FFFFFF"/>
                </a:solidFill>
              </a:rPr>
              <a:t> Hoạt động 3</a:t>
            </a:r>
            <a:r>
              <a:rPr lang="en-US" altLang="vi-VN" b="1">
                <a:solidFill>
                  <a:srgbClr val="FFFFFF"/>
                </a:solidFill>
              </a:rPr>
              <a:t>: Bày tỏ ý kiến</a:t>
            </a:r>
            <a:endParaRPr lang="vi-VN" altLang="vi-VN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895600" y="4419600"/>
            <a:ext cx="6934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0000"/>
                </a:solidFill>
                <a:latin typeface="VNI-Times" pitchFamily="2" charset="0"/>
              </a:rPr>
              <a:t>Baøi taäp 1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i="1">
                <a:solidFill>
                  <a:srgbClr val="000000"/>
                </a:solidFill>
                <a:latin typeface="VNI-Times" pitchFamily="2" charset="0"/>
              </a:rPr>
              <a:t>Trong khi caû lôùp ñang toång veä sinh saân tröôøng : baïn thì cuoác ñaát, baïn thì troàng hoa,… rieâng Thu laïi gheù tai ruû Huyeàn boû ñi chôi nhaûy daây.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i="1">
                <a:solidFill>
                  <a:srgbClr val="000000"/>
                </a:solidFill>
                <a:latin typeface="VNI-Times" pitchFamily="2" charset="0"/>
              </a:rPr>
              <a:t>Theo em, baïn Huyeàn coù theå laøm gì ? Vì sao?</a:t>
            </a:r>
            <a:r>
              <a:rPr lang="en-US" altLang="vi-VN" sz="2400">
                <a:solidFill>
                  <a:srgbClr val="000000"/>
                </a:solidFill>
                <a:latin typeface="VNI-Times" pitchFamily="2" charset="0"/>
              </a:rPr>
              <a:t> </a:t>
            </a:r>
          </a:p>
        </p:txBody>
      </p:sp>
      <p:pic>
        <p:nvPicPr>
          <p:cNvPr id="4102" name="Picture 6" descr="scan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1"/>
            <a:ext cx="655320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733800" y="44450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u="sng">
                <a:solidFill>
                  <a:srgbClr val="002060"/>
                </a:solidFill>
              </a:rPr>
              <a:t>Hoạt động 1</a:t>
            </a:r>
            <a:r>
              <a:rPr lang="en-US" altLang="vi-VN" sz="2000" b="1">
                <a:solidFill>
                  <a:srgbClr val="002060"/>
                </a:solidFill>
              </a:rPr>
              <a:t>: Thảo luận phân tích tình huống</a:t>
            </a:r>
            <a:endParaRPr lang="vi-VN" altLang="vi-VN" sz="2000" b="1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33600" y="0"/>
            <a:ext cx="685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0000"/>
                </a:solidFill>
              </a:rPr>
              <a:t>S/19</a:t>
            </a:r>
            <a:endParaRPr lang="vi-VN" altLang="vi-V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819400" y="1143000"/>
            <a:ext cx="6934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AutoNum type="alphaLcPeriod"/>
            </a:pPr>
            <a:r>
              <a:rPr lang="en-US" altLang="vi-VN" sz="2400">
                <a:solidFill>
                  <a:srgbClr val="FFFFFF"/>
                </a:solidFill>
                <a:latin typeface="VNI-Times" pitchFamily="2" charset="0"/>
              </a:rPr>
              <a:t>Huyeàn ñoàng yù ñi chôi vôùi baïn.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AutoNum type="alphaLcPeriod"/>
            </a:pPr>
            <a:r>
              <a:rPr lang="en-US" altLang="vi-VN" sz="2400">
                <a:solidFill>
                  <a:srgbClr val="FFFFFF"/>
                </a:solidFill>
                <a:latin typeface="VNI-Times" pitchFamily="2" charset="0"/>
              </a:rPr>
              <a:t>Huyeàn töø choái khoâng ñi chôi vaø ñeå maëc baïn ñi </a:t>
            </a:r>
            <a:br>
              <a:rPr lang="en-US" altLang="vi-VN" sz="2400">
                <a:solidFill>
                  <a:srgbClr val="FFFFFF"/>
                </a:solidFill>
                <a:latin typeface="VNI-Times" pitchFamily="2" charset="0"/>
              </a:rPr>
            </a:br>
            <a:r>
              <a:rPr lang="en-US" altLang="vi-VN" sz="2400">
                <a:solidFill>
                  <a:srgbClr val="FFFFFF"/>
                </a:solidFill>
                <a:latin typeface="VNI-Times" pitchFamily="2" charset="0"/>
              </a:rPr>
              <a:t>chôi moät mình.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AutoNum type="alphaLcPeriod"/>
            </a:pPr>
            <a:r>
              <a:rPr lang="en-US" altLang="vi-VN" sz="2400">
                <a:solidFill>
                  <a:srgbClr val="FFFFFF"/>
                </a:solidFill>
                <a:latin typeface="VNI-Times" pitchFamily="2" charset="0"/>
              </a:rPr>
              <a:t>Huyeàn doaï seõ maùch coâ giaùo.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AutoNum type="alphaLcPeriod"/>
            </a:pPr>
            <a:r>
              <a:rPr lang="en-US" altLang="vi-VN" sz="2400">
                <a:solidFill>
                  <a:srgbClr val="FFFFFF"/>
                </a:solidFill>
                <a:latin typeface="VNI-Times" pitchFamily="2" charset="0"/>
              </a:rPr>
              <a:t>Huyeàn khuyeân ngaên Thu toång veä sinh xong roài</a:t>
            </a:r>
            <a:br>
              <a:rPr lang="en-US" altLang="vi-VN" sz="2400">
                <a:solidFill>
                  <a:srgbClr val="FFFFFF"/>
                </a:solidFill>
                <a:latin typeface="VNI-Times" pitchFamily="2" charset="0"/>
              </a:rPr>
            </a:br>
            <a:r>
              <a:rPr lang="en-US" altLang="vi-VN" sz="2400">
                <a:solidFill>
                  <a:srgbClr val="FFFFFF"/>
                </a:solidFill>
                <a:latin typeface="VNI-Times" pitchFamily="2" charset="0"/>
              </a:rPr>
              <a:t>môùi ñi chôi.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200400" y="457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FFFF00"/>
                </a:solidFill>
                <a:latin typeface="VNI-Times" pitchFamily="2" charset="0"/>
              </a:rPr>
              <a:t>Caùch giải quyết 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38600" y="3810001"/>
            <a:ext cx="533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i="1">
                <a:solidFill>
                  <a:srgbClr val="002060"/>
                </a:solidFill>
              </a:rPr>
              <a:t>Nếu em là bạn Huyền, em sẽ chọn cách giải quyết nào? Vì sao?</a:t>
            </a:r>
            <a:endParaRPr lang="en-US" altLang="vi-VN" sz="2000" b="1" i="1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3733800" y="44450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u="sng">
                <a:solidFill>
                  <a:srgbClr val="002060"/>
                </a:solidFill>
              </a:rPr>
              <a:t>Hoạt động 1</a:t>
            </a:r>
            <a:r>
              <a:rPr lang="en-US" altLang="vi-VN" sz="2000" b="1">
                <a:solidFill>
                  <a:srgbClr val="002060"/>
                </a:solidFill>
              </a:rPr>
              <a:t>: Thảo luận phân tích tình huống</a:t>
            </a:r>
            <a:endParaRPr lang="vi-VN" altLang="vi-VN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pic>
        <p:nvPicPr>
          <p:cNvPr id="78852" name="Picture 4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505200" y="381000"/>
            <a:ext cx="5329238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800" b="1" i="1">
              <a:solidFill>
                <a:srgbClr val="CC3300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i="1">
                <a:solidFill>
                  <a:srgbClr val="CC3300"/>
                </a:solidFill>
                <a:latin typeface="VNI-Times" pitchFamily="2" charset="0"/>
              </a:rPr>
              <a:t>Thaûo luaän nhoùm boán 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b="1" i="1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400" b="1" i="1">
              <a:solidFill>
                <a:srgbClr val="0088E4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400" b="1" i="1">
              <a:solidFill>
                <a:srgbClr val="00FF00"/>
              </a:solidFill>
              <a:latin typeface="VNI-Times" pitchFamily="2" charset="0"/>
            </a:endParaRPr>
          </a:p>
        </p:txBody>
      </p:sp>
      <p:pic>
        <p:nvPicPr>
          <p:cNvPr id="78855" name="Picture 7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 descr="0035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9" descr="0035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10" descr="0035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152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Picture 11" descr="0035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88" y="2971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56000" y="1109664"/>
            <a:ext cx="54102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FF0000"/>
              </a:solidFill>
              <a:latin typeface="VNI-Times" pitchFamily="2" charset="0"/>
              <a:cs typeface="Arial" charset="0"/>
            </a:endParaRPr>
          </a:p>
          <a:p>
            <a:pPr marL="800100" lvl="1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err="1">
                <a:solidFill>
                  <a:srgbClr val="002060"/>
                </a:solidFill>
                <a:latin typeface="Arial"/>
                <a:cs typeface="Arial" charset="0"/>
              </a:rPr>
              <a:t>Nếu</a:t>
            </a:r>
            <a:r>
              <a:rPr lang="en-US" sz="2000" b="1" i="1" dirty="0"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/>
                <a:cs typeface="Arial" charset="0"/>
              </a:rPr>
              <a:t>em</a:t>
            </a:r>
            <a:r>
              <a:rPr lang="en-US" sz="2000" b="1" i="1" dirty="0"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/>
                <a:cs typeface="Arial" charset="0"/>
              </a:rPr>
              <a:t>là</a:t>
            </a:r>
            <a:r>
              <a:rPr lang="en-US" sz="2000" b="1" i="1" dirty="0"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/>
                <a:cs typeface="Arial" charset="0"/>
              </a:rPr>
              <a:t>bạn</a:t>
            </a:r>
            <a:r>
              <a:rPr lang="en-US" sz="2000" b="1" i="1" dirty="0"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/>
                <a:cs typeface="Arial" charset="0"/>
              </a:rPr>
              <a:t>Huyền</a:t>
            </a:r>
            <a:r>
              <a:rPr lang="en-US" sz="2000" b="1" i="1" dirty="0">
                <a:solidFill>
                  <a:srgbClr val="002060"/>
                </a:solidFill>
                <a:latin typeface="Arial"/>
                <a:cs typeface="Arial" charset="0"/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  <a:latin typeface="Arial"/>
                <a:cs typeface="Arial" charset="0"/>
              </a:rPr>
              <a:t>em</a:t>
            </a:r>
            <a:r>
              <a:rPr lang="en-US" sz="2000" b="1" i="1" dirty="0"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/>
                <a:cs typeface="Arial" charset="0"/>
              </a:rPr>
              <a:t>sẽ</a:t>
            </a:r>
            <a:r>
              <a:rPr lang="en-US" sz="2000" b="1" i="1" dirty="0"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/>
                <a:cs typeface="Arial" charset="0"/>
              </a:rPr>
              <a:t>chọn</a:t>
            </a:r>
            <a:r>
              <a:rPr lang="en-US" sz="2000" b="1" i="1" dirty="0"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</a:p>
          <a:p>
            <a:pPr marL="800100" lvl="1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err="1">
                <a:solidFill>
                  <a:srgbClr val="002060"/>
                </a:solidFill>
                <a:latin typeface="Arial"/>
                <a:cs typeface="Arial" charset="0"/>
              </a:rPr>
              <a:t>cách</a:t>
            </a:r>
            <a:r>
              <a:rPr lang="en-US" sz="2000" b="1" i="1" dirty="0"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/>
                <a:cs typeface="Arial" charset="0"/>
              </a:rPr>
              <a:t>giải</a:t>
            </a:r>
            <a:r>
              <a:rPr lang="en-US" sz="2000" b="1" i="1" dirty="0"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/>
                <a:cs typeface="Arial" charset="0"/>
              </a:rPr>
              <a:t>quyết</a:t>
            </a:r>
            <a:r>
              <a:rPr lang="en-US" sz="2000" b="1" i="1" dirty="0"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/>
                <a:cs typeface="Arial" charset="0"/>
              </a:rPr>
              <a:t>nào</a:t>
            </a:r>
            <a:r>
              <a:rPr lang="en-US" sz="2000" b="1" i="1" dirty="0">
                <a:solidFill>
                  <a:srgbClr val="002060"/>
                </a:solidFill>
                <a:latin typeface="Arial"/>
                <a:cs typeface="Arial" charset="0"/>
              </a:rPr>
              <a:t>? </a:t>
            </a:r>
            <a:r>
              <a:rPr lang="en-US" sz="2000" b="1" i="1" dirty="0" err="1">
                <a:solidFill>
                  <a:srgbClr val="002060"/>
                </a:solidFill>
                <a:latin typeface="Arial"/>
                <a:cs typeface="Arial" charset="0"/>
              </a:rPr>
              <a:t>Vì</a:t>
            </a:r>
            <a:r>
              <a:rPr lang="en-US" sz="2000" b="1" i="1" dirty="0"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/>
                <a:cs typeface="Arial" charset="0"/>
              </a:rPr>
              <a:t>sao</a:t>
            </a:r>
            <a:r>
              <a:rPr lang="en-US" sz="2000" b="1" i="1" dirty="0">
                <a:solidFill>
                  <a:srgbClr val="002060"/>
                </a:solidFill>
                <a:latin typeface="Arial"/>
                <a:cs typeface="Arial" charset="0"/>
              </a:rPr>
              <a:t>?</a:t>
            </a:r>
            <a:endParaRPr lang="en-US" sz="2000" b="1" i="1" dirty="0">
              <a:solidFill>
                <a:srgbClr val="002060"/>
              </a:solidFill>
              <a:latin typeface="VNI-Times" pitchFamily="2" charset="0"/>
              <a:cs typeface="Arial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AutoNum type="alphaL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Huyeàn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ñoàng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yù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ñi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chôi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vôùi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baïn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AutoNum type="alphaL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Huyeàn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töø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choái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khoâng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ñi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chôi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vaø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ñeå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maëc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baïn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ñi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chôi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moät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AutoNum type="alphaL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Huyeàn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doaï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seõ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maùch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coâ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giaùo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AutoNum type="alphaL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Huyeàn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khuyeân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ngaên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Thu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toång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veä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xong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roài</a:t>
            </a:r>
            <a:b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</a:b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môùi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ñi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chôi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cs typeface="Arial" charset="0"/>
              </a:rPr>
              <a:t>.</a:t>
            </a:r>
          </a:p>
        </p:txBody>
      </p:sp>
      <p:sp>
        <p:nvSpPr>
          <p:cNvPr id="26636" name="TextBox 11"/>
          <p:cNvSpPr txBox="1">
            <a:spLocks noChangeArrowheads="1"/>
          </p:cNvSpPr>
          <p:nvPr/>
        </p:nvSpPr>
        <p:spPr bwMode="auto">
          <a:xfrm>
            <a:off x="3733800" y="44450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u="sng">
                <a:solidFill>
                  <a:srgbClr val="FFFFFF"/>
                </a:solidFill>
              </a:rPr>
              <a:t>Hoạt động 1</a:t>
            </a:r>
            <a:r>
              <a:rPr lang="en-US" altLang="vi-VN" sz="2000" b="1">
                <a:solidFill>
                  <a:srgbClr val="FFFFFF"/>
                </a:solidFill>
              </a:rPr>
              <a:t>: Thảo luận phân tích tình huống</a:t>
            </a:r>
            <a:endParaRPr lang="vi-VN" altLang="vi-VN"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667000" y="1524000"/>
            <a:ext cx="6705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CC3300"/>
                </a:solidFill>
                <a:latin typeface="VNI-Times" pitchFamily="2" charset="0"/>
              </a:rPr>
              <a:t>Caùch giaûi quyeát phuø hôïp nhaát</a:t>
            </a:r>
            <a:r>
              <a:rPr lang="en-US" altLang="vi-VN" b="1">
                <a:solidFill>
                  <a:srgbClr val="CC3300"/>
                </a:solidFill>
              </a:rPr>
              <a:t>  </a:t>
            </a:r>
            <a:r>
              <a:rPr lang="en-US" altLang="vi-VN" sz="2400" b="1" i="1">
                <a:solidFill>
                  <a:srgbClr val="CC3300"/>
                </a:solidFill>
                <a:latin typeface="VNI-Times" pitchFamily="2" charset="0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EAEAEA"/>
                </a:solidFill>
                <a:latin typeface="VNI-Times" pitchFamily="2" charset="0"/>
              </a:rPr>
              <a:t>d. </a:t>
            </a:r>
            <a:r>
              <a:rPr lang="en-US" altLang="vi-VN" sz="2400">
                <a:solidFill>
                  <a:srgbClr val="EAEAEA"/>
                </a:solidFill>
                <a:latin typeface="VNI-Times" pitchFamily="2" charset="0"/>
              </a:rPr>
              <a:t>Huyeàn khuyeân ngaên Thu toång veä sinh xong </a:t>
            </a:r>
            <a:br>
              <a:rPr lang="en-US" altLang="vi-VN" sz="2400">
                <a:solidFill>
                  <a:srgbClr val="EAEAEA"/>
                </a:solidFill>
                <a:latin typeface="VNI-Times" pitchFamily="2" charset="0"/>
              </a:rPr>
            </a:br>
            <a:r>
              <a:rPr lang="en-US" altLang="vi-VN" sz="2400">
                <a:solidFill>
                  <a:srgbClr val="EAEAEA"/>
                </a:solidFill>
                <a:latin typeface="VNI-Times" pitchFamily="2" charset="0"/>
              </a:rPr>
              <a:t>    roài môùi ñi chôi.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i="1">
                <a:solidFill>
                  <a:srgbClr val="FFFF00"/>
                </a:solidFill>
                <a:latin typeface="VNI-Times" pitchFamily="2" charset="0"/>
              </a:rPr>
              <a:t>vì theå hieän yù thöùc tích cöïc tham gia vieäc lôùp, vieäc tröôøng vaø khuyeân nhuû caùc baïn khaùc cuøng laøm .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3733800" y="166688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u="sng">
                <a:solidFill>
                  <a:srgbClr val="FF6699"/>
                </a:solidFill>
              </a:rPr>
              <a:t>Hoạt động 1</a:t>
            </a:r>
            <a:r>
              <a:rPr lang="en-US" altLang="vi-VN" sz="2000" b="1">
                <a:solidFill>
                  <a:srgbClr val="FF6699"/>
                </a:solidFill>
              </a:rPr>
              <a:t>: Thảo luận phân tích tình huống</a:t>
            </a:r>
            <a:endParaRPr lang="vi-VN" altLang="vi-VN" sz="2000" b="1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Microsoft Office PowerPoint</Application>
  <PresentationFormat>Widescreen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Arial Black</vt:lpstr>
      <vt:lpstr>Times New Roman</vt:lpstr>
      <vt:lpstr>Verdana</vt:lpstr>
      <vt:lpstr>VNI-Times</vt:lpstr>
      <vt:lpstr>Wingdings</vt:lpstr>
      <vt:lpstr>Kimono</vt:lpstr>
      <vt:lpstr>Ripple</vt:lpstr>
      <vt:lpstr>Layers</vt:lpstr>
      <vt:lpstr>Competition</vt:lpstr>
      <vt:lpstr>Cliff</vt:lpstr>
      <vt:lpstr>Axis</vt:lpstr>
      <vt:lpstr>Capsules</vt:lpstr>
      <vt:lpstr>Proposal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PHIEÁU BAØI TAÄP</vt:lpstr>
      <vt:lpstr>PHIEÁU BAØI TAÄP</vt:lpstr>
      <vt:lpstr>Baøi taäp 3  Haõy baøy toû söï ñaùnh giaù cuûa em veà caùc yù kieán döôùi ñaây  vaø giaûi thích lí do:</vt:lpstr>
      <vt:lpstr>PowerPoint Presentation</vt:lpstr>
      <vt:lpstr>PowerPoint Presentation</vt:lpstr>
      <vt:lpstr>  Thöù tö, ngaøy 30 thaùng 10 naêm 2011 Ñaïo ñöùc </vt:lpstr>
      <vt:lpstr>PowerPoint Presentation</vt:lpstr>
      <vt:lpstr>Daën doø ôû nhaø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2020-11-26T01:21:33Z</dcterms:created>
  <dcterms:modified xsi:type="dcterms:W3CDTF">2020-11-26T01:22:15Z</dcterms:modified>
</cp:coreProperties>
</file>