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P001 4 hàng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P001 4 hàng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P001 4 hàng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P001 4 hàng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P001 4 hàng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P001 4 hàng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P001 4 hàng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P001 4 hàng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P001 4 hàng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A54CA-8E19-46A6-B952-802589744D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4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D12EA-DD50-4EE9-9AB6-C57359D7B0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8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5D121-B6D8-4262-A068-996C50BFB1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4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FF91E-FFF5-40FC-AED9-7B2C28103C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0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F7CE3-151A-47D4-910A-81C1F6ACD1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C4A52-48DC-4594-92E6-2A2F719B55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6847C-0C05-4DAA-BD63-E65CD739A8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8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45083-4525-476B-8520-99C4AF9464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7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A9FEC-9E88-430B-B607-B5509F9323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3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621FD-6D51-4D3F-A779-A39E1B67DE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4734F-8503-4D2A-A707-824DC1E129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0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BA8CF6-DA58-4CCA-91C0-888D604680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4 hàng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4 hàng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4 hàng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4 hàng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4 hàng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4 hàng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4 hàng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4 hàng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772400" cy="3657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NhiÖt liÖt chµo mõng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c¸c thÇy c« gi¸o vÒ dù giê 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3563938" y="4508500"/>
            <a:ext cx="2354262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Líp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3</a:t>
            </a: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2743200" y="3667125"/>
            <a:ext cx="3352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i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/>
            </a:endParaRPr>
          </a:p>
        </p:txBody>
      </p:sp>
      <p:pic>
        <p:nvPicPr>
          <p:cNvPr id="13320" name="Picture 8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16002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16002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586538"/>
            <a:ext cx="16002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23850" y="2492375"/>
            <a:ext cx="9144000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Chuyªn ®Ò: </a:t>
            </a:r>
            <a:r>
              <a:rPr lang="en-US" sz="3200">
                <a:latin typeface=".VnTimeH" pitchFamily="34" charset="0"/>
              </a:rPr>
              <a:t>ø</a:t>
            </a:r>
            <a:r>
              <a:rPr lang="en-US" sz="3200">
                <a:latin typeface=".VnTime" pitchFamily="34" charset="0"/>
              </a:rPr>
              <a:t>ng dông CNTT trong d¹y häc TËp viÕt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800">
                <a:latin typeface=".VnTime" pitchFamily="34" charset="0"/>
              </a:rPr>
              <a:t>Bµi: ¤n ch÷ hoa P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25500" y="1295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Câu :</a:t>
            </a:r>
          </a:p>
        </p:txBody>
      </p:sp>
      <p:graphicFrame>
        <p:nvGraphicFramePr>
          <p:cNvPr id="11359" name="Group 95"/>
          <p:cNvGraphicFramePr>
            <a:graphicFrameLocks noGrp="1"/>
          </p:cNvGraphicFramePr>
          <p:nvPr/>
        </p:nvGraphicFramePr>
        <p:xfrm>
          <a:off x="0" y="17272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449" name="Group 185"/>
          <p:cNvGraphicFramePr>
            <a:graphicFrameLocks noGrp="1"/>
          </p:cNvGraphicFramePr>
          <p:nvPr/>
        </p:nvGraphicFramePr>
        <p:xfrm>
          <a:off x="4648200" y="17272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539" name="Group 275"/>
          <p:cNvGraphicFramePr>
            <a:graphicFrameLocks noGrp="1"/>
          </p:cNvGraphicFramePr>
          <p:nvPr/>
        </p:nvGraphicFramePr>
        <p:xfrm>
          <a:off x="0" y="31877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629" name="Group 365"/>
          <p:cNvGraphicFramePr>
            <a:graphicFrameLocks noGrp="1"/>
          </p:cNvGraphicFramePr>
          <p:nvPr/>
        </p:nvGraphicFramePr>
        <p:xfrm>
          <a:off x="4648200" y="31877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719" name="Text Box 455"/>
          <p:cNvSpPr txBox="1">
            <a:spLocks noChangeArrowheads="1"/>
          </p:cNvSpPr>
          <p:nvPr/>
        </p:nvSpPr>
        <p:spPr bwMode="auto">
          <a:xfrm>
            <a:off x="1257300" y="2081213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</a:rPr>
              <a:t>Phá Tam Giang nĒ đường ra Bắc</a:t>
            </a:r>
          </a:p>
        </p:txBody>
      </p:sp>
      <p:sp>
        <p:nvSpPr>
          <p:cNvPr id="11720" name="Rectangle 456"/>
          <p:cNvSpPr>
            <a:spLocks noChangeArrowheads="1"/>
          </p:cNvSpPr>
          <p:nvPr/>
        </p:nvSpPr>
        <p:spPr bwMode="auto">
          <a:xfrm>
            <a:off x="1255713" y="2806700"/>
            <a:ext cx="69738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</a:rPr>
              <a:t>Đèo Hải Vân hướng mặt vào Nam</a:t>
            </a:r>
          </a:p>
        </p:txBody>
      </p:sp>
      <p:sp>
        <p:nvSpPr>
          <p:cNvPr id="11721" name="Line 457"/>
          <p:cNvSpPr>
            <a:spLocks noChangeShapeType="1"/>
          </p:cNvSpPr>
          <p:nvPr/>
        </p:nvSpPr>
        <p:spPr bwMode="auto">
          <a:xfrm flipV="1">
            <a:off x="6858000" y="2362200"/>
            <a:ext cx="12700" cy="50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27305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Viết vở :</a:t>
            </a:r>
          </a:p>
        </p:txBody>
      </p:sp>
      <p:pic>
        <p:nvPicPr>
          <p:cNvPr id="14341" name="Picture 5" descr="IMG_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8600"/>
            <a:ext cx="5686425" cy="6400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a1be5d3_0765a7b7_44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52600" y="9144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.VnTimeH" pitchFamily="34" charset="0"/>
            </a:endParaRP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452563" y="-76200"/>
            <a:ext cx="6053137" cy="441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0F06A"/>
                    </a:gs>
                    <a:gs pos="50000">
                      <a:srgbClr val="FF0000"/>
                    </a:gs>
                    <a:gs pos="100000">
                      <a:srgbClr val="F0F06A"/>
                    </a:gs>
                  </a:gsLst>
                  <a:lin ang="5400000" scaled="1"/>
                </a:gradFill>
                <a:latin typeface=".VnAvant"/>
              </a:rPr>
              <a:t>KÝnh chóc c¸c thÇy c«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0F06A"/>
                    </a:gs>
                    <a:gs pos="50000">
                      <a:srgbClr val="FF0000"/>
                    </a:gs>
                    <a:gs pos="100000">
                      <a:srgbClr val="F0F06A"/>
                    </a:gs>
                  </a:gsLst>
                  <a:lin ang="5400000" scaled="1"/>
                </a:gradFill>
                <a:latin typeface=".VnAvant"/>
              </a:rPr>
              <a:t>vµ c¸c em m¹nh kháe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533400" y="5334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Viết bảng : </a:t>
            </a:r>
          </a:p>
        </p:txBody>
      </p:sp>
      <p:graphicFrame>
        <p:nvGraphicFramePr>
          <p:cNvPr id="2163" name="Group 115"/>
          <p:cNvGraphicFramePr>
            <a:graphicFrameLocks noGrp="1"/>
          </p:cNvGraphicFramePr>
          <p:nvPr/>
        </p:nvGraphicFramePr>
        <p:xfrm>
          <a:off x="1752600" y="1054100"/>
          <a:ext cx="6324600" cy="1993904"/>
        </p:xfrm>
        <a:graphic>
          <a:graphicData uri="http://schemas.openxmlformats.org/drawingml/2006/table">
            <a:tbl>
              <a:tblPr/>
              <a:tblGrid>
                <a:gridCol w="90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61" name="Rectangle 113"/>
          <p:cNvSpPr>
            <a:spLocks noChangeArrowheads="1"/>
          </p:cNvSpPr>
          <p:nvPr/>
        </p:nvSpPr>
        <p:spPr bwMode="auto">
          <a:xfrm>
            <a:off x="2362200" y="1538288"/>
            <a:ext cx="10525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800" b="1">
                <a:solidFill>
                  <a:srgbClr val="FF3300"/>
                </a:solidFill>
              </a:rPr>
              <a:t>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/>
      <p:bldP spid="21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Tên riêng :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25500" y="2235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Câu :</a:t>
            </a:r>
          </a:p>
        </p:txBody>
      </p:sp>
      <p:graphicFrame>
        <p:nvGraphicFramePr>
          <p:cNvPr id="5216" name="Group 96"/>
          <p:cNvGraphicFramePr>
            <a:graphicFrameLocks noGrp="1"/>
          </p:cNvGraphicFramePr>
          <p:nvPr/>
        </p:nvGraphicFramePr>
        <p:xfrm>
          <a:off x="2438400" y="381000"/>
          <a:ext cx="6172200" cy="1600200"/>
        </p:xfrm>
        <a:graphic>
          <a:graphicData uri="http://schemas.openxmlformats.org/drawingml/2006/table">
            <a:tbl>
              <a:tblPr/>
              <a:tblGrid>
                <a:gridCol w="87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306" name="Text Box 186"/>
          <p:cNvSpPr txBox="1">
            <a:spLocks noChangeArrowheads="1"/>
          </p:cNvSpPr>
          <p:nvPr/>
        </p:nvSpPr>
        <p:spPr bwMode="auto">
          <a:xfrm>
            <a:off x="3368675" y="754063"/>
            <a:ext cx="4019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Phan BĖ Châu</a:t>
            </a:r>
          </a:p>
        </p:txBody>
      </p:sp>
      <p:graphicFrame>
        <p:nvGraphicFramePr>
          <p:cNvPr id="5400" name="Group 280"/>
          <p:cNvGraphicFramePr>
            <a:graphicFrameLocks noGrp="1"/>
          </p:cNvGraphicFramePr>
          <p:nvPr/>
        </p:nvGraphicFramePr>
        <p:xfrm>
          <a:off x="0" y="26670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401" name="Group 281"/>
          <p:cNvGraphicFramePr>
            <a:graphicFrameLocks noGrp="1"/>
          </p:cNvGraphicFramePr>
          <p:nvPr/>
        </p:nvGraphicFramePr>
        <p:xfrm>
          <a:off x="4648200" y="26670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491" name="Group 371"/>
          <p:cNvGraphicFramePr>
            <a:graphicFrameLocks noGrp="1"/>
          </p:cNvGraphicFramePr>
          <p:nvPr/>
        </p:nvGraphicFramePr>
        <p:xfrm>
          <a:off x="0" y="41275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581" name="Group 461"/>
          <p:cNvGraphicFramePr>
            <a:graphicFrameLocks noGrp="1"/>
          </p:cNvGraphicFramePr>
          <p:nvPr/>
        </p:nvGraphicFramePr>
        <p:xfrm>
          <a:off x="4648200" y="41275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671" name="Text Box 551"/>
          <p:cNvSpPr txBox="1">
            <a:spLocks noChangeArrowheads="1"/>
          </p:cNvSpPr>
          <p:nvPr/>
        </p:nvSpPr>
        <p:spPr bwMode="auto">
          <a:xfrm>
            <a:off x="1257300" y="3021013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</a:rPr>
              <a:t>Phá Tam Giang nối đường ra Bắc</a:t>
            </a:r>
          </a:p>
        </p:txBody>
      </p:sp>
      <p:sp>
        <p:nvSpPr>
          <p:cNvPr id="5673" name="Rectangle 553"/>
          <p:cNvSpPr>
            <a:spLocks noChangeArrowheads="1"/>
          </p:cNvSpPr>
          <p:nvPr/>
        </p:nvSpPr>
        <p:spPr bwMode="auto">
          <a:xfrm>
            <a:off x="1255713" y="3746500"/>
            <a:ext cx="69738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</a:rPr>
              <a:t>Đèo Hải Vân hướng mặt vào Nam</a:t>
            </a:r>
          </a:p>
        </p:txBody>
      </p:sp>
      <p:sp>
        <p:nvSpPr>
          <p:cNvPr id="5676" name="Text Box 556"/>
          <p:cNvSpPr txBox="1">
            <a:spLocks noChangeArrowheads="1"/>
          </p:cNvSpPr>
          <p:nvPr/>
        </p:nvSpPr>
        <p:spPr bwMode="auto">
          <a:xfrm>
            <a:off x="3365500" y="762000"/>
            <a:ext cx="83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P</a:t>
            </a:r>
          </a:p>
        </p:txBody>
      </p:sp>
      <p:sp>
        <p:nvSpPr>
          <p:cNvPr id="5677" name="Text Box 557"/>
          <p:cNvSpPr txBox="1">
            <a:spLocks noChangeArrowheads="1"/>
          </p:cNvSpPr>
          <p:nvPr/>
        </p:nvSpPr>
        <p:spPr bwMode="auto">
          <a:xfrm>
            <a:off x="4864100" y="762000"/>
            <a:ext cx="83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5678" name="Text Box 558"/>
          <p:cNvSpPr txBox="1">
            <a:spLocks noChangeArrowheads="1"/>
          </p:cNvSpPr>
          <p:nvPr/>
        </p:nvSpPr>
        <p:spPr bwMode="auto">
          <a:xfrm>
            <a:off x="5918200" y="762000"/>
            <a:ext cx="83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5679" name="Text Box 559"/>
          <p:cNvSpPr txBox="1">
            <a:spLocks noChangeArrowheads="1"/>
          </p:cNvSpPr>
          <p:nvPr/>
        </p:nvSpPr>
        <p:spPr bwMode="auto">
          <a:xfrm>
            <a:off x="1257300" y="3022600"/>
            <a:ext cx="838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3300"/>
                </a:solidFill>
              </a:rPr>
              <a:t>P</a:t>
            </a:r>
          </a:p>
        </p:txBody>
      </p:sp>
      <p:sp>
        <p:nvSpPr>
          <p:cNvPr id="5680" name="Text Box 560"/>
          <p:cNvSpPr txBox="1">
            <a:spLocks noChangeArrowheads="1"/>
          </p:cNvSpPr>
          <p:nvPr/>
        </p:nvSpPr>
        <p:spPr bwMode="auto">
          <a:xfrm>
            <a:off x="2235200" y="3032125"/>
            <a:ext cx="838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5681" name="Text Box 561"/>
          <p:cNvSpPr txBox="1">
            <a:spLocks noChangeArrowheads="1"/>
          </p:cNvSpPr>
          <p:nvPr/>
        </p:nvSpPr>
        <p:spPr bwMode="auto">
          <a:xfrm>
            <a:off x="3403600" y="3022600"/>
            <a:ext cx="838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3300"/>
                </a:solidFill>
              </a:rPr>
              <a:t>G</a:t>
            </a:r>
          </a:p>
        </p:txBody>
      </p:sp>
      <p:sp>
        <p:nvSpPr>
          <p:cNvPr id="5682" name="Text Box 562"/>
          <p:cNvSpPr txBox="1">
            <a:spLocks noChangeArrowheads="1"/>
          </p:cNvSpPr>
          <p:nvPr/>
        </p:nvSpPr>
        <p:spPr bwMode="auto">
          <a:xfrm>
            <a:off x="7327900" y="3035300"/>
            <a:ext cx="838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5683" name="Text Box 563"/>
          <p:cNvSpPr txBox="1">
            <a:spLocks noChangeArrowheads="1"/>
          </p:cNvSpPr>
          <p:nvPr/>
        </p:nvSpPr>
        <p:spPr bwMode="auto">
          <a:xfrm>
            <a:off x="2070100" y="3746500"/>
            <a:ext cx="838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3300"/>
                </a:solidFill>
              </a:rPr>
              <a:t>H</a:t>
            </a:r>
          </a:p>
        </p:txBody>
      </p:sp>
      <p:sp>
        <p:nvSpPr>
          <p:cNvPr id="5684" name="Text Box 564"/>
          <p:cNvSpPr txBox="1">
            <a:spLocks noChangeArrowheads="1"/>
          </p:cNvSpPr>
          <p:nvPr/>
        </p:nvSpPr>
        <p:spPr bwMode="auto">
          <a:xfrm>
            <a:off x="6946900" y="3746500"/>
            <a:ext cx="838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5685" name="Text Box 565"/>
          <p:cNvSpPr txBox="1">
            <a:spLocks noChangeArrowheads="1"/>
          </p:cNvSpPr>
          <p:nvPr/>
        </p:nvSpPr>
        <p:spPr bwMode="auto">
          <a:xfrm>
            <a:off x="1244600" y="37465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5686" name="Text Box 566"/>
          <p:cNvSpPr txBox="1">
            <a:spLocks noChangeArrowheads="1"/>
          </p:cNvSpPr>
          <p:nvPr/>
        </p:nvSpPr>
        <p:spPr bwMode="auto">
          <a:xfrm>
            <a:off x="2971800" y="3733800"/>
            <a:ext cx="838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3300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6" grpId="0"/>
      <p:bldP spid="5677" grpId="0"/>
      <p:bldP spid="5678" grpId="0"/>
      <p:bldP spid="5679" grpId="0"/>
      <p:bldP spid="5680" grpId="0"/>
      <p:bldP spid="5681" grpId="0"/>
      <p:bldP spid="5682" grpId="0"/>
      <p:bldP spid="5683" grpId="0"/>
      <p:bldP spid="5684" grpId="0"/>
      <p:bldP spid="5685" grpId="0"/>
      <p:bldP spid="56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2" descr="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079500"/>
            <a:ext cx="26511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2339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3" name="Group 7"/>
          <p:cNvGraphicFramePr>
            <a:graphicFrameLocks noGrp="1"/>
          </p:cNvGraphicFramePr>
          <p:nvPr/>
        </p:nvGraphicFramePr>
        <p:xfrm>
          <a:off x="4572000" y="609600"/>
          <a:ext cx="3505200" cy="3276601"/>
        </p:xfrm>
        <a:graphic>
          <a:graphicData uri="http://schemas.openxmlformats.org/drawingml/2006/table">
            <a:tbl>
              <a:tblPr/>
              <a:tblGrid>
                <a:gridCol w="123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139" name="Picture 4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003300"/>
            <a:ext cx="2159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41" name="Group 45"/>
          <p:cNvGraphicFramePr>
            <a:graphicFrameLocks noGrp="1"/>
          </p:cNvGraphicFramePr>
          <p:nvPr/>
        </p:nvGraphicFramePr>
        <p:xfrm>
          <a:off x="381000" y="609600"/>
          <a:ext cx="3505200" cy="3276601"/>
        </p:xfrm>
        <a:graphic>
          <a:graphicData uri="http://schemas.openxmlformats.org/drawingml/2006/table">
            <a:tbl>
              <a:tblPr/>
              <a:tblGrid>
                <a:gridCol w="123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159" name="Picture 6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117600"/>
            <a:ext cx="2133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0059 0.4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214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-0.00695 0.412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" descr="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63600"/>
            <a:ext cx="24447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9" name="Group 5"/>
          <p:cNvGraphicFramePr>
            <a:graphicFrameLocks noGrp="1"/>
          </p:cNvGraphicFramePr>
          <p:nvPr/>
        </p:nvGraphicFramePr>
        <p:xfrm>
          <a:off x="4572000" y="381000"/>
          <a:ext cx="3657600" cy="3276601"/>
        </p:xfrm>
        <a:graphic>
          <a:graphicData uri="http://schemas.openxmlformats.org/drawingml/2006/table">
            <a:tbl>
              <a:tblPr/>
              <a:tblGrid>
                <a:gridCol w="128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381000" y="3894138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Chữ hoa P gồm mấy nét? Là những nét nào?</a:t>
            </a:r>
          </a:p>
        </p:txBody>
      </p:sp>
      <p:pic>
        <p:nvPicPr>
          <p:cNvPr id="6168" name="Picture 24" descr="hinh cay but 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-1389063"/>
            <a:ext cx="13335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6705600" y="800100"/>
            <a:ext cx="152400" cy="168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6388100" y="1597025"/>
            <a:ext cx="152400" cy="168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5473700" y="3048000"/>
            <a:ext cx="152400" cy="1682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5765800" y="1460500"/>
            <a:ext cx="152400" cy="1682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762000" y="3962400"/>
            <a:ext cx="77724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Chữ h</a:t>
            </a:r>
            <a:r>
              <a:rPr lang="el-GR" sz="3200" b="1"/>
              <a:t>Ξ</a:t>
            </a:r>
            <a:r>
              <a:rPr lang="en-US" sz="3200" b="1"/>
              <a:t> P gồm 2 nét :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Nét 1 : Nét móc ngược trái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Nét 2 : Nét cong trên</a:t>
            </a:r>
          </a:p>
        </p:txBody>
      </p:sp>
      <p:pic>
        <p:nvPicPr>
          <p:cNvPr id="6175" name="Picture 31" descr="hinh cay but 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-779463"/>
            <a:ext cx="13335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6597650" y="482600"/>
            <a:ext cx="311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5664200" y="1128713"/>
            <a:ext cx="430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092 0.00277 -0.0158 0.00833 -0.02361 0.01551 C -0.02847 0.0199 -0.03108 0.025 -0.03681 0.02731 C -0.04201 0.03773 -0.05052 0.04421 -0.0559 0.05486 C -0.06285 0.06851 -0.05885 0.06412 -0.06615 0.0706 C -0.06806 0.07453 -0.07014 0.07824 -0.07205 0.08217 C -0.07309 0.08426 -0.07396 0.08611 -0.075 0.08819 C -0.07604 0.09004 -0.07795 0.09398 -0.07795 0.09398 C -0.08247 0.11342 -0.07552 0.08564 -0.08229 0.10578 C -0.0842 0.11134 -0.08524 0.11759 -0.08681 0.12338 C -0.08733 0.14375 -0.0875 0.16388 -0.08819 0.18426 C -0.08854 0.19676 -0.08941 0.20902 -0.08976 0.22152 C -0.09062 0.25023 -0.08872 0.27245 -0.09566 0.29768 C -0.09618 0.30763 -0.09601 0.31759 -0.09705 0.32731 C -0.09809 0.33657 -0.10226 0.34722 -0.10434 0.35671 C -0.10538 0.36134 -0.10469 0.36713 -0.10729 0.3706 C -0.10833 0.37199 -0.11024 0.37176 -0.11181 0.37245 C -0.11597 0.37824 -0.11858 0.38379 -0.12361 0.38819 C -0.125 0.39074 -0.12622 0.39398 -0.12795 0.39606 C -0.13056 0.3993 -0.13681 0.40393 -0.13681 0.40393 C -0.14861 0.40324 -0.16042 0.40347 -0.17205 0.40185 C -0.17517 0.40138 -0.1783 0.40023 -0.1809 0.39791 C -0.18229 0.39652 -0.18351 0.39421 -0.18524 0.39398 C -0.1941 0.39236 -0.20295 0.39282 -0.21181 0.39213 C -0.21372 0.39074 -0.2158 0.38981 -0.21771 0.38819 C -0.22066 0.38588 -0.22639 0.38032 -0.22639 0.38032 C -0.23108 0.37129 -0.2309 0.36319 -0.23819 0.35671 C -0.24392 0.33518 -0.23819 0.33032 -0.23385 0.3118 C -0.23785 0.29444 -0.23108 0.28333 -0.2191 0.27847 C -0.21562 0.27129 -0.2125 0.26736 -0.20729 0.2625 C -0.18958 0.26435 -0.17378 0.26689 -0.1559 0.26851 C -0.14757 0.28541 -0.14792 0.3074 -0.14115 0.32523 C -0.14167 0.32731 -0.14271 0.33101 -0.14271 0.33101 " pathEditMode="relative" ptsTypes="ffffffffffffffffffffffffffffffffA">
                                      <p:cBhvr>
                                        <p:cTn id="48" dur="5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C -0.00556 0.02037 0.00243 -0.01065 -0.00295 0.04513 C -0.00313 0.04745 -0.00504 0.04884 -0.00591 0.05092 C -0.00938 0.05972 -0.01146 0.06689 -0.01771 0.07245 C -0.02032 0.07801 -0.02153 0.08541 -0.025 0.09004 C -0.02882 0.0949 -0.03386 0.1 -0.03837 0.10393 C -0.05556 0.10324 -0.07257 0.10301 -0.08976 0.10185 C -0.09375 0.10162 -0.09514 0.09838 -0.09861 0.09606 C -0.10417 0.09236 -0.1066 0.09537 -0.11181 0.08611 C -0.11823 0.07476 -0.11476 0.08101 -0.12205 0.06666 C -0.12379 0.06319 -0.12396 0.05879 -0.125 0.05486 C -0.12639 0.04953 -0.13004 0.04189 -0.13247 0.03726 C -0.13542 0.02453 -0.13473 0.03009 -0.13247 0.00787 C -0.1316 -0.00116 -0.1257 -0.00857 -0.12205 -0.01574 C -0.11893 -0.02199 -0.11493 -0.02732 -0.11181 -0.03334 C -0.10226 -0.05116 -0.10191 -0.06112 -0.08386 -0.06667 C -0.06945 -0.07639 -0.05365 -0.08172 -0.03837 -0.0882 C -0.01632 -0.0875 0.0059 -0.0875 0.02795 -0.08635 C 0.03559 -0.08588 0.04201 -0.07709 0.04843 -0.07269 C 0.05659 -0.06713 0.07673 -0.06899 0.07934 -0.06875 C 0.08576 -0.0632 0.08923 -0.0625 0.09705 -0.06088 C 0.10208 -0.05093 0.10712 -0.04005 0.11458 -0.03334 C 0.12135 -0.01991 0.11927 -0.02593 0.12205 -0.01574 C 0.12413 0.01273 0.12621 0.02662 0.12343 0.05879 C 0.12274 0.06574 0.11163 0.07245 0.11163 0.07245 C 0.10798 0.08055 0.10052 0.08379 0.09409 0.08819 C 0.07343 0.0868 0.06527 0.0949 0.0559 0.07638 C 0.05538 0.07384 0.05486 0.07106 0.05434 0.06851 C 0.05347 0.06458 0.05139 0.05671 0.05139 0.05671 C 0.05555 0.04838 0.05677 0.04097 0.06319 0.03518 C 0.06684 0.02801 0.06979 0.02638 0.06458 0.01944 " pathEditMode="relative" ptsTypes="ffffffffffffffffffffffffffffffA">
                                      <p:cBhvr>
                                        <p:cTn id="60" dur="5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/>
      <p:bldP spid="6167" grpId="1"/>
      <p:bldP spid="6169" grpId="0" animBg="1"/>
      <p:bldP spid="6170" grpId="0" animBg="1"/>
      <p:bldP spid="6171" grpId="0" animBg="1"/>
      <p:bldP spid="6172" grpId="0" animBg="1"/>
      <p:bldP spid="6174" grpId="0"/>
      <p:bldP spid="6174" grpId="1"/>
      <p:bldP spid="6176" grpId="0"/>
      <p:bldP spid="6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Group 4"/>
          <p:cNvGraphicFramePr>
            <a:graphicFrameLocks noGrp="1"/>
          </p:cNvGraphicFramePr>
          <p:nvPr/>
        </p:nvGraphicFramePr>
        <p:xfrm>
          <a:off x="2590800" y="533400"/>
          <a:ext cx="6172200" cy="1600200"/>
        </p:xfrm>
        <a:graphic>
          <a:graphicData uri="http://schemas.openxmlformats.org/drawingml/2006/table">
            <a:tbl>
              <a:tblPr/>
              <a:tblGrid>
                <a:gridCol w="87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3521075" y="906463"/>
            <a:ext cx="4019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Phan BĖ Châu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660400" y="5461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Tên riêng :</a:t>
            </a:r>
          </a:p>
        </p:txBody>
      </p:sp>
      <p:pic>
        <p:nvPicPr>
          <p:cNvPr id="7264" name="Picture 96" descr="PhanBoiCh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62225"/>
            <a:ext cx="2047875" cy="2771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2209800" y="2298700"/>
            <a:ext cx="6858000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Phan Bội Châu sinh ngày 26/12/1867 tại làng Đan Nhiễm, xã Nam Hoà, huyện Nam Đàn, tỉnh Nghệ An. Ông nổi tiếng thông minh từ bé, năm 6 tuổi học 3 ngày thuộc hết </a:t>
            </a:r>
            <a:r>
              <a:rPr lang="en-US" sz="2800" i="1">
                <a:latin typeface="Times New Roman" pitchFamily="18" charset="0"/>
              </a:rPr>
              <a:t>Tam Tự Kinh</a:t>
            </a:r>
            <a:r>
              <a:rPr lang="en-US" sz="2800">
                <a:latin typeface="Times New Roman" pitchFamily="18" charset="0"/>
              </a:rPr>
              <a:t>, 7 tuổi ông đã đọc hiểu sách </a:t>
            </a:r>
            <a:r>
              <a:rPr lang="en-US" sz="2800" i="1">
                <a:latin typeface="Times New Roman" pitchFamily="18" charset="0"/>
              </a:rPr>
              <a:t>Luận Ngữ,</a:t>
            </a:r>
            <a:r>
              <a:rPr lang="en-US" sz="2800">
                <a:latin typeface="Times New Roman" pitchFamily="18" charset="0"/>
              </a:rPr>
              <a:t> 13 tuổi ông thi đỗ đầu huyện.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Ông là một trí sĩ yêu nước trong những năm đầu của thế kỉ XX. Vừa hoạt động cách mạng, ông vừa viết nhiều tác phẩm văn thơ yêu nước.   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5880100" y="898525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4851400" y="9144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7268" name="Line 100"/>
          <p:cNvSpPr>
            <a:spLocks noChangeShapeType="1"/>
          </p:cNvSpPr>
          <p:nvPr/>
        </p:nvSpPr>
        <p:spPr bwMode="auto">
          <a:xfrm>
            <a:off x="6146800" y="9271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7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5" grpId="0"/>
      <p:bldP spid="7265" grpId="1"/>
      <p:bldP spid="7266" grpId="0"/>
      <p:bldP spid="7266" grpId="1"/>
      <p:bldP spid="7267" grpId="0"/>
      <p:bldP spid="7267" grpId="1"/>
      <p:bldP spid="7268" grpId="0" animBg="1"/>
      <p:bldP spid="726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Tên riêng :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25500" y="2235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Câu :</a:t>
            </a:r>
          </a:p>
        </p:txBody>
      </p:sp>
      <p:graphicFrame>
        <p:nvGraphicFramePr>
          <p:cNvPr id="8198" name="Group 6"/>
          <p:cNvGraphicFramePr>
            <a:graphicFrameLocks noGrp="1"/>
          </p:cNvGraphicFramePr>
          <p:nvPr/>
        </p:nvGraphicFramePr>
        <p:xfrm>
          <a:off x="2438400" y="381000"/>
          <a:ext cx="6172200" cy="1600200"/>
        </p:xfrm>
        <a:graphic>
          <a:graphicData uri="http://schemas.openxmlformats.org/drawingml/2006/table">
            <a:tbl>
              <a:tblPr/>
              <a:tblGrid>
                <a:gridCol w="87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288" name="Text Box 96"/>
          <p:cNvSpPr txBox="1">
            <a:spLocks noChangeArrowheads="1"/>
          </p:cNvSpPr>
          <p:nvPr/>
        </p:nvSpPr>
        <p:spPr bwMode="auto">
          <a:xfrm>
            <a:off x="3368675" y="754063"/>
            <a:ext cx="4019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Phan BĖ Châu</a:t>
            </a:r>
          </a:p>
        </p:txBody>
      </p:sp>
      <p:graphicFrame>
        <p:nvGraphicFramePr>
          <p:cNvPr id="8289" name="Group 97"/>
          <p:cNvGraphicFramePr>
            <a:graphicFrameLocks noGrp="1"/>
          </p:cNvGraphicFramePr>
          <p:nvPr/>
        </p:nvGraphicFramePr>
        <p:xfrm>
          <a:off x="0" y="26670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379" name="Group 187"/>
          <p:cNvGraphicFramePr>
            <a:graphicFrameLocks noGrp="1"/>
          </p:cNvGraphicFramePr>
          <p:nvPr/>
        </p:nvGraphicFramePr>
        <p:xfrm>
          <a:off x="4648200" y="26670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469" name="Group 277"/>
          <p:cNvGraphicFramePr>
            <a:graphicFrameLocks noGrp="1"/>
          </p:cNvGraphicFramePr>
          <p:nvPr/>
        </p:nvGraphicFramePr>
        <p:xfrm>
          <a:off x="0" y="41275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559" name="Group 367"/>
          <p:cNvGraphicFramePr>
            <a:graphicFrameLocks noGrp="1"/>
          </p:cNvGraphicFramePr>
          <p:nvPr/>
        </p:nvGraphicFramePr>
        <p:xfrm>
          <a:off x="4648200" y="41275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649" name="Text Box 457"/>
          <p:cNvSpPr txBox="1">
            <a:spLocks noChangeArrowheads="1"/>
          </p:cNvSpPr>
          <p:nvPr/>
        </p:nvSpPr>
        <p:spPr bwMode="auto">
          <a:xfrm>
            <a:off x="1257300" y="3021013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</a:rPr>
              <a:t>Phá Tam Giang nĒ đường ra Bắc</a:t>
            </a:r>
          </a:p>
        </p:txBody>
      </p:sp>
      <p:sp>
        <p:nvSpPr>
          <p:cNvPr id="8650" name="Rectangle 458"/>
          <p:cNvSpPr>
            <a:spLocks noChangeArrowheads="1"/>
          </p:cNvSpPr>
          <p:nvPr/>
        </p:nvSpPr>
        <p:spPr bwMode="auto">
          <a:xfrm>
            <a:off x="1255713" y="3746500"/>
            <a:ext cx="69738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</a:rPr>
              <a:t>Đèo Hải Vân hướng mặt vào Nam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d9GcRwAqsNAGgZm8QiCFbe7-C6ryLOG1tQRlTTLoIzJfq_CQemmzN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94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411413" y="6124575"/>
            <a:ext cx="4321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Ph¸ Tam Giang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aiv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0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419475" y="6034088"/>
            <a:ext cx="3024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H" pitchFamily="34" charset="0"/>
                <a:cs typeface="Arial" charset="0"/>
              </a:rPr>
              <a:t>®</a:t>
            </a:r>
            <a:r>
              <a:rPr lang="en-US" sz="3600">
                <a:latin typeface=".VnTime" pitchFamily="34" charset="0"/>
                <a:cs typeface="Arial" charset="0"/>
              </a:rPr>
              <a:t>Ìo H¶i V©n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0449"/>
  <p:tag name="VIOLETTITLE" val="on chu hoa P"/>
  <p:tag name="VIOLETLESSON" val="22"/>
  <p:tag name="VIOLETCATID" val="8048915"/>
  <p:tag name="VIOLETSUBJECT" val="Tập viết 3"/>
  <p:tag name="VIOLETAUTHORID" val="849885"/>
  <p:tag name="VIOLETAUTHORNAME" val="Phạm Thị Tâm"/>
  <p:tag name="VIOLETAUTHORAVATAR" val="no_avatar.jpg"/>
  <p:tag name="VIOLETAUTHORADDRESS" val="Trường TH Gia Tân - Hải Dương"/>
  <p:tag name="VIOLETDATE" val="2013-02-17 16:02:52"/>
  <p:tag name="VIOLETHIT" val="503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P001 4 hàng"/>
        <a:ea typeface=""/>
        <a:cs typeface=""/>
      </a:majorFont>
      <a:minorFont>
        <a:latin typeface="HP001 4 hàn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282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.VnAvant</vt:lpstr>
      <vt:lpstr>.VnTifani HeavyH</vt:lpstr>
      <vt:lpstr>.VnTime</vt:lpstr>
      <vt:lpstr>.VnTimeH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hd</dc:creator>
  <cp:lastModifiedBy>OanhTu</cp:lastModifiedBy>
  <cp:revision>17</cp:revision>
  <dcterms:created xsi:type="dcterms:W3CDTF">2013-01-29T07:35:24Z</dcterms:created>
  <dcterms:modified xsi:type="dcterms:W3CDTF">2021-02-23T15:34:16Z</dcterms:modified>
</cp:coreProperties>
</file>