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8" r:id="rId4"/>
  </p:sldMasterIdLst>
  <p:notesMasterIdLst>
    <p:notesMasterId r:id="rId28"/>
  </p:notesMasterIdLst>
  <p:sldIdLst>
    <p:sldId id="276" r:id="rId5"/>
    <p:sldId id="260" r:id="rId6"/>
    <p:sldId id="262" r:id="rId7"/>
    <p:sldId id="256" r:id="rId8"/>
    <p:sldId id="257" r:id="rId9"/>
    <p:sldId id="258" r:id="rId10"/>
    <p:sldId id="259" r:id="rId11"/>
    <p:sldId id="263" r:id="rId12"/>
    <p:sldId id="494" r:id="rId13"/>
    <p:sldId id="495" r:id="rId14"/>
    <p:sldId id="264" r:id="rId15"/>
    <p:sldId id="265" r:id="rId16"/>
    <p:sldId id="266" r:id="rId17"/>
    <p:sldId id="267" r:id="rId18"/>
    <p:sldId id="274" r:id="rId19"/>
    <p:sldId id="277" r:id="rId20"/>
    <p:sldId id="268" r:id="rId21"/>
    <p:sldId id="275" r:id="rId22"/>
    <p:sldId id="269" r:id="rId23"/>
    <p:sldId id="270" r:id="rId24"/>
    <p:sldId id="271" r:id="rId25"/>
    <p:sldId id="272" r:id="rId26"/>
    <p:sldId id="284" r:id="rId2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042" y="29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D1BA-7CFF-44F4-B5C9-3DD1D024A66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C8707-C5BC-45C8-B6DF-693A48F44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36AF4D-8E71-4241-A9AA-9E8C3DEB0C94}" type="slidenum">
              <a:rPr lang="en-US" smtClean="0"/>
              <a:pPr>
                <a:spcBef>
                  <a:spcPct val="0"/>
                </a:spcBef>
              </a:pPr>
              <a:t>11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95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C23738-CCE7-461F-ABD0-DBFFA255315A}" type="slidenum">
              <a:rPr lang="en-US" smtClean="0"/>
              <a:pPr>
                <a:spcBef>
                  <a:spcPct val="0"/>
                </a:spcBef>
              </a:pPr>
              <a:t>21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2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D411CB-810B-48FB-AF1B-DDCD24011B75}" type="slidenum">
              <a:rPr lang="en-US" smtClean="0"/>
              <a:pPr>
                <a:spcBef>
                  <a:spcPct val="0"/>
                </a:spcBef>
              </a:pPr>
              <a:t>22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6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BD5C63-6556-4292-AC73-C72F48CF82E0}" type="slidenum">
              <a:rPr lang="en-US" smtClean="0"/>
              <a:pPr>
                <a:spcBef>
                  <a:spcPct val="0"/>
                </a:spcBef>
              </a:pPr>
              <a:t>12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6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7C4752-083B-4412-AEC5-1982FAE8F636}" type="slidenum">
              <a:rPr lang="en-US" smtClean="0"/>
              <a:pPr>
                <a:spcBef>
                  <a:spcPct val="0"/>
                </a:spcBef>
              </a:pPr>
              <a:t>13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25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1E28A3-B57A-4655-A85B-6F7C82B2334B}" type="slidenum">
              <a:rPr lang="en-US" smtClean="0"/>
              <a:pPr>
                <a:spcBef>
                  <a:spcPct val="0"/>
                </a:spcBef>
              </a:pPr>
              <a:t>14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6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8707-C5BC-45C8-B6DF-693A48F447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39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A55478-7962-4C7C-A3AA-8C03AC79024B}" type="slidenum">
              <a:rPr lang="en-US" smtClean="0"/>
              <a:pPr>
                <a:spcBef>
                  <a:spcPct val="0"/>
                </a:spcBef>
              </a:pPr>
              <a:t>17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81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8707-C5BC-45C8-B6DF-693A48F447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81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ED7F1C-635E-418F-A774-C9D7EFCC8380}" type="slidenum">
              <a:rPr lang="en-US" smtClean="0"/>
              <a:pPr>
                <a:spcBef>
                  <a:spcPct val="0"/>
                </a:spcBef>
              </a:pPr>
              <a:t>19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626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E77CC7-17BD-42F4-9E2C-F503516B14CD}" type="slidenum">
              <a:rPr lang="en-US" smtClean="0"/>
              <a:pPr>
                <a:spcBef>
                  <a:spcPct val="0"/>
                </a:spcBef>
              </a:pPr>
              <a:t>20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7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0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1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69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83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77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74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10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3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98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2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06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58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66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93DC1-1EBE-4C8F-815A-BE95E0AE4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ABC83-2E77-442E-A14E-70964EDCD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1C6ED-05D9-45B5-AC87-32D886CB8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5304D-91E3-46BA-962B-3F42E3EE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EC558-3500-44DB-A8A6-CEEE0DDC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04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D182-DCBC-4929-9A5F-5127B50D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79B2B-46F7-44DD-8E76-03AC702E9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947E3-B87A-45C7-9350-3B4874ED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50AEB-3716-4451-B76B-64B18B46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B15B7-A46D-47D1-969B-EFA30D41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33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EA13-3D3E-48BA-AD7F-C0ED57E7D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5D3E4-F668-42FB-8692-6D4C67745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326FD-DDE8-40B9-99EC-3A47F6F9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EC93C-EEEE-48AE-97F8-5250422D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99B85-F649-406A-98E8-34EEA2A7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64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2610-1D4F-4398-9ED8-13DC7AEB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B0ED9-B5F2-44B2-A201-52B0656F4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5C2AB-D4BE-4536-AB79-903BA756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D0C-1DC3-48C2-A365-9727B0E54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FD579-F9E0-4619-99A5-6C850EE4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A065D-8F4C-464F-886F-305BCAC9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889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1589-FD65-4C1D-A267-86296B08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C9A37-4E7B-4558-A590-7BAFBEB80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9B6F0-0E2F-4ADE-AE59-F95B67AC5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7F098-6BB6-420B-A7C7-9751C5E89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1E44DA-3327-4B77-ABA2-2FA2623D3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727B00-2707-41D5-83C7-2661ACBD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72A376-164B-42B0-909F-2C18DBE6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E0F50F-BF39-45EA-A8E3-77F7AE16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0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EB1E-8C2D-4522-A023-2FDCC484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4588D-39FC-4E40-8374-FD2048962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C55A4-C955-4825-8661-AA4B3C47A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6239C-A10B-4C41-B9CA-42518D639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73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6DA4C-8B5F-47FE-B4AF-F8161A87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A2B880-545C-475A-9EE6-F9160975F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A5C30-9493-4588-8EB7-6CF96E7C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8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47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CC051-6F9F-441B-8AEE-09223672C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7D2DC-4EB5-4760-90D0-335C3245A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9EBFB-F6A2-476A-9056-5C467611D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D5B97-D67B-48BF-ABDF-5A91C4E8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62206-A06C-42EA-98A0-E896422E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4EA5C-6221-4ACC-A28B-527972CB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62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A4D3C-B386-4AB8-9626-2DDBA6BA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381E67-31C8-4260-B607-281CBCBFB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12D20-0B83-416F-BE72-F0A978B8A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2BB66-DD8D-4B49-9822-E164D5221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FAD98-65C6-4422-8772-D61FB7C4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F903B-9372-4BF6-86AF-628A08EA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24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3632-A66F-48A9-A6A5-C3C4A45C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7A570-FF46-4E44-A245-8C95CDB3F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628AE-6EB0-44D3-8781-995EDEE20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B662D-C85B-4C08-9B35-603C093A5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3C3C-7513-4CD6-81D9-947E7A5E3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61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B1DE62-2C32-4E2B-B15D-15E8509517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91CC31-A390-48EF-A6D4-5AC722BFB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4C0C8-7982-4003-B09D-709FEE20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1B95-E7E5-4447-A8A0-75E2E658278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4E5B3-504B-4502-B3DA-F3FC851FF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BB83D-5017-4033-9898-7BFB3496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54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58000"/>
            <a:ext cx="206100" cy="229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1197475" y="-891973"/>
            <a:ext cx="6749100" cy="74990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2213139"/>
            <a:ext cx="4633200" cy="1288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985278"/>
            <a:ext cx="2347200" cy="26080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8348875" y="3202639"/>
            <a:ext cx="978600" cy="1087333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>
            <a:off x="2255425" y="602000"/>
            <a:ext cx="657600" cy="730667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6752750" y="3850111"/>
            <a:ext cx="2284200" cy="25380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>
            <a:off x="137775" y="3548000"/>
            <a:ext cx="657600" cy="730667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>
            <a:off x="376550" y="4685861"/>
            <a:ext cx="1207800" cy="13420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>
            <a:off x="8244625" y="2824389"/>
            <a:ext cx="304800" cy="338667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>
            <a:off x="7598775" y="-333611"/>
            <a:ext cx="1370700" cy="1523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>
            <a:off x="8244625" y="892056"/>
            <a:ext cx="657600" cy="730667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>
            <a:off x="213975" y="773223"/>
            <a:ext cx="871500" cy="968333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>
            <a:off x="-122175" y="3259167"/>
            <a:ext cx="1177500" cy="1308333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>
            <a:off x="8150075" y="787000"/>
            <a:ext cx="846600" cy="940667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>
            <a:off x="1055325" y="4338417"/>
            <a:ext cx="206100" cy="229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4750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328277"/>
            <a:ext cx="3027600" cy="3364333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690611"/>
            <a:ext cx="5596500" cy="1288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832949"/>
            <a:ext cx="5596500" cy="8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4431361"/>
            <a:ext cx="206100" cy="229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3"/>
          <p:cNvSpPr/>
          <p:nvPr/>
        </p:nvSpPr>
        <p:spPr>
          <a:xfrm>
            <a:off x="7630150" y="2744028"/>
            <a:ext cx="2347200" cy="26080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3"/>
          <p:cNvSpPr/>
          <p:nvPr/>
        </p:nvSpPr>
        <p:spPr>
          <a:xfrm>
            <a:off x="376550" y="1265778"/>
            <a:ext cx="978600" cy="1087333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3"/>
          <p:cNvSpPr/>
          <p:nvPr/>
        </p:nvSpPr>
        <p:spPr>
          <a:xfrm>
            <a:off x="7240275" y="5180777"/>
            <a:ext cx="657600" cy="730667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3"/>
          <p:cNvSpPr/>
          <p:nvPr/>
        </p:nvSpPr>
        <p:spPr>
          <a:xfrm>
            <a:off x="231175" y="-635223"/>
            <a:ext cx="2284200" cy="25380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3"/>
          <p:cNvSpPr/>
          <p:nvPr/>
        </p:nvSpPr>
        <p:spPr>
          <a:xfrm>
            <a:off x="7507625" y="1019417"/>
            <a:ext cx="657600" cy="730667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3"/>
          <p:cNvSpPr/>
          <p:nvPr/>
        </p:nvSpPr>
        <p:spPr>
          <a:xfrm>
            <a:off x="8065925" y="-328278"/>
            <a:ext cx="1207800" cy="13420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3"/>
          <p:cNvSpPr/>
          <p:nvPr/>
        </p:nvSpPr>
        <p:spPr>
          <a:xfrm>
            <a:off x="1417200" y="2280722"/>
            <a:ext cx="304800" cy="338667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3"/>
          <p:cNvSpPr/>
          <p:nvPr/>
        </p:nvSpPr>
        <p:spPr>
          <a:xfrm>
            <a:off x="180500" y="4470278"/>
            <a:ext cx="1370700" cy="1523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3"/>
          <p:cNvSpPr/>
          <p:nvPr/>
        </p:nvSpPr>
        <p:spPr>
          <a:xfrm>
            <a:off x="246046" y="3739496"/>
            <a:ext cx="456000" cy="506667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3"/>
          <p:cNvSpPr/>
          <p:nvPr/>
        </p:nvSpPr>
        <p:spPr>
          <a:xfrm>
            <a:off x="7072325" y="4994139"/>
            <a:ext cx="993600" cy="1103667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3"/>
          <p:cNvSpPr/>
          <p:nvPr/>
        </p:nvSpPr>
        <p:spPr>
          <a:xfrm>
            <a:off x="7370250" y="866778"/>
            <a:ext cx="932400" cy="1036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3"/>
          <p:cNvSpPr/>
          <p:nvPr/>
        </p:nvSpPr>
        <p:spPr>
          <a:xfrm>
            <a:off x="180500" y="3666667"/>
            <a:ext cx="586800" cy="6520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3"/>
          <p:cNvSpPr/>
          <p:nvPr/>
        </p:nvSpPr>
        <p:spPr>
          <a:xfrm>
            <a:off x="7733375" y="519223"/>
            <a:ext cx="206100" cy="229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3"/>
          <p:cNvSpPr/>
          <p:nvPr/>
        </p:nvSpPr>
        <p:spPr>
          <a:xfrm>
            <a:off x="598175" y="-227444"/>
            <a:ext cx="1550100" cy="1722333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5279583"/>
            <a:ext cx="469800" cy="4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38847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4572000" y="1010056"/>
            <a:ext cx="3639600" cy="712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4572000" y="1695282"/>
            <a:ext cx="3639600" cy="3095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55591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378" lvl="1" indent="-35559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566" lvl="2" indent="-35559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754" lvl="3" indent="-35559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5943" lvl="4" indent="-35559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132" lvl="5" indent="-35559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320" lvl="6" indent="-35559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509" lvl="7" indent="-35559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697" lvl="8" indent="-35559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580275" y="835500"/>
            <a:ext cx="3639600" cy="4044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6"/>
          <p:cNvSpPr/>
          <p:nvPr/>
        </p:nvSpPr>
        <p:spPr>
          <a:xfrm>
            <a:off x="-295650" y="-396056"/>
            <a:ext cx="1057800" cy="1175333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6"/>
          <p:cNvSpPr/>
          <p:nvPr/>
        </p:nvSpPr>
        <p:spPr>
          <a:xfrm>
            <a:off x="2836600" y="199806"/>
            <a:ext cx="978600" cy="1087333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88;p6"/>
          <p:cNvSpPr/>
          <p:nvPr/>
        </p:nvSpPr>
        <p:spPr>
          <a:xfrm>
            <a:off x="465975" y="4103056"/>
            <a:ext cx="1019400" cy="1132667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89;p6"/>
          <p:cNvSpPr/>
          <p:nvPr/>
        </p:nvSpPr>
        <p:spPr>
          <a:xfrm>
            <a:off x="1485375" y="5066389"/>
            <a:ext cx="361500" cy="401667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6"/>
          <p:cNvSpPr/>
          <p:nvPr/>
        </p:nvSpPr>
        <p:spPr>
          <a:xfrm>
            <a:off x="2364800" y="385500"/>
            <a:ext cx="274200" cy="304333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6"/>
          <p:cNvSpPr/>
          <p:nvPr/>
        </p:nvSpPr>
        <p:spPr>
          <a:xfrm>
            <a:off x="-472600" y="-592667"/>
            <a:ext cx="1411800" cy="1568667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92;p6"/>
          <p:cNvSpPr/>
          <p:nvPr/>
        </p:nvSpPr>
        <p:spPr>
          <a:xfrm>
            <a:off x="2899000" y="269139"/>
            <a:ext cx="853800" cy="948667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93;p6"/>
          <p:cNvSpPr/>
          <p:nvPr/>
        </p:nvSpPr>
        <p:spPr>
          <a:xfrm>
            <a:off x="1061150" y="158833"/>
            <a:ext cx="538500" cy="598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635625" y="5279583"/>
            <a:ext cx="469800" cy="4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2428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636223"/>
            <a:ext cx="978600" cy="1087333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935875" y="1010056"/>
            <a:ext cx="5275500" cy="712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935875" y="1722389"/>
            <a:ext cx="1700400" cy="3750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723373" y="1722389"/>
            <a:ext cx="1700400" cy="3750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6510871" y="1722389"/>
            <a:ext cx="1700400" cy="3750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016475" y="3312889"/>
            <a:ext cx="440400" cy="489333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8"/>
          <p:cNvSpPr/>
          <p:nvPr/>
        </p:nvSpPr>
        <p:spPr>
          <a:xfrm>
            <a:off x="-68725" y="3717944"/>
            <a:ext cx="819600" cy="910667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" name="Google Shape;123;p8"/>
          <p:cNvSpPr/>
          <p:nvPr/>
        </p:nvSpPr>
        <p:spPr>
          <a:xfrm>
            <a:off x="1361475" y="156361"/>
            <a:ext cx="862800" cy="959333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24;p8"/>
          <p:cNvSpPr/>
          <p:nvPr/>
        </p:nvSpPr>
        <p:spPr>
          <a:xfrm>
            <a:off x="1438125" y="3802223"/>
            <a:ext cx="1062000" cy="1180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" name="Google Shape;125;p8"/>
          <p:cNvSpPr/>
          <p:nvPr/>
        </p:nvSpPr>
        <p:spPr>
          <a:xfrm>
            <a:off x="2059425" y="1236083"/>
            <a:ext cx="304800" cy="338667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6" name="Google Shape;126;p8"/>
          <p:cNvSpPr/>
          <p:nvPr/>
        </p:nvSpPr>
        <p:spPr>
          <a:xfrm>
            <a:off x="8723500" y="300250"/>
            <a:ext cx="550500" cy="611667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8"/>
          <p:cNvSpPr/>
          <p:nvPr/>
        </p:nvSpPr>
        <p:spPr>
          <a:xfrm>
            <a:off x="8546800" y="676250"/>
            <a:ext cx="397500" cy="441667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8"/>
          <p:cNvSpPr/>
          <p:nvPr/>
        </p:nvSpPr>
        <p:spPr>
          <a:xfrm>
            <a:off x="8211275" y="1280722"/>
            <a:ext cx="397500" cy="441667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8"/>
          <p:cNvSpPr/>
          <p:nvPr/>
        </p:nvSpPr>
        <p:spPr>
          <a:xfrm>
            <a:off x="7599600" y="-305833"/>
            <a:ext cx="741600" cy="8240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8"/>
          <p:cNvSpPr/>
          <p:nvPr/>
        </p:nvSpPr>
        <p:spPr>
          <a:xfrm>
            <a:off x="9033775" y="2075389"/>
            <a:ext cx="188100" cy="2090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8"/>
          <p:cNvSpPr/>
          <p:nvPr/>
        </p:nvSpPr>
        <p:spPr>
          <a:xfrm>
            <a:off x="-480225" y="270694"/>
            <a:ext cx="2347200" cy="26080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8"/>
          <p:cNvSpPr/>
          <p:nvPr/>
        </p:nvSpPr>
        <p:spPr>
          <a:xfrm>
            <a:off x="1016475" y="4546333"/>
            <a:ext cx="1207800" cy="13420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8"/>
          <p:cNvSpPr/>
          <p:nvPr/>
        </p:nvSpPr>
        <p:spPr>
          <a:xfrm>
            <a:off x="204075" y="1031028"/>
            <a:ext cx="978600" cy="1087333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8635625" y="5279583"/>
            <a:ext cx="469800" cy="4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17378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5C05E-6D5F-4520-BBE9-864D87AB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034F4-126E-41F1-8F6F-BE767DD74885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062D1-0378-4A2E-992B-6CCA77606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FE2EA-2E6A-4631-A969-B83ABD64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2213F-9923-4EDB-911F-26C21A8635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873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33064-5FB5-48DE-912A-1B81D6BF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D1D2D-B82B-4F56-82ED-D9A98739CD69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68244-C708-4B81-B8BF-97CB0446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11F42-F326-403C-B181-B5BEF825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7D1F0-02D0-46EB-91A8-4F0CC275C6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60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28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C8A79-8E66-4E96-B239-609C8B67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5AE2D-9059-40B1-98C7-3286B58A1EDA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CDF71-E9F7-4063-A322-151A64493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3B508-1602-47C6-901F-913F37AF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E1E03-452B-48EC-9977-0CC70C561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64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75EFBA-20BF-4D8C-9BA7-E250E9B42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C78FA-43D8-48CD-9C2E-261D2B3C7B0E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447012-9744-433C-98CE-222EAEE0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802E0E-246D-4250-9B8F-75A1130E0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7E975-9EAD-414E-B997-43C016067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131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0B043D-2D70-4C20-98A5-422A4C9D7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C29A4-9BDF-424F-BACC-879BF3A14FA7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490032A-ABE2-4CE8-A94B-69254B1F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1C20CA-D6CE-4E90-B4F5-B7E607F4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9FBC1-EA8F-40F5-9761-D8BD118A2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0637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12A331-0F34-4329-86A9-847953103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90461-47BD-4107-85AD-E9F581BB0663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8443755-D9E5-4A30-AA8C-49EBF3AD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B95BD7-22F7-4D8F-9D8E-60A74FF14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C09FA-341D-4019-99D8-4ED8BF050F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4164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BF9E88-BBF0-470D-A3CA-11C7E455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4AFCD-7781-4B37-8E61-95059F8F5624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E5F7E50-0440-4695-8194-0B972F5A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0FA09E-C766-4093-A970-4939577B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DC88-CFCA-45B5-9D2E-BFFD76F35A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8036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B7DA07-26A4-448C-AB81-AB86D5BFD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8D66-2151-457B-8C85-C0967C96412B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D040FB-C8E1-4D63-875D-3F2411C9E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7A1A3E-0EC9-47A0-8641-1E11759D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C8E1B-2981-4A3B-B49D-BF0F2A1AC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6042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03BFB6-2961-4A1A-90EC-ACF50DB1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D8A0B-3235-4D8C-8A27-CA4D73533A12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2F96DB-7D8C-4624-B3DB-9CD22F6B4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A20F1F-134C-4330-B6FC-39D2D7FD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7822-382F-4ED9-A56A-97553C9C66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4906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925CC-5740-496C-9BD6-FB3C86DC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77F6-8B06-4C2D-AAAD-E0935634C933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A8C00-60C6-44AA-9C0B-CA291EC2F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F1978-A57F-4C7F-A52C-BC83F3C6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5EF58-F929-40F6-ACFA-ED105459AE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5373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22CB5-0D99-413A-8481-4CE958CDA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950B-144F-42B7-A278-03DAB73B4A87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7558C-D341-40C3-BA44-E1977758E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02899-E67E-4DF4-A0F7-1B15CA7E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8F270-22FE-418E-BE11-0B1EB0B35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3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5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2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D78-AAEC-4EB9-B7D9-C2DBE2F0D50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2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A6D78-AAEC-4EB9-B7D9-C2DBE2F0D50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4B26-5537-4ADD-9E14-4F775151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2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05D0-1ECA-466F-B4AA-77CF711DA13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7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572491-A9F0-4943-80D9-101E7D10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68FA7-2158-4E78-94D1-9A502CE90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7B1D9-1BF7-4408-BF1C-3976F67E8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F1B95-E7E5-4447-A8A0-75E2E658278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F98BF-D528-4418-A023-D26FA63B0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8F48-D3DA-48EA-B85B-DF366EE63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C698F-4E23-4854-A42A-AE6EAAC8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2A06005-1620-426F-B212-9C759CEA02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8155389-2E3D-4453-BD53-C83F46B9DA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08DEA-54E6-4235-B331-067A2A0A6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F1C07D6-6E85-4F0D-BA3A-163ABDDAEA31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8D830-B7A9-4874-8F9A-68835D3BC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9BA89-8B7A-4EE3-939B-63B0ABB2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D58B6A2-E8D1-4513-B522-E1A9EF659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58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gif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44.xml"/><Relationship Id="rId1" Type="http://schemas.openxmlformats.org/officeDocument/2006/relationships/audio" Target="file:///D:\ca%20nhac\Nhac%20Do\Mua%20xuan%20tren%20thanh%20pho%20Ho%20Chi%20Minh.wma" TargetMode="External"/><Relationship Id="rId6" Type="http://schemas.openxmlformats.org/officeDocument/2006/relationships/image" Target="../media/image33.wmf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7.png"/><Relationship Id="rId21" Type="http://schemas.openxmlformats.org/officeDocument/2006/relationships/image" Target="../media/image14.pn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image" Target="../media/image6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slide" Target="slide5.xml"/><Relationship Id="rId5" Type="http://schemas.openxmlformats.org/officeDocument/2006/relationships/slide" Target="slide8.xml"/><Relationship Id="rId15" Type="http://schemas.openxmlformats.org/officeDocument/2006/relationships/image" Target="../media/image11.png"/><Relationship Id="rId23" Type="http://schemas.microsoft.com/office/2007/relationships/hdphoto" Target="../media/hdphoto9.wdp"/><Relationship Id="rId10" Type="http://schemas.microsoft.com/office/2007/relationships/hdphoto" Target="../media/hdphoto4.wdp"/><Relationship Id="rId19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openxmlformats.org/officeDocument/2006/relationships/slide" Target="slide7.xml"/><Relationship Id="rId2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9.png"/><Relationship Id="rId18" Type="http://schemas.openxmlformats.org/officeDocument/2006/relationships/slide" Target="slide7.xml"/><Relationship Id="rId3" Type="http://schemas.openxmlformats.org/officeDocument/2006/relationships/image" Target="../media/image16.png"/><Relationship Id="rId21" Type="http://schemas.openxmlformats.org/officeDocument/2006/relationships/slide" Target="slide11.xml"/><Relationship Id="rId7" Type="http://schemas.openxmlformats.org/officeDocument/2006/relationships/image" Target="../media/image18.png"/><Relationship Id="rId12" Type="http://schemas.openxmlformats.org/officeDocument/2006/relationships/slide" Target="slide6.xml"/><Relationship Id="rId17" Type="http://schemas.microsoft.com/office/2007/relationships/hdphoto" Target="../media/hdphoto5.wdp"/><Relationship Id="rId2" Type="http://schemas.openxmlformats.org/officeDocument/2006/relationships/image" Target="../media/image6.png"/><Relationship Id="rId16" Type="http://schemas.openxmlformats.org/officeDocument/2006/relationships/image" Target="../media/image10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microsoft.com/office/2007/relationships/hdphoto" Target="../media/hdphoto3.wdp"/><Relationship Id="rId24" Type="http://schemas.openxmlformats.org/officeDocument/2006/relationships/slide" Target="slide4.xml"/><Relationship Id="rId5" Type="http://schemas.openxmlformats.org/officeDocument/2006/relationships/image" Target="../media/image17.png"/><Relationship Id="rId15" Type="http://schemas.openxmlformats.org/officeDocument/2006/relationships/slide" Target="slide5.xml"/><Relationship Id="rId23" Type="http://schemas.microsoft.com/office/2007/relationships/hdphoto" Target="../media/hdphoto6.wdp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microsoft.com/office/2007/relationships/hdphoto" Target="../media/hdphoto10.wdp"/><Relationship Id="rId9" Type="http://schemas.openxmlformats.org/officeDocument/2006/relationships/slide" Target="slide12.xml"/><Relationship Id="rId14" Type="http://schemas.microsoft.com/office/2007/relationships/hdphoto" Target="../media/hdphoto4.wdp"/><Relationship Id="rId2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9.png"/><Relationship Id="rId18" Type="http://schemas.openxmlformats.org/officeDocument/2006/relationships/slide" Target="slide11.xml"/><Relationship Id="rId3" Type="http://schemas.openxmlformats.org/officeDocument/2006/relationships/image" Target="../media/image16.png"/><Relationship Id="rId21" Type="http://schemas.openxmlformats.org/officeDocument/2006/relationships/slide" Target="slide4.xml"/><Relationship Id="rId7" Type="http://schemas.openxmlformats.org/officeDocument/2006/relationships/image" Target="../media/image19.png"/><Relationship Id="rId12" Type="http://schemas.openxmlformats.org/officeDocument/2006/relationships/slide" Target="slide6.xml"/><Relationship Id="rId17" Type="http://schemas.microsoft.com/office/2007/relationships/hdphoto" Target="../media/hdphoto7.wdp"/><Relationship Id="rId2" Type="http://schemas.openxmlformats.org/officeDocument/2006/relationships/image" Target="../media/image6.png"/><Relationship Id="rId16" Type="http://schemas.openxmlformats.org/officeDocument/2006/relationships/image" Target="../media/image12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microsoft.com/office/2007/relationships/hdphoto" Target="../media/hdphoto3.wdp"/><Relationship Id="rId5" Type="http://schemas.openxmlformats.org/officeDocument/2006/relationships/image" Target="../media/image17.png"/><Relationship Id="rId15" Type="http://schemas.openxmlformats.org/officeDocument/2006/relationships/slide" Target="slide7.xml"/><Relationship Id="rId10" Type="http://schemas.openxmlformats.org/officeDocument/2006/relationships/image" Target="../media/image8.png"/><Relationship Id="rId19" Type="http://schemas.openxmlformats.org/officeDocument/2006/relationships/image" Target="../media/image11.png"/><Relationship Id="rId4" Type="http://schemas.microsoft.com/office/2007/relationships/hdphoto" Target="../media/hdphoto10.wdp"/><Relationship Id="rId9" Type="http://schemas.openxmlformats.org/officeDocument/2006/relationships/slide" Target="slide12.xml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2.png"/><Relationship Id="rId1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slide" Target="slide7.xml"/><Relationship Id="rId17" Type="http://schemas.microsoft.com/office/2007/relationships/hdphoto" Target="../media/hdphoto6.wdp"/><Relationship Id="rId2" Type="http://schemas.openxmlformats.org/officeDocument/2006/relationships/image" Target="../media/image6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microsoft.com/office/2007/relationships/hdphoto" Target="../media/hdphoto3.wdp"/><Relationship Id="rId5" Type="http://schemas.openxmlformats.org/officeDocument/2006/relationships/image" Target="../media/image17.png"/><Relationship Id="rId15" Type="http://schemas.openxmlformats.org/officeDocument/2006/relationships/slide" Target="slide11.xml"/><Relationship Id="rId10" Type="http://schemas.openxmlformats.org/officeDocument/2006/relationships/image" Target="../media/image8.png"/><Relationship Id="rId4" Type="http://schemas.microsoft.com/office/2007/relationships/hdphoto" Target="../media/hdphoto10.wdp"/><Relationship Id="rId9" Type="http://schemas.openxmlformats.org/officeDocument/2006/relationships/slide" Target="slide12.xml"/><Relationship Id="rId1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9.wdp"/><Relationship Id="rId3" Type="http://schemas.openxmlformats.org/officeDocument/2006/relationships/slide" Target="slide6.xml"/><Relationship Id="rId7" Type="http://schemas.openxmlformats.org/officeDocument/2006/relationships/image" Target="../media/image21.png"/><Relationship Id="rId12" Type="http://schemas.openxmlformats.org/officeDocument/2006/relationships/image" Target="../media/image15.png"/><Relationship Id="rId17" Type="http://schemas.openxmlformats.org/officeDocument/2006/relationships/slide" Target="slide9.xml"/><Relationship Id="rId2" Type="http://schemas.openxmlformats.org/officeDocument/2006/relationships/image" Target="../media/image6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4.png"/><Relationship Id="rId5" Type="http://schemas.microsoft.com/office/2007/relationships/hdphoto" Target="../media/hdphoto14.wdp"/><Relationship Id="rId15" Type="http://schemas.openxmlformats.org/officeDocument/2006/relationships/image" Target="../media/image11.png"/><Relationship Id="rId10" Type="http://schemas.microsoft.com/office/2007/relationships/hdphoto" Target="../media/hdphoto8.wdp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4500"/>
            <a:ext cx="9144000" cy="994172"/>
          </a:xfrm>
        </p:spPr>
        <p:txBody>
          <a:bodyPr>
            <a:noAutofit/>
          </a:bodyPr>
          <a:lstStyle/>
          <a:p>
            <a:pPr algn="ctr"/>
            <a:r>
              <a:rPr lang="en-US" sz="405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5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b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5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9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33500"/>
            <a:ext cx="7886700" cy="1304256"/>
          </a:xfrm>
        </p:spPr>
        <p:txBody>
          <a:bodyPr>
            <a:noAutofit/>
          </a:bodyPr>
          <a:lstStyle/>
          <a:p>
            <a:pPr algn="ctr"/>
            <a:r>
              <a: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5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  <a:b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5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57"/>
          <p:cNvSpPr txBox="1"/>
          <p:nvPr/>
        </p:nvSpPr>
        <p:spPr>
          <a:xfrm>
            <a:off x="6123452" y="3077245"/>
            <a:ext cx="1993469" cy="383084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n-US" sz="1650" b="1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SGK/</a:t>
            </a:r>
            <a:r>
              <a:rPr lang="en-US" sz="1650" b="1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Trang 20</a:t>
            </a:r>
            <a:endParaRPr lang="en-US" sz="1650" b="1" dirty="0">
              <a:ln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0B428-75AB-4C0B-9DBB-04D0B43FE5BE}"/>
              </a:ext>
            </a:extLst>
          </p:cNvPr>
          <p:cNvSpPr txBox="1"/>
          <p:nvPr/>
        </p:nvSpPr>
        <p:spPr>
          <a:xfrm>
            <a:off x="1463602" y="445271"/>
            <a:ext cx="59154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3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24 tháng 9 năm 2021</a:t>
            </a:r>
          </a:p>
        </p:txBody>
      </p:sp>
    </p:spTree>
    <p:extLst>
      <p:ext uri="{BB962C8B-B14F-4D97-AF65-F5344CB8AC3E}">
        <p14:creationId xmlns:p14="http://schemas.microsoft.com/office/powerpoint/2010/main" val="250830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38100" y="1112846"/>
            <a:ext cx="5525430" cy="4271884"/>
            <a:chOff x="240" y="694"/>
            <a:chExt cx="2701" cy="3127"/>
          </a:xfrm>
        </p:grpSpPr>
        <p:sp>
          <p:nvSpPr>
            <p:cNvPr id="4103" name="AutoShape 3"/>
            <p:cNvSpPr>
              <a:spLocks noChangeArrowheads="1"/>
            </p:cNvSpPr>
            <p:nvPr/>
          </p:nvSpPr>
          <p:spPr bwMode="auto">
            <a:xfrm>
              <a:off x="240" y="694"/>
              <a:ext cx="2688" cy="2928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600"/>
            </a:p>
          </p:txBody>
        </p:sp>
        <p:sp>
          <p:nvSpPr>
            <p:cNvPr id="4104" name="Text Box 4"/>
            <p:cNvSpPr txBox="1">
              <a:spLocks noChangeArrowheads="1"/>
            </p:cNvSpPr>
            <p:nvPr/>
          </p:nvSpPr>
          <p:spPr bwMode="auto">
            <a:xfrm>
              <a:off x="266" y="720"/>
              <a:ext cx="2592" cy="60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1: Điền số thích hợp vào chỗ trống: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5" name="Text Box 5"/>
            <p:cNvSpPr txBox="1">
              <a:spLocks noChangeArrowheads="1"/>
            </p:cNvSpPr>
            <p:nvPr/>
          </p:nvSpPr>
          <p:spPr bwMode="auto">
            <a:xfrm>
              <a:off x="336" y="1199"/>
              <a:ext cx="2019" cy="141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đơn vị       = … chục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chục          = … trăm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trăm           = … nghìn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…. nghìn        = 1 chục nghìn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chục nghìn = …trăm nghìn</a:t>
              </a:r>
            </a:p>
          </p:txBody>
        </p:sp>
        <p:sp>
          <p:nvSpPr>
            <p:cNvPr id="4106" name="Text Box 6"/>
            <p:cNvSpPr txBox="1">
              <a:spLocks noChangeArrowheads="1"/>
            </p:cNvSpPr>
            <p:nvPr/>
          </p:nvSpPr>
          <p:spPr bwMode="auto">
            <a:xfrm>
              <a:off x="349" y="2672"/>
              <a:ext cx="2592" cy="114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2: Dựa vào bài tập trên để trả lời câu hỏi sau</a:t>
              </a: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hệ thập phân cứ 10 đơn vị ở một hàng thì tạo thành mấy đơn vị ở hàng trên liền tiếp nó?</a:t>
              </a:r>
            </a:p>
          </p:txBody>
        </p:sp>
      </p:grp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5867137" y="1860021"/>
            <a:ext cx="2984501" cy="2286000"/>
            <a:chOff x="3811" y="974"/>
            <a:chExt cx="2256" cy="1728"/>
          </a:xfrm>
        </p:grpSpPr>
        <p:sp>
          <p:nvSpPr>
            <p:cNvPr id="4101" name="AutoShape 8"/>
            <p:cNvSpPr>
              <a:spLocks noChangeArrowheads="1"/>
            </p:cNvSpPr>
            <p:nvPr/>
          </p:nvSpPr>
          <p:spPr bwMode="auto">
            <a:xfrm>
              <a:off x="3811" y="974"/>
              <a:ext cx="2256" cy="1728"/>
            </a:xfrm>
            <a:prstGeom prst="cloudCallout">
              <a:avLst>
                <a:gd name="adj1" fmla="val -57801"/>
                <a:gd name="adj2" fmla="val 47630"/>
              </a:avLst>
            </a:prstGeom>
            <a:solidFill>
              <a:srgbClr val="9BD8F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2000">
                <a:latin typeface=".VnTime" panose="020B7200000000000000" pitchFamily="34" charset="0"/>
              </a:endParaRPr>
            </a:p>
          </p:txBody>
        </p:sp>
        <p:sp>
          <p:nvSpPr>
            <p:cNvPr id="4102" name="Text Box 9"/>
            <p:cNvSpPr txBox="1">
              <a:spLocks noChangeArrowheads="1"/>
            </p:cNvSpPr>
            <p:nvPr/>
          </p:nvSpPr>
          <p:spPr bwMode="auto">
            <a:xfrm>
              <a:off x="3913" y="1384"/>
              <a:ext cx="2141" cy="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đọc và hoàn thành miệng hai bài tập sau:</a:t>
              </a:r>
            </a:p>
          </p:txBody>
        </p:sp>
      </p:grp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838200" y="218350"/>
            <a:ext cx="7696200" cy="81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33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3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" y="4229100"/>
            <a:ext cx="8610600" cy="1169551"/>
          </a:xfrm>
          <a:prstGeom prst="rect">
            <a:avLst/>
          </a:prstGeom>
          <a:solidFill>
            <a:schemeClr val="bg1"/>
          </a:solidFill>
          <a:ln w="25400" cap="rnd" algn="ctr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sz="2800" b="1" i="1">
                <a:solidFill>
                  <a:srgbClr val="000000"/>
                </a:solidFill>
              </a:rPr>
              <a:t>   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hệ thập phân cứ 10 đơn vị của một hàng hợp thành một đơn vị hàng trên tiếp liền nó.</a:t>
            </a:r>
            <a:endParaRPr lang="en-US" sz="2800" b="1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Flowchart: Alternate Process 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3" y="1139031"/>
            <a:ext cx="2763573" cy="95514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" name="Flowchart: Alternate Process 19"/>
          <p:cNvSpPr/>
          <p:nvPr/>
        </p:nvSpPr>
        <p:spPr>
          <a:xfrm>
            <a:off x="716756" y="2019300"/>
            <a:ext cx="2603501" cy="444500"/>
          </a:xfrm>
          <a:prstGeom prst="flowChartAlternateProcess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 1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Flowchart: Alternate Process 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94000"/>
            <a:ext cx="2799292" cy="9551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4445000" y="1651000"/>
            <a:ext cx="3995788" cy="574146"/>
            <a:chOff x="2761" y="890"/>
            <a:chExt cx="2615" cy="434"/>
          </a:xfrm>
        </p:grpSpPr>
        <p:pic>
          <p:nvPicPr>
            <p:cNvPr id="6156" name="Picture 24" descr="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890"/>
              <a:ext cx="2615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25"/>
            <p:cNvSpPr txBox="1">
              <a:spLocks noChangeArrowheads="1"/>
            </p:cNvSpPr>
            <p:nvPr/>
          </p:nvSpPr>
          <p:spPr bwMode="auto">
            <a:xfrm>
              <a:off x="2797" y="903"/>
              <a:ext cx="217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 nghìn 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 1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chục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nghìn</a:t>
              </a:r>
              <a:endPara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554" name="Group 26"/>
          <p:cNvGrpSpPr>
            <a:grpSpLocks/>
          </p:cNvGrpSpPr>
          <p:nvPr/>
        </p:nvGrpSpPr>
        <p:grpSpPr bwMode="auto">
          <a:xfrm>
            <a:off x="4381501" y="2349500"/>
            <a:ext cx="4186790" cy="635000"/>
            <a:chOff x="2745" y="1392"/>
            <a:chExt cx="2740" cy="480"/>
          </a:xfrm>
        </p:grpSpPr>
        <p:pic>
          <p:nvPicPr>
            <p:cNvPr id="6154" name="Picture 27" descr="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" y="1392"/>
              <a:ext cx="272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28"/>
            <p:cNvSpPr txBox="1">
              <a:spLocks noChangeArrowheads="1"/>
            </p:cNvSpPr>
            <p:nvPr/>
          </p:nvSpPr>
          <p:spPr bwMode="auto">
            <a:xfrm>
              <a:off x="2781" y="1437"/>
              <a:ext cx="270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chục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nghìn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= 1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trăm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nghìn</a:t>
              </a:r>
              <a:endPara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1111250" y="3619500"/>
            <a:ext cx="666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rgbClr val="339933"/>
                </a:solidFill>
              </a:rPr>
              <a:t>   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TextBox 3"/>
          <p:cNvSpPr txBox="1">
            <a:spLocks noChangeArrowheads="1"/>
          </p:cNvSpPr>
          <p:nvPr/>
        </p:nvSpPr>
        <p:spPr bwMode="auto">
          <a:xfrm>
            <a:off x="1929860" y="-66332"/>
            <a:ext cx="5588000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67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667"/>
          </a:p>
        </p:txBody>
      </p:sp>
    </p:spTree>
    <p:extLst>
      <p:ext uri="{BB962C8B-B14F-4D97-AF65-F5344CB8AC3E}">
        <p14:creationId xmlns:p14="http://schemas.microsoft.com/office/powerpoint/2010/main" val="7354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5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"/>
            <a:ext cx="1656644" cy="1856822"/>
          </a:xfrm>
          <a:prstGeom prst="rect">
            <a:avLst/>
          </a:prstGeom>
        </p:spPr>
      </p:pic>
      <p:grpSp>
        <p:nvGrpSpPr>
          <p:cNvPr id="24590" name="Group 14"/>
          <p:cNvGrpSpPr>
            <a:grpSpLocks/>
          </p:cNvGrpSpPr>
          <p:nvPr/>
        </p:nvGrpSpPr>
        <p:grpSpPr bwMode="auto">
          <a:xfrm>
            <a:off x="2057400" y="4446276"/>
            <a:ext cx="4476750" cy="1228990"/>
            <a:chOff x="1680" y="2829"/>
            <a:chExt cx="2832" cy="929"/>
          </a:xfrm>
        </p:grpSpPr>
        <p:sp>
          <p:nvSpPr>
            <p:cNvPr id="8197" name="AutoShape 15"/>
            <p:cNvSpPr>
              <a:spLocks noChangeArrowheads="1"/>
            </p:cNvSpPr>
            <p:nvPr/>
          </p:nvSpPr>
          <p:spPr bwMode="auto">
            <a:xfrm>
              <a:off x="1680" y="2829"/>
              <a:ext cx="2832" cy="912"/>
            </a:xfrm>
            <a:prstGeom prst="cloudCallout">
              <a:avLst>
                <a:gd name="adj1" fmla="val -16630"/>
                <a:gd name="adj2" fmla="val -71819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2000">
                <a:latin typeface=".VnTime" panose="020B7200000000000000" pitchFamily="34" charset="0"/>
              </a:endParaRPr>
            </a:p>
          </p:txBody>
        </p:sp>
        <p:sp>
          <p:nvSpPr>
            <p:cNvPr id="8198" name="Text Box 16"/>
            <p:cNvSpPr txBox="1">
              <a:spLocks noChangeArrowheads="1"/>
            </p:cNvSpPr>
            <p:nvPr/>
          </p:nvSpPr>
          <p:spPr bwMode="auto">
            <a:xfrm>
              <a:off x="2069" y="2851"/>
              <a:ext cx="2208" cy="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nháp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400" dirty="0" err="1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sz="2400" dirty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47800" y="1344978"/>
            <a:ext cx="7315200" cy="3108543"/>
          </a:xfrm>
          <a:prstGeom prst="rect">
            <a:avLst/>
          </a:prstGeom>
          <a:solidFill>
            <a:schemeClr val="bg1"/>
          </a:solidFill>
          <a:ln w="38100" cap="rnd" algn="ctr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800" b="1" dirty="0"/>
              <a:t>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Hai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1333500" y="254000"/>
            <a:ext cx="6604000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67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667"/>
          </a:p>
        </p:txBody>
      </p:sp>
    </p:spTree>
    <p:extLst>
      <p:ext uri="{BB962C8B-B14F-4D97-AF65-F5344CB8AC3E}">
        <p14:creationId xmlns:p14="http://schemas.microsoft.com/office/powerpoint/2010/main" val="3502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79500" y="2159000"/>
            <a:ext cx="5016500" cy="234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cap="rnd" algn="ctr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sz="1833" b="1">
                <a:solidFill>
                  <a:schemeClr val="hlink"/>
                </a:solidFill>
              </a:rPr>
              <a:t> +)    </a:t>
            </a:r>
            <a:r>
              <a:rPr lang="en-US" sz="1833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trăm chín mươi chín.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sz="1833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+)    Hai nghìn không trăm linh năm.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sz="1833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+)   Sáu trăm tám mươi lăm triệu bốn trăm linh hai nghìn bảy trăm chín mươi ba.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52500" y="1524000"/>
            <a:ext cx="6985000" cy="8526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 ; 1 ; 2 ; 3 ; 4 ; 5 ; 6 ; 7 ; 8 ; 9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6413500" y="2349500"/>
            <a:ext cx="1079500" cy="522552"/>
            <a:chOff x="4237" y="1597"/>
            <a:chExt cx="816" cy="395"/>
          </a:xfrm>
        </p:grpSpPr>
        <p:sp>
          <p:nvSpPr>
            <p:cNvPr id="26635" name="Oval 11"/>
            <p:cNvSpPr>
              <a:spLocks noChangeArrowheads="1"/>
            </p:cNvSpPr>
            <p:nvPr/>
          </p:nvSpPr>
          <p:spPr bwMode="auto">
            <a:xfrm>
              <a:off x="4237" y="1597"/>
              <a:ext cx="816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500">
                <a:latin typeface="Arial" charset="0"/>
              </a:endParaRPr>
            </a:p>
          </p:txBody>
        </p:sp>
        <p:sp>
          <p:nvSpPr>
            <p:cNvPr id="10260" name="Rectangle 12"/>
            <p:cNvSpPr>
              <a:spLocks noChangeArrowheads="1"/>
            </p:cNvSpPr>
            <p:nvPr/>
          </p:nvSpPr>
          <p:spPr bwMode="auto">
            <a:xfrm>
              <a:off x="4416" y="1612"/>
              <a:ext cx="529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667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999</a:t>
              </a:r>
            </a:p>
          </p:txBody>
        </p:sp>
      </p:grpSp>
      <p:grpSp>
        <p:nvGrpSpPr>
          <p:cNvPr id="26637" name="Group 13"/>
          <p:cNvGrpSpPr>
            <a:grpSpLocks/>
          </p:cNvGrpSpPr>
          <p:nvPr/>
        </p:nvGrpSpPr>
        <p:grpSpPr bwMode="auto">
          <a:xfrm>
            <a:off x="6413500" y="2938196"/>
            <a:ext cx="1079500" cy="517260"/>
            <a:chOff x="4237" y="2055"/>
            <a:chExt cx="816" cy="391"/>
          </a:xfrm>
        </p:grpSpPr>
        <p:sp>
          <p:nvSpPr>
            <p:cNvPr id="26638" name="Oval 14"/>
            <p:cNvSpPr>
              <a:spLocks noChangeArrowheads="1"/>
            </p:cNvSpPr>
            <p:nvPr/>
          </p:nvSpPr>
          <p:spPr bwMode="auto">
            <a:xfrm>
              <a:off x="4237" y="2055"/>
              <a:ext cx="816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500">
                <a:latin typeface="Arial" charset="0"/>
              </a:endParaRPr>
            </a:p>
          </p:txBody>
        </p:sp>
        <p:sp>
          <p:nvSpPr>
            <p:cNvPr id="10258" name="Rectangle 15"/>
            <p:cNvSpPr>
              <a:spLocks noChangeArrowheads="1"/>
            </p:cNvSpPr>
            <p:nvPr/>
          </p:nvSpPr>
          <p:spPr bwMode="auto">
            <a:xfrm>
              <a:off x="4342" y="2066"/>
              <a:ext cx="658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667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2005</a:t>
              </a:r>
            </a:p>
          </p:txBody>
        </p:sp>
      </p:grpSp>
      <p:grpSp>
        <p:nvGrpSpPr>
          <p:cNvPr id="26640" name="Group 16"/>
          <p:cNvGrpSpPr>
            <a:grpSpLocks/>
          </p:cNvGrpSpPr>
          <p:nvPr/>
        </p:nvGrpSpPr>
        <p:grpSpPr bwMode="auto">
          <a:xfrm>
            <a:off x="6332802" y="3689615"/>
            <a:ext cx="1787260" cy="635000"/>
            <a:chOff x="4176" y="2592"/>
            <a:chExt cx="1351" cy="480"/>
          </a:xfrm>
        </p:grpSpPr>
        <p:sp>
          <p:nvSpPr>
            <p:cNvPr id="26641" name="Oval 17"/>
            <p:cNvSpPr>
              <a:spLocks noChangeArrowheads="1"/>
            </p:cNvSpPr>
            <p:nvPr/>
          </p:nvSpPr>
          <p:spPr bwMode="auto">
            <a:xfrm>
              <a:off x="4176" y="2592"/>
              <a:ext cx="1344" cy="48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500">
                <a:latin typeface="Arial" charset="0"/>
              </a:endParaRPr>
            </a:p>
          </p:txBody>
        </p:sp>
        <p:sp>
          <p:nvSpPr>
            <p:cNvPr id="10256" name="Rectangle 18"/>
            <p:cNvSpPr>
              <a:spLocks noChangeArrowheads="1"/>
            </p:cNvSpPr>
            <p:nvPr/>
          </p:nvSpPr>
          <p:spPr bwMode="auto">
            <a:xfrm>
              <a:off x="4259" y="2671"/>
              <a:ext cx="1268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333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685 402 793</a:t>
              </a:r>
            </a:p>
          </p:txBody>
        </p:sp>
      </p:grpSp>
      <p:grpSp>
        <p:nvGrpSpPr>
          <p:cNvPr id="26643" name="Group 19"/>
          <p:cNvGrpSpPr>
            <a:grpSpLocks/>
          </p:cNvGrpSpPr>
          <p:nvPr/>
        </p:nvGrpSpPr>
        <p:grpSpPr bwMode="auto">
          <a:xfrm>
            <a:off x="4046803" y="4444999"/>
            <a:ext cx="3175000" cy="1361281"/>
            <a:chOff x="2544" y="3024"/>
            <a:chExt cx="2400" cy="1029"/>
          </a:xfrm>
        </p:grpSpPr>
        <p:sp>
          <p:nvSpPr>
            <p:cNvPr id="10253" name="AutoShape 20"/>
            <p:cNvSpPr>
              <a:spLocks noChangeArrowheads="1"/>
            </p:cNvSpPr>
            <p:nvPr/>
          </p:nvSpPr>
          <p:spPr bwMode="auto">
            <a:xfrm>
              <a:off x="2544" y="3024"/>
              <a:ext cx="2400" cy="1008"/>
            </a:xfrm>
            <a:prstGeom prst="cloudCallout">
              <a:avLst>
                <a:gd name="adj1" fmla="val 19167"/>
                <a:gd name="adj2" fmla="val -182736"/>
              </a:avLst>
            </a:prstGeom>
            <a:solidFill>
              <a:srgbClr val="FF00FF"/>
            </a:solidFill>
            <a:ln>
              <a:noFill/>
            </a:ln>
            <a:effectLst>
              <a:prstShdw prst="shdw17" dist="17961" dir="2700000">
                <a:srgbClr val="9900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2000">
                <a:latin typeface=".VnTime" panose="020B7200000000000000" pitchFamily="34" charset="0"/>
              </a:endParaRPr>
            </a:p>
          </p:txBody>
        </p:sp>
        <p:sp>
          <p:nvSpPr>
            <p:cNvPr id="10254" name="Text Box 21"/>
            <p:cNvSpPr txBox="1">
              <a:spLocks noChangeArrowheads="1"/>
            </p:cNvSpPr>
            <p:nvPr/>
          </p:nvSpPr>
          <p:spPr bwMode="auto">
            <a:xfrm>
              <a:off x="2688" y="3169"/>
              <a:ext cx="2112" cy="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333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 các giá trị của chữ số 9 trong số 999.</a:t>
              </a:r>
            </a:p>
          </p:txBody>
        </p:sp>
      </p:grpSp>
      <p:grpSp>
        <p:nvGrpSpPr>
          <p:cNvPr id="26646" name="Group 22"/>
          <p:cNvGrpSpPr>
            <a:grpSpLocks/>
          </p:cNvGrpSpPr>
          <p:nvPr/>
        </p:nvGrpSpPr>
        <p:grpSpPr bwMode="auto">
          <a:xfrm>
            <a:off x="3804356" y="4454560"/>
            <a:ext cx="3683000" cy="1353344"/>
            <a:chOff x="2304" y="3024"/>
            <a:chExt cx="2784" cy="1023"/>
          </a:xfrm>
        </p:grpSpPr>
        <p:sp>
          <p:nvSpPr>
            <p:cNvPr id="10251" name="AutoShape 23"/>
            <p:cNvSpPr>
              <a:spLocks noChangeArrowheads="1"/>
            </p:cNvSpPr>
            <p:nvPr/>
          </p:nvSpPr>
          <p:spPr bwMode="auto">
            <a:xfrm>
              <a:off x="2304" y="3024"/>
              <a:ext cx="2784" cy="1008"/>
            </a:xfrm>
            <a:prstGeom prst="cloudCallout">
              <a:avLst>
                <a:gd name="adj1" fmla="val 20185"/>
                <a:gd name="adj2" fmla="val -119148"/>
              </a:avLst>
            </a:prstGeom>
            <a:solidFill>
              <a:srgbClr val="FF00FF"/>
            </a:solidFill>
            <a:ln>
              <a:noFill/>
            </a:ln>
            <a:effectLst>
              <a:prstShdw prst="shdw17" dist="17961" dir="2700000">
                <a:srgbClr val="9900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2000">
                <a:latin typeface=".VnTime" panose="020B7200000000000000" pitchFamily="34" charset="0"/>
              </a:endParaRPr>
            </a:p>
          </p:txBody>
        </p:sp>
        <p:sp>
          <p:nvSpPr>
            <p:cNvPr id="10252" name="Text Box 24"/>
            <p:cNvSpPr txBox="1">
              <a:spLocks noChangeArrowheads="1"/>
            </p:cNvSpPr>
            <p:nvPr/>
          </p:nvSpPr>
          <p:spPr bwMode="auto">
            <a:xfrm>
              <a:off x="2594" y="3163"/>
              <a:ext cx="2448" cy="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333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trị của chữ số 5 trong số 2005 và 685 402 793 là bao nhiêu? </a:t>
              </a:r>
            </a:p>
          </p:txBody>
        </p:sp>
      </p:grp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762000" y="4492625"/>
            <a:ext cx="74837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000">
                <a:latin typeface=".VnTime" panose="020B7200000000000000" pitchFamily="34" charset="0"/>
              </a:rPr>
              <a:t>    </a:t>
            </a:r>
            <a:r>
              <a:rPr lang="en-US" sz="2000" b="1" u="sng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mỗi chữ số phụ thuộc vào vị trí của nó trong số đó</a:t>
            </a:r>
            <a:r>
              <a:rPr lang="en-US" sz="2000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TextBox 1"/>
          <p:cNvSpPr txBox="1">
            <a:spLocks noChangeArrowheads="1"/>
          </p:cNvSpPr>
          <p:nvPr/>
        </p:nvSpPr>
        <p:spPr bwMode="auto">
          <a:xfrm>
            <a:off x="1206500" y="190500"/>
            <a:ext cx="660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3000"/>
          </a:p>
        </p:txBody>
      </p:sp>
      <p:sp>
        <p:nvSpPr>
          <p:cNvPr id="2" name="Cloud Callout 1"/>
          <p:cNvSpPr/>
          <p:nvPr/>
        </p:nvSpPr>
        <p:spPr>
          <a:xfrm>
            <a:off x="320460" y="1121728"/>
            <a:ext cx="3867541" cy="236220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 Time New Roma"/>
              </a:rPr>
              <a:t>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739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649" grpId="0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90600" y="-31615"/>
            <a:ext cx="660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3000"/>
          </a:p>
        </p:txBody>
      </p:sp>
      <p:sp>
        <p:nvSpPr>
          <p:cNvPr id="5" name="TextBox 4"/>
          <p:cNvSpPr txBox="1"/>
          <p:nvPr/>
        </p:nvSpPr>
        <p:spPr>
          <a:xfrm>
            <a:off x="152400" y="996997"/>
            <a:ext cx="2614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BÀI HỌC: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962" y="1458662"/>
            <a:ext cx="8496751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; 1 ; 2 ; 3 ; 4 ; 5 ; 6 ; 7 ; 8 ; 9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00" y="2552700"/>
            <a:ext cx="8077200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1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849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086" y="4263393"/>
            <a:ext cx="6858000" cy="701681"/>
          </a:xfrm>
        </p:spPr>
        <p:txBody>
          <a:bodyPr>
            <a:noAutofit/>
          </a:bodyPr>
          <a:lstStyle/>
          <a:p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455605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31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692327"/>
              </p:ext>
            </p:extLst>
          </p:nvPr>
        </p:nvGraphicFramePr>
        <p:xfrm>
          <a:off x="71270" y="1017928"/>
          <a:ext cx="8492764" cy="453241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59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số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gồm có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80 712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7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nghìn tám trăm sáu mươi tư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mươi lăm nghìn năm trăm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9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5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9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095" marB="3809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71269" y="504229"/>
            <a:ext cx="1225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321" name="Text Box 39"/>
          <p:cNvSpPr txBox="1">
            <a:spLocks noChangeArrowheads="1"/>
          </p:cNvSpPr>
          <p:nvPr/>
        </p:nvSpPr>
        <p:spPr bwMode="auto">
          <a:xfrm>
            <a:off x="2349500" y="1397001"/>
            <a:ext cx="23495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1500"/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962025" y="504229"/>
            <a:ext cx="2222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theo mẫu: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3930649" y="2620217"/>
            <a:ext cx="1079500" cy="635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5 864</a:t>
            </a: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5466945" y="2673144"/>
            <a:ext cx="2921000" cy="5715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5 nghìn,8 trăm ,6 chục , 4 đơn vị</a:t>
            </a:r>
          </a:p>
        </p:txBody>
      </p:sp>
      <p:sp>
        <p:nvSpPr>
          <p:cNvPr id="2" name="Rounded Rectangle 23"/>
          <p:cNvSpPr>
            <a:spLocks noChangeArrowheads="1"/>
          </p:cNvSpPr>
          <p:nvPr/>
        </p:nvSpPr>
        <p:spPr bwMode="auto">
          <a:xfrm>
            <a:off x="329491" y="3360519"/>
            <a:ext cx="2984500" cy="634316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nghìn không trăm hai mươi</a:t>
            </a:r>
          </a:p>
        </p:txBody>
      </p:sp>
      <p:sp>
        <p:nvSpPr>
          <p:cNvPr id="3" name="Rounded Rectangle 23"/>
          <p:cNvSpPr>
            <a:spLocks noChangeArrowheads="1"/>
          </p:cNvSpPr>
          <p:nvPr/>
        </p:nvSpPr>
        <p:spPr bwMode="auto">
          <a:xfrm>
            <a:off x="5486400" y="3360519"/>
            <a:ext cx="2921000" cy="5715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nghìn, 2 chục</a:t>
            </a:r>
          </a:p>
        </p:txBody>
      </p:sp>
      <p:sp>
        <p:nvSpPr>
          <p:cNvPr id="4" name="Rounded Rectangle 16"/>
          <p:cNvSpPr>
            <a:spLocks noChangeArrowheads="1"/>
          </p:cNvSpPr>
          <p:nvPr/>
        </p:nvSpPr>
        <p:spPr bwMode="auto">
          <a:xfrm>
            <a:off x="3982770" y="4095835"/>
            <a:ext cx="1079500" cy="508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55 500</a:t>
            </a:r>
          </a:p>
        </p:txBody>
      </p:sp>
      <p:sp>
        <p:nvSpPr>
          <p:cNvPr id="5" name="Rounded Rectangle 23"/>
          <p:cNvSpPr>
            <a:spLocks noChangeArrowheads="1"/>
          </p:cNvSpPr>
          <p:nvPr/>
        </p:nvSpPr>
        <p:spPr bwMode="auto">
          <a:xfrm>
            <a:off x="5381886" y="4119909"/>
            <a:ext cx="3130027" cy="508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5 chục nghìn, 5 nghìn, 5 trăm</a:t>
            </a:r>
          </a:p>
        </p:txBody>
      </p:sp>
      <p:sp>
        <p:nvSpPr>
          <p:cNvPr id="6" name="Rounded Rectangle 23"/>
          <p:cNvSpPr>
            <a:spLocks noChangeArrowheads="1"/>
          </p:cNvSpPr>
          <p:nvPr/>
        </p:nvSpPr>
        <p:spPr bwMode="auto">
          <a:xfrm>
            <a:off x="336550" y="4925021"/>
            <a:ext cx="3244850" cy="5715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Chín triệu năm trăm linh chín</a:t>
            </a:r>
          </a:p>
        </p:txBody>
      </p:sp>
      <p:sp>
        <p:nvSpPr>
          <p:cNvPr id="7" name="Rounded Rectangle 16"/>
          <p:cNvSpPr>
            <a:spLocks noChangeArrowheads="1"/>
          </p:cNvSpPr>
          <p:nvPr/>
        </p:nvSpPr>
        <p:spPr bwMode="auto">
          <a:xfrm>
            <a:off x="3887520" y="4908391"/>
            <a:ext cx="1270000" cy="508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9 000 509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550" y="127218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TẬP: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010149" y="71091"/>
            <a:ext cx="3873500" cy="1524000"/>
          </a:xfrm>
          <a:prstGeom prst="wedgeRoundRectCallout">
            <a:avLst>
              <a:gd name="adj1" fmla="val -35405"/>
              <a:gd name="adj2" fmla="val 12027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0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3" grpId="0"/>
      <p:bldP spid="17" grpId="0" animBg="1"/>
      <p:bldP spid="24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521317"/>
            <a:ext cx="792480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; 1 ; 2 ; 3 ; 4 ; 5 ; 6 ; 7 ; 8 ; 9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790700"/>
            <a:ext cx="7178137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33400" y="495300"/>
            <a:ext cx="8229600" cy="472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2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952500" y="1651000"/>
            <a:ext cx="825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778000" y="1651000"/>
            <a:ext cx="6286500" cy="8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3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mỗi số sau thành tổng (theo mẫu): 387; 837; 4738; 10837.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524000" y="2413000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222500" y="2413000"/>
            <a:ext cx="2984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387 = 300 + 80 + 7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587500" y="2984500"/>
            <a:ext cx="292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  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837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800 + 30 + 7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587500" y="3619500"/>
            <a:ext cx="382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 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4738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4000 + 700 + 30 + 8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1587500" y="4254500"/>
            <a:ext cx="4127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10837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10000 + 800 + 30 + 7</a:t>
            </a:r>
          </a:p>
        </p:txBody>
      </p:sp>
      <p:sp>
        <p:nvSpPr>
          <p:cNvPr id="14345" name="TextBox 1"/>
          <p:cNvSpPr txBox="1">
            <a:spLocks noChangeArrowheads="1"/>
          </p:cNvSpPr>
          <p:nvPr/>
        </p:nvSpPr>
        <p:spPr bwMode="auto">
          <a:xfrm>
            <a:off x="1778000" y="254000"/>
            <a:ext cx="5905500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67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trong hệ thập phân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667"/>
          </a:p>
        </p:txBody>
      </p:sp>
      <p:sp>
        <p:nvSpPr>
          <p:cNvPr id="2" name="Rounded Rectangular Callout 1"/>
          <p:cNvSpPr/>
          <p:nvPr/>
        </p:nvSpPr>
        <p:spPr>
          <a:xfrm>
            <a:off x="5562600" y="2324100"/>
            <a:ext cx="3352800" cy="1554480"/>
          </a:xfrm>
          <a:prstGeom prst="wedgeRoundRectCallout">
            <a:avLst>
              <a:gd name="adj1" fmla="val -68981"/>
              <a:gd name="adj2" fmla="val 8864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072849" y="2095253"/>
            <a:ext cx="3352800" cy="2194560"/>
          </a:xfrm>
          <a:prstGeom prst="wedgeRoundRectCallout">
            <a:avLst>
              <a:gd name="adj1" fmla="val -132280"/>
              <a:gd name="adj2" fmla="val 582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9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  <p:bldP spid="29706" grpId="0"/>
      <p:bldP spid="29707" grpId="0"/>
      <p:bldP spid="29708" grpId="0"/>
      <p:bldP spid="29709" grpId="0"/>
      <p:bldP spid="29710" grpId="0"/>
      <p:bldP spid="2" grpId="0" animBg="1"/>
      <p:bldP spid="2" grpId="1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3" y="1372196"/>
            <a:ext cx="3053954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 5"/>
          <p:cNvSpPr>
            <a:spLocks/>
          </p:cNvSpPr>
          <p:nvPr/>
        </p:nvSpPr>
        <p:spPr bwMode="auto">
          <a:xfrm>
            <a:off x="3823718" y="716757"/>
            <a:ext cx="607219" cy="437316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68562" tIns="34281" rIns="68562" bIns="34281"/>
          <a:lstStyle/>
          <a:p>
            <a:pPr defTabSz="914378">
              <a:defRPr/>
            </a:pPr>
            <a:endParaRPr lang="zh-CN" alt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142"/>
          <p:cNvGrpSpPr>
            <a:grpSpLocks/>
          </p:cNvGrpSpPr>
          <p:nvPr/>
        </p:nvGrpSpPr>
        <p:grpSpPr bwMode="auto">
          <a:xfrm>
            <a:off x="3862378" y="683693"/>
            <a:ext cx="3980258" cy="1018025"/>
            <a:chOff x="4441089" y="670090"/>
            <a:chExt cx="6037760" cy="1530699"/>
          </a:xfrm>
        </p:grpSpPr>
        <p:grpSp>
          <p:nvGrpSpPr>
            <p:cNvPr id="31" name="组合 143"/>
            <p:cNvGrpSpPr>
              <a:grpSpLocks/>
            </p:cNvGrpSpPr>
            <p:nvPr/>
          </p:nvGrpSpPr>
          <p:grpSpPr bwMode="auto">
            <a:xfrm>
              <a:off x="4441089" y="761390"/>
              <a:ext cx="727854" cy="802959"/>
              <a:chOff x="4339491" y="761390"/>
              <a:chExt cx="727854" cy="802959"/>
            </a:xfrm>
          </p:grpSpPr>
          <p:sp>
            <p:nvSpPr>
              <p:cNvPr id="34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>
                  <a:defRPr/>
                </a:pPr>
                <a:endParaRPr lang="zh-CN" altLang="en-US" sz="21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74947" y="800777"/>
                <a:ext cx="586511" cy="7635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78">
                  <a:defRPr/>
                </a:pPr>
                <a:r>
                  <a:rPr lang="en-US" altLang="zh-CN" sz="2700" spc="225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1</a:t>
                </a:r>
                <a:endParaRPr lang="zh-CN" altLang="en-US" sz="2700" spc="225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矩形 39"/>
            <p:cNvSpPr>
              <a:spLocks noChangeArrowheads="1"/>
            </p:cNvSpPr>
            <p:nvPr/>
          </p:nvSpPr>
          <p:spPr bwMode="auto">
            <a:xfrm>
              <a:off x="5293787" y="1557824"/>
              <a:ext cx="5185062" cy="642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70260" indent="-170260" defTabSz="913210"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1650" dirty="0">
                  <a:solidFill>
                    <a:srgbClr val="2626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Ôn tập về: Triệu và lớp triệu.</a:t>
              </a:r>
              <a:endParaRPr lang="zh-CN" altLang="en-US" sz="165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5201643" y="670090"/>
              <a:ext cx="3762377" cy="963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210">
                <a:lnSpc>
                  <a:spcPct val="150000"/>
                </a:lnSpc>
                <a:spcBef>
                  <a:spcPts val="750"/>
                </a:spcBef>
                <a:buNone/>
              </a:pPr>
              <a:r>
                <a:rPr lang="en-US" altLang="zh-CN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148"/>
          <p:cNvGrpSpPr>
            <a:grpSpLocks/>
          </p:cNvGrpSpPr>
          <p:nvPr/>
        </p:nvGrpSpPr>
        <p:grpSpPr bwMode="auto">
          <a:xfrm>
            <a:off x="4070555" y="1581865"/>
            <a:ext cx="5073443" cy="2658456"/>
            <a:chOff x="4274131" y="302494"/>
            <a:chExt cx="5981091" cy="3545337"/>
          </a:xfrm>
        </p:grpSpPr>
        <p:grpSp>
          <p:nvGrpSpPr>
            <p:cNvPr id="37" name="组合 149"/>
            <p:cNvGrpSpPr>
              <a:grpSpLocks/>
            </p:cNvGrpSpPr>
            <p:nvPr/>
          </p:nvGrpSpPr>
          <p:grpSpPr bwMode="auto">
            <a:xfrm>
              <a:off x="4274131" y="490288"/>
              <a:ext cx="625051" cy="730400"/>
              <a:chOff x="4172533" y="490288"/>
              <a:chExt cx="625051" cy="730400"/>
            </a:xfrm>
          </p:grpSpPr>
          <p:sp>
            <p:nvSpPr>
              <p:cNvPr id="40" name="任意多边形 82"/>
              <p:cNvSpPr/>
              <p:nvPr/>
            </p:nvSpPr>
            <p:spPr bwMode="auto">
              <a:xfrm rot="3738964">
                <a:off x="4119859" y="542962"/>
                <a:ext cx="730400" cy="62505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>
                  <a:defRPr/>
                </a:pPr>
                <a:endParaRPr lang="zh-CN" altLang="en-US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290963" y="601698"/>
                <a:ext cx="433138" cy="6156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78">
                  <a:defRPr/>
                </a:pPr>
                <a:r>
                  <a:rPr lang="en-US" altLang="zh-CN" sz="2400" spc="225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2</a:t>
                </a:r>
                <a:endParaRPr lang="zh-CN" altLang="en-US" sz="2400" spc="225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" name="矩形 39"/>
            <p:cNvSpPr>
              <a:spLocks noChangeArrowheads="1"/>
            </p:cNvSpPr>
            <p:nvPr/>
          </p:nvSpPr>
          <p:spPr bwMode="auto">
            <a:xfrm>
              <a:off x="4834465" y="1145681"/>
              <a:ext cx="5420757" cy="27021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171446" indent="-171446" defTabSz="914378">
                <a:spcBef>
                  <a:spcPts val="750"/>
                </a:spcBef>
                <a:buFont typeface="Arial" pitchFamily="34" charset="0"/>
                <a:buChar char="•"/>
                <a:defRPr/>
              </a:pPr>
              <a:r>
                <a:rPr lang="en-US" altLang="zh-CN" sz="165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 số và xác định giá trị của các chữ số theo từng vị trí .</a:t>
              </a:r>
            </a:p>
            <a:p>
              <a:pPr marL="171446" indent="-171446" defTabSz="914378">
                <a:spcBef>
                  <a:spcPts val="750"/>
                </a:spcBef>
                <a:buFont typeface="Arial" pitchFamily="34" charset="0"/>
                <a:buChar char="•"/>
                <a:defRPr/>
              </a:pPr>
              <a:r>
                <a:rPr lang="en-US" altLang="zh-CN" sz="165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Viết số đến lớp triệu từ các hàng cho sẵn.</a:t>
              </a:r>
            </a:p>
            <a:p>
              <a:pPr marL="171446" indent="-171446" defTabSz="914378">
                <a:spcBef>
                  <a:spcPts val="750"/>
                </a:spcBef>
                <a:buFont typeface="Arial" pitchFamily="34" charset="0"/>
                <a:buChar char="•"/>
                <a:defRPr/>
              </a:pPr>
              <a:r>
                <a:rPr lang="en-US" altLang="zh-CN" sz="165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Xác định các số liệu theo bảng</a:t>
              </a:r>
            </a:p>
            <a:p>
              <a:pPr marL="171446" indent="-171446" defTabSz="914378">
                <a:spcBef>
                  <a:spcPts val="750"/>
                </a:spcBef>
                <a:buFont typeface="Arial" pitchFamily="34" charset="0"/>
                <a:buChar char="•"/>
                <a:defRPr/>
              </a:pPr>
              <a:r>
                <a:rPr lang="en-US" altLang="zh-CN" sz="165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Hình thành khái niệm “tỉ”</a:t>
              </a:r>
            </a:p>
            <a:p>
              <a:pPr marL="171446" indent="-171446" defTabSz="914378">
                <a:spcBef>
                  <a:spcPts val="750"/>
                </a:spcBef>
                <a:buFont typeface="Arial" pitchFamily="34" charset="0"/>
                <a:buChar char="•"/>
                <a:defRPr/>
              </a:pPr>
              <a:r>
                <a:rPr lang="en-US" altLang="zh-CN" sz="165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 số liệu theo lược đồ.</a:t>
              </a:r>
              <a:endParaRPr lang="zh-CN" altLang="en-US" sz="165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9"/>
            <p:cNvSpPr>
              <a:spLocks noChangeArrowheads="1"/>
            </p:cNvSpPr>
            <p:nvPr/>
          </p:nvSpPr>
          <p:spPr bwMode="auto">
            <a:xfrm>
              <a:off x="5004577" y="302494"/>
              <a:ext cx="3910670" cy="854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210">
                <a:lnSpc>
                  <a:spcPct val="150000"/>
                </a:lnSpc>
                <a:spcBef>
                  <a:spcPts val="750"/>
                </a:spcBef>
                <a:buNone/>
              </a:pPr>
              <a:r>
                <a:rPr lang="en-US" altLang="zh-CN" sz="27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24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hành</a:t>
              </a:r>
              <a:endParaRPr lang="zh-CN" altLang="en-US" sz="27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160"/>
          <p:cNvGrpSpPr>
            <a:grpSpLocks/>
          </p:cNvGrpSpPr>
          <p:nvPr/>
        </p:nvGrpSpPr>
        <p:grpSpPr bwMode="auto">
          <a:xfrm>
            <a:off x="3951673" y="4165861"/>
            <a:ext cx="3576314" cy="947147"/>
            <a:chOff x="4211488" y="510738"/>
            <a:chExt cx="4769402" cy="1263111"/>
          </a:xfrm>
        </p:grpSpPr>
        <p:grpSp>
          <p:nvGrpSpPr>
            <p:cNvPr id="43" name="组合 161"/>
            <p:cNvGrpSpPr>
              <a:grpSpLocks/>
            </p:cNvGrpSpPr>
            <p:nvPr/>
          </p:nvGrpSpPr>
          <p:grpSpPr bwMode="auto">
            <a:xfrm>
              <a:off x="4211488" y="613902"/>
              <a:ext cx="727225" cy="746834"/>
              <a:chOff x="4109890" y="613902"/>
              <a:chExt cx="727225" cy="746834"/>
            </a:xfrm>
          </p:grpSpPr>
          <p:sp>
            <p:nvSpPr>
              <p:cNvPr id="46" name="任意多边形 82"/>
              <p:cNvSpPr/>
              <p:nvPr/>
            </p:nvSpPr>
            <p:spPr bwMode="auto">
              <a:xfrm rot="3738964">
                <a:off x="4109100" y="614692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>
                  <a:defRPr/>
                </a:pPr>
                <a:endParaRPr lang="zh-CN" altLang="en-US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287468" y="745062"/>
                <a:ext cx="489979" cy="61567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78">
                  <a:defRPr/>
                </a:pPr>
                <a:r>
                  <a:rPr lang="en-US" altLang="zh-CN" sz="2400" spc="225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3</a:t>
                </a:r>
                <a:endParaRPr lang="zh-CN" altLang="en-US" sz="2400" spc="225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4" name="矩形 39"/>
            <p:cNvSpPr>
              <a:spLocks noChangeArrowheads="1"/>
            </p:cNvSpPr>
            <p:nvPr/>
          </p:nvSpPr>
          <p:spPr bwMode="auto">
            <a:xfrm>
              <a:off x="4893605" y="1203580"/>
              <a:ext cx="4087285" cy="570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70260" indent="-170260" defTabSz="913210"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1650">
                  <a:solidFill>
                    <a:srgbClr val="2626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 tế</a:t>
              </a:r>
              <a:endParaRPr lang="zh-CN" altLang="en-US" sz="165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矩形 39"/>
            <p:cNvSpPr>
              <a:spLocks noChangeArrowheads="1"/>
            </p:cNvSpPr>
            <p:nvPr/>
          </p:nvSpPr>
          <p:spPr bwMode="auto">
            <a:xfrm>
              <a:off x="4973782" y="510738"/>
              <a:ext cx="3762378" cy="85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3210">
                <a:lnSpc>
                  <a:spcPct val="150000"/>
                </a:lnSpc>
                <a:spcBef>
                  <a:spcPts val="750"/>
                </a:spcBef>
                <a:buNone/>
              </a:pPr>
              <a:r>
                <a:rPr lang="en-US" altLang="zh-CN" sz="27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 dụng</a:t>
              </a:r>
              <a:endParaRPr lang="zh-CN" altLang="en-US" sz="27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764796" y="3225695"/>
            <a:ext cx="958454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69704" y="2933953"/>
            <a:ext cx="959644" cy="102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33">
            <a:extLst>
              <a:ext uri="{FF2B5EF4-FFF2-40B4-BE49-F238E27FC236}">
                <a16:creationId xmlns:a16="http://schemas.microsoft.com/office/drawing/2014/main" id="{D966BD7B-5EA8-495D-8811-9F089A2F1488}"/>
              </a:ext>
            </a:extLst>
          </p:cNvPr>
          <p:cNvSpPr txBox="1"/>
          <p:nvPr/>
        </p:nvSpPr>
        <p:spPr>
          <a:xfrm rot="20124156">
            <a:off x="770747" y="1566798"/>
            <a:ext cx="11666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>
              <a:defRPr/>
            </a:pPr>
            <a:r>
              <a:rPr lang="en-US" altLang="zh-CN" sz="24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altLang="zh-CN" sz="24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cầu</a:t>
            </a:r>
            <a:r>
              <a:rPr lang="en-US" altLang="zh-CN" sz="24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defTabSz="914378">
              <a:defRPr/>
            </a:pPr>
            <a:r>
              <a:rPr lang="en-US" altLang="zh-CN" sz="24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altLang="zh-CN" sz="24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đạt</a:t>
            </a:r>
            <a:endParaRPr lang="zh-CN" altLang="en-US" sz="2400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3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5 0.24421 C -0.1763 0.24329 -0.15703 0.24584 -0.13815 0.24051 C -0.13555 0.23982 -0.13347 0.23588 -0.13086 0.23496 C -0.12422 0.23287 -0.11771 0.23241 -0.11107 0.23125 C -0.09011 0.22199 -0.06979 0.20903 -0.04857 0.20162 C -0.04089 0.19584 -0.03386 0.19236 -0.0267 0.18496 C -0.02318 0.18125 -0.01628 0.17384 -0.01628 0.17408 C -0.01354 0.13519 -0.00599 0.12778 0.00872 0.10162 C 0.02161 0.07871 0.03672 0.06158 0.05039 0.04051 C 0.05729 0.02963 0.06614 0.02315 0.0733 0.01273 C 0.08385 -0.00301 0.09817 -0.01782 0.11185 -0.02245 C 0.12487 -0.03634 0.13841 -0.05 0.15247 -0.05949 C 0.15833 -0.06389 0.16094 -0.06852 0.16705 -0.07083 C 0.18672 -0.09444 0.21341 -0.11574 0.23685 -0.12245 C 0.24271 -0.12801 0.24791 -0.13009 0.25455 -0.13194 C 0.272 -0.14375 0.29179 -0.15208 0.3108 -0.15764 C 0.32409 -0.16991 0.34036 -0.17338 0.3556 -0.17824 C 0.36536 -0.18657 0.37656 -0.18912 0.38685 -0.19653 C 0.39713 -0.2037 0.40625 -0.2169 0.41705 -0.2206 C 0.42786 -0.23194 0.44531 -0.25393 0.45351 -0.27245 C 0.45859 -0.28379 0.46341 -0.2956 0.46914 -0.30579 C 0.47135 -0.31805 0.46849 -0.30486 0.4733 -0.3169 C 0.47838 -0.32963 0.48359 -0.35949 0.48997 -0.3669 C 0.49179 -0.37616 0.49271 -0.38009 0.497 -0.38541 C 0.50208 -0.41157 0.51966 -0.44097 0.5306 -0.45764 C 0.53646 -0.46666 0.53854 -0.47454 0.54622 -0.47986 C 0.5556 -0.50185 0.54323 -0.47616 0.55351 -0.48912 C 0.55495 -0.49097 0.55521 -0.49444 0.55664 -0.49653 C 0.55937 -0.50116 0.56328 -0.5037 0.56601 -0.50764 C 0.57226 -0.51713 0.57799 -0.5287 0.58476 -0.53727 C 0.59166 -0.54583 0.59466 -0.54537 0.60143 -0.55208 C 0.60729 -0.55787 0.61289 -0.56504 0.61914 -0.5706 C 0.62135 -0.57685 0.62747 -0.58727 0.62747 -0.58704 C 0.63099 -0.60579 0.6362 -0.60324 0.63997 -0.6169 " pathEditMode="relative" rAng="0" ptsTypes="AAAAAAAAAAAAAAAAAAAAAAAAAAAAAAAAAA">
                                      <p:cBhvr>
                                        <p:cTn id="35" dur="5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1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4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842692"/>
              </p:ext>
            </p:extLst>
          </p:nvPr>
        </p:nvGraphicFramePr>
        <p:xfrm>
          <a:off x="152400" y="2222500"/>
          <a:ext cx="8153400" cy="172217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33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1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</a:t>
                      </a: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5 824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5 842 769</a:t>
                      </a: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kumimoji="0" lang="en-US" sz="23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kumimoji="0" lang="en-US" sz="23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3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kumimoji="0" lang="en-US" sz="23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3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3" marB="3810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757" name="Text Box 37"/>
          <p:cNvSpPr txBox="1">
            <a:spLocks noChangeArrowheads="1"/>
          </p:cNvSpPr>
          <p:nvPr/>
        </p:nvSpPr>
        <p:spPr bwMode="auto">
          <a:xfrm>
            <a:off x="152400" y="49530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990600" y="479911"/>
            <a:ext cx="762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23" name="Round Diagonal Corner Rectangle 22"/>
          <p:cNvSpPr>
            <a:spLocks noChangeArrowheads="1"/>
          </p:cNvSpPr>
          <p:nvPr/>
        </p:nvSpPr>
        <p:spPr bwMode="auto">
          <a:xfrm>
            <a:off x="3713466" y="3119173"/>
            <a:ext cx="762000" cy="825500"/>
          </a:xfrm>
          <a:custGeom>
            <a:avLst/>
            <a:gdLst>
              <a:gd name="T0" fmla="*/ 109067 w 990600"/>
              <a:gd name="T1" fmla="*/ 3114384 h 685800"/>
              <a:gd name="T2" fmla="*/ 54533 w 990600"/>
              <a:gd name="T3" fmla="*/ 6228775 h 685800"/>
              <a:gd name="T4" fmla="*/ 0 w 990600"/>
              <a:gd name="T5" fmla="*/ 3114384 h 685800"/>
              <a:gd name="T6" fmla="*/ 54533 w 9906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8 w 990600"/>
              <a:gd name="T13" fmla="*/ 33478 h 685800"/>
              <a:gd name="T14" fmla="*/ 957122 w 9906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600" h="685800">
                <a:moveTo>
                  <a:pt x="114302" y="0"/>
                </a:moveTo>
                <a:lnTo>
                  <a:pt x="990600" y="0"/>
                </a:lnTo>
                <a:lnTo>
                  <a:pt x="990600" y="571498"/>
                </a:lnTo>
                <a:cubicBezTo>
                  <a:pt x="990600" y="634625"/>
                  <a:pt x="939425" y="685799"/>
                  <a:pt x="8762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lnTo>
                  <a:pt x="11430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2" name="Round Diagonal Corner Rectangle 21"/>
          <p:cNvSpPr>
            <a:spLocks noChangeArrowheads="1"/>
          </p:cNvSpPr>
          <p:nvPr/>
        </p:nvSpPr>
        <p:spPr bwMode="auto">
          <a:xfrm>
            <a:off x="4631041" y="3119173"/>
            <a:ext cx="762000" cy="825500"/>
          </a:xfrm>
          <a:custGeom>
            <a:avLst/>
            <a:gdLst>
              <a:gd name="T0" fmla="*/ 363575 w 990600"/>
              <a:gd name="T1" fmla="*/ 3114384 h 685800"/>
              <a:gd name="T2" fmla="*/ 181788 w 990600"/>
              <a:gd name="T3" fmla="*/ 6228775 h 685800"/>
              <a:gd name="T4" fmla="*/ 0 w 990600"/>
              <a:gd name="T5" fmla="*/ 3114384 h 685800"/>
              <a:gd name="T6" fmla="*/ 181788 w 9906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9 w 990600"/>
              <a:gd name="T13" fmla="*/ 33478 h 685800"/>
              <a:gd name="T14" fmla="*/ 957121 w 9906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600" h="685800">
                <a:moveTo>
                  <a:pt x="114302" y="0"/>
                </a:moveTo>
                <a:lnTo>
                  <a:pt x="990600" y="0"/>
                </a:lnTo>
                <a:lnTo>
                  <a:pt x="990600" y="571498"/>
                </a:lnTo>
                <a:cubicBezTo>
                  <a:pt x="990600" y="634625"/>
                  <a:pt x="939425" y="685799"/>
                  <a:pt x="8762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lnTo>
                  <a:pt x="11430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21" name="Round Diagonal Corner Rectangle 20"/>
          <p:cNvSpPr>
            <a:spLocks noChangeArrowheads="1"/>
          </p:cNvSpPr>
          <p:nvPr/>
        </p:nvSpPr>
        <p:spPr bwMode="auto">
          <a:xfrm>
            <a:off x="5548616" y="3119173"/>
            <a:ext cx="952500" cy="825500"/>
          </a:xfrm>
          <a:custGeom>
            <a:avLst/>
            <a:gdLst>
              <a:gd name="T0" fmla="*/ 2337683 w 990600"/>
              <a:gd name="T1" fmla="*/ 3114384 h 685800"/>
              <a:gd name="T2" fmla="*/ 1168842 w 990600"/>
              <a:gd name="T3" fmla="*/ 6228775 h 685800"/>
              <a:gd name="T4" fmla="*/ 0 w 990600"/>
              <a:gd name="T5" fmla="*/ 3114384 h 685800"/>
              <a:gd name="T6" fmla="*/ 1168842 w 9906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8 w 990600"/>
              <a:gd name="T13" fmla="*/ 33478 h 685800"/>
              <a:gd name="T14" fmla="*/ 957122 w 9906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600" h="685800">
                <a:moveTo>
                  <a:pt x="114302" y="0"/>
                </a:moveTo>
                <a:lnTo>
                  <a:pt x="990600" y="0"/>
                </a:lnTo>
                <a:lnTo>
                  <a:pt x="990600" y="571498"/>
                </a:lnTo>
                <a:cubicBezTo>
                  <a:pt x="990600" y="634625"/>
                  <a:pt x="939425" y="685799"/>
                  <a:pt x="8762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lnTo>
                  <a:pt x="11430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13" name="Round Diagonal Corner Rectangle 12"/>
          <p:cNvSpPr>
            <a:spLocks noChangeArrowheads="1"/>
          </p:cNvSpPr>
          <p:nvPr/>
        </p:nvSpPr>
        <p:spPr bwMode="auto">
          <a:xfrm>
            <a:off x="6705600" y="3119173"/>
            <a:ext cx="1444625" cy="825500"/>
          </a:xfrm>
          <a:custGeom>
            <a:avLst/>
            <a:gdLst>
              <a:gd name="T0" fmla="*/ 4572233 w 1371600"/>
              <a:gd name="T1" fmla="*/ 3114384 h 685800"/>
              <a:gd name="T2" fmla="*/ 2286118 w 1371600"/>
              <a:gd name="T3" fmla="*/ 6228775 h 685800"/>
              <a:gd name="T4" fmla="*/ 0 w 1371600"/>
              <a:gd name="T5" fmla="*/ 3114384 h 685800"/>
              <a:gd name="T6" fmla="*/ 2286118 w 13716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8 w 1371600"/>
              <a:gd name="T13" fmla="*/ 33478 h 685800"/>
              <a:gd name="T14" fmla="*/ 1338122 w 13716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1600" h="685800">
                <a:moveTo>
                  <a:pt x="114302" y="0"/>
                </a:moveTo>
                <a:lnTo>
                  <a:pt x="1371600" y="0"/>
                </a:lnTo>
                <a:lnTo>
                  <a:pt x="1371600" y="571498"/>
                </a:lnTo>
                <a:cubicBezTo>
                  <a:pt x="1371600" y="634625"/>
                  <a:pt x="1320425" y="685799"/>
                  <a:pt x="12572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lnTo>
                  <a:pt x="11430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algn="ctr">
            <a:solidFill>
              <a:srgbClr val="3366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167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5 000 000</a:t>
            </a:r>
          </a:p>
        </p:txBody>
      </p:sp>
    </p:spTree>
    <p:extLst>
      <p:ext uri="{BB962C8B-B14F-4D97-AF65-F5344CB8AC3E}">
        <p14:creationId xmlns:p14="http://schemas.microsoft.com/office/powerpoint/2010/main" val="35258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7" grpId="0" autoUpdateAnimBg="0"/>
      <p:bldP spid="30758" grpId="0" autoUpdateAnimBg="0"/>
      <p:bldP spid="23" grpId="0" animBg="1" autoUpdateAnimBg="0"/>
      <p:bldP spid="22" grpId="0" animBg="1" autoUpdateAnimBg="0"/>
      <p:bldP spid="21" grpId="0" animBg="1" autoUpdateAnimBg="0"/>
      <p:bldP spid="1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53350"/>
            <a:ext cx="1766848" cy="2357438"/>
          </a:xfrm>
          <a:prstGeom prst="rect">
            <a:avLst/>
          </a:prstGeom>
        </p:spPr>
      </p:pic>
      <p:sp>
        <p:nvSpPr>
          <p:cNvPr id="18439" name="Text Box 31"/>
          <p:cNvSpPr txBox="1">
            <a:spLocks noChangeArrowheads="1"/>
          </p:cNvSpPr>
          <p:nvPr/>
        </p:nvSpPr>
        <p:spPr bwMode="auto">
          <a:xfrm rot="9744094">
            <a:off x="1124845" y="1080889"/>
            <a:ext cx="2277390" cy="50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2667" u="sng">
              <a:solidFill>
                <a:srgbClr val="CC00FF"/>
              </a:solidFill>
            </a:endParaRP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457200" y="1431252"/>
            <a:ext cx="7040880" cy="128016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 Time New Roma"/>
              </a:rPr>
              <a:t>Đọc số sau: </a:t>
            </a:r>
            <a:r>
              <a:rPr lang="en-US" sz="2400" b="1">
                <a:solidFill>
                  <a:srgbClr val="00B050"/>
                </a:solidFill>
                <a:latin typeface=" Time New Roma"/>
              </a:rPr>
              <a:t>123 345 </a:t>
            </a:r>
            <a:r>
              <a:rPr lang="en-US" sz="2400" b="1">
                <a:latin typeface=" Time New Roma"/>
              </a:rPr>
              <a:t>và cho biết đó là số gì? Vì sao con biết?</a:t>
            </a:r>
            <a:endParaRPr lang="en-US" sz="2400" b="1">
              <a:latin typeface=" Time New Roma"/>
              <a:cs typeface="Times New Roman" panose="02020603050405020304" pitchFamily="18" charset="0"/>
            </a:endParaRP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1518424" y="2781739"/>
            <a:ext cx="6400800" cy="1139506"/>
          </a:xfrm>
          <a:prstGeom prst="wedgeEllipseCallout">
            <a:avLst>
              <a:gd name="adj1" fmla="val -28240"/>
              <a:gd name="adj2" fmla="val 46649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333" b="1">
                <a:latin typeface="Times New Roman" panose="02020603050405020304" pitchFamily="18" charset="0"/>
                <a:cs typeface="Times New Roman" panose="02020603050405020304" pitchFamily="18" charset="0"/>
              </a:rPr>
              <a:t>Hệ thập phân có bao nhiêu chữ số, đó là những chữ số nào?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362200" y="62567"/>
            <a:ext cx="39624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</a:t>
            </a: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1536063" y="3921245"/>
            <a:ext cx="6400800" cy="1861006"/>
          </a:xfrm>
          <a:prstGeom prst="wedgeEllipseCallout">
            <a:avLst>
              <a:gd name="adj1" fmla="val -28240"/>
              <a:gd name="adj2" fmla="val 46649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000"/>
              <a:t>  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4 vận động viên thi đấu cầu lông theo cặp đôi, mỗi cặp sẽ gặp nhau 2 cuộc. Hãy nêu cách tính số cuộc thi đấu của 4 vận động viên này.</a:t>
            </a:r>
            <a:endParaRPr lang="en-US" sz="2333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7" grpId="0" animBg="1"/>
      <p:bldP spid="31778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egaphone Premium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9063">
            <a:off x="565120" y="242682"/>
            <a:ext cx="2070158" cy="207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1752600" y="2324100"/>
            <a:ext cx="5791200" cy="2654098"/>
          </a:xfrm>
          <a:prstGeom prst="wedgeEllipseCallout">
            <a:avLst>
              <a:gd name="adj1" fmla="val -45891"/>
              <a:gd name="adj2" fmla="val -4808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333" b="1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tiết học: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333">
                <a:latin typeface="Times New Roman" panose="02020603050405020304" pitchFamily="18" charset="0"/>
                <a:cs typeface="Times New Roman" panose="02020603050405020304" pitchFamily="18" charset="0"/>
              </a:rPr>
              <a:t>Về nhà: Ôn lại bài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333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So sánh và xếp thứ tự các số tự nhiên</a:t>
            </a:r>
          </a:p>
        </p:txBody>
      </p:sp>
    </p:spTree>
    <p:extLst>
      <p:ext uri="{BB962C8B-B14F-4D97-AF65-F5344CB8AC3E}">
        <p14:creationId xmlns:p14="http://schemas.microsoft.com/office/powerpoint/2010/main" val="28650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0032">
            <a:extLst>
              <a:ext uri="{FF2B5EF4-FFF2-40B4-BE49-F238E27FC236}">
                <a16:creationId xmlns:a16="http://schemas.microsoft.com/office/drawing/2014/main" id="{0FAA9A81-4418-4EC3-8A67-19431BAEA7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4343400"/>
            <a:ext cx="571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0032">
            <a:extLst>
              <a:ext uri="{FF2B5EF4-FFF2-40B4-BE49-F238E27FC236}">
                <a16:creationId xmlns:a16="http://schemas.microsoft.com/office/drawing/2014/main" id="{8AFBDC9D-240B-48D8-A813-F1E46B8A91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343400"/>
            <a:ext cx="571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0032">
            <a:extLst>
              <a:ext uri="{FF2B5EF4-FFF2-40B4-BE49-F238E27FC236}">
                <a16:creationId xmlns:a16="http://schemas.microsoft.com/office/drawing/2014/main" id="{F45E5485-DD62-4E65-B4BA-7705CDEEBE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4343400"/>
            <a:ext cx="571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3" descr="0032">
            <a:extLst>
              <a:ext uri="{FF2B5EF4-FFF2-40B4-BE49-F238E27FC236}">
                <a16:creationId xmlns:a16="http://schemas.microsoft.com/office/drawing/2014/main" id="{232BD8D6-19C7-499C-A471-740E3C869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4343400"/>
            <a:ext cx="571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4" descr="0032">
            <a:extLst>
              <a:ext uri="{FF2B5EF4-FFF2-40B4-BE49-F238E27FC236}">
                <a16:creationId xmlns:a16="http://schemas.microsoft.com/office/drawing/2014/main" id="{303BA90F-AD78-4C9E-8608-D662E173DF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343400"/>
            <a:ext cx="571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7" name="Picture 15" descr="103">
            <a:extLst>
              <a:ext uri="{FF2B5EF4-FFF2-40B4-BE49-F238E27FC236}">
                <a16:creationId xmlns:a16="http://schemas.microsoft.com/office/drawing/2014/main" id="{48E0C20F-9823-48DC-A2F7-E6CB6568B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4572000"/>
            <a:ext cx="1128713" cy="72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6" descr="103">
            <a:extLst>
              <a:ext uri="{FF2B5EF4-FFF2-40B4-BE49-F238E27FC236}">
                <a16:creationId xmlns:a16="http://schemas.microsoft.com/office/drawing/2014/main" id="{6F6D6A40-82AF-409B-AC71-BDF2615F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4514850"/>
            <a:ext cx="1128713" cy="72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7" descr="103">
            <a:extLst>
              <a:ext uri="{FF2B5EF4-FFF2-40B4-BE49-F238E27FC236}">
                <a16:creationId xmlns:a16="http://schemas.microsoft.com/office/drawing/2014/main" id="{E2D22E37-A246-4F30-9BD0-F5DB6D090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1128713" cy="72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8" descr="103">
            <a:extLst>
              <a:ext uri="{FF2B5EF4-FFF2-40B4-BE49-F238E27FC236}">
                <a16:creationId xmlns:a16="http://schemas.microsoft.com/office/drawing/2014/main" id="{9896E80F-AF8D-4E20-83C4-5C97F17E7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14850"/>
            <a:ext cx="1128713" cy="72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41" name="Mua xuan tren thanh pho Ho Chi Minh.wma">
            <a:hlinkClick r:id="" action="ppaction://media"/>
            <a:extLst>
              <a:ext uri="{FF2B5EF4-FFF2-40B4-BE49-F238E27FC236}">
                <a16:creationId xmlns:a16="http://schemas.microsoft.com/office/drawing/2014/main" id="{513EE39F-78C7-4DFA-9B5A-5261C6C31390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2291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WordArt 6">
            <a:extLst>
              <a:ext uri="{FF2B5EF4-FFF2-40B4-BE49-F238E27FC236}">
                <a16:creationId xmlns:a16="http://schemas.microsoft.com/office/drawing/2014/main" id="{36D9B379-4E00-4AE4-9193-9DA7B6FD18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3050" y="1141810"/>
            <a:ext cx="6363891" cy="25098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i="1" kern="10">
                <a:ln w="6600">
                  <a:solidFill>
                    <a:srgbClr val="ED7D3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 TẠM  BIỆT  VÀ  HẸN  GẶP  LẠI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i="1" kern="10">
                <a:ln w="6600">
                  <a:solidFill>
                    <a:srgbClr val="ED7D3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 CON!</a:t>
            </a:r>
          </a:p>
        </p:txBody>
      </p:sp>
      <p:grpSp>
        <p:nvGrpSpPr>
          <p:cNvPr id="28685" name="Group 5">
            <a:extLst>
              <a:ext uri="{FF2B5EF4-FFF2-40B4-BE49-F238E27FC236}">
                <a16:creationId xmlns:a16="http://schemas.microsoft.com/office/drawing/2014/main" id="{21B07DF9-DE36-42A3-9F56-E30E153A877C}"/>
              </a:ext>
            </a:extLst>
          </p:cNvPr>
          <p:cNvGrpSpPr>
            <a:grpSpLocks/>
          </p:cNvGrpSpPr>
          <p:nvPr/>
        </p:nvGrpSpPr>
        <p:grpSpPr bwMode="auto">
          <a:xfrm>
            <a:off x="125016" y="285750"/>
            <a:ext cx="9151144" cy="5143500"/>
            <a:chOff x="8" y="0"/>
            <a:chExt cx="5760" cy="4320"/>
          </a:xfrm>
        </p:grpSpPr>
        <p:pic>
          <p:nvPicPr>
            <p:cNvPr id="28686" name="Picture 6" descr="GRANS024">
              <a:extLst>
                <a:ext uri="{FF2B5EF4-FFF2-40B4-BE49-F238E27FC236}">
                  <a16:creationId xmlns:a16="http://schemas.microsoft.com/office/drawing/2014/main" id="{0C519F5C-0459-4458-8ADF-98D137BAB7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7" name="Picture 7" descr="GRANS024">
              <a:extLst>
                <a:ext uri="{FF2B5EF4-FFF2-40B4-BE49-F238E27FC236}">
                  <a16:creationId xmlns:a16="http://schemas.microsoft.com/office/drawing/2014/main" id="{9D063DFE-379C-4B0A-B316-DB5734FAEF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8" name="Group 8">
              <a:extLst>
                <a:ext uri="{FF2B5EF4-FFF2-40B4-BE49-F238E27FC236}">
                  <a16:creationId xmlns:a16="http://schemas.microsoft.com/office/drawing/2014/main" id="{1A8C3310-6B40-430C-8C24-8C79320A2B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8689" name="Picture 9" descr="BD21325_">
                <a:extLst>
                  <a:ext uri="{FF2B5EF4-FFF2-40B4-BE49-F238E27FC236}">
                    <a16:creationId xmlns:a16="http://schemas.microsoft.com/office/drawing/2014/main" id="{286C4235-1D22-4267-BAC2-243CB56EDA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90" name="Picture 10" descr="BD21325_">
                <a:extLst>
                  <a:ext uri="{FF2B5EF4-FFF2-40B4-BE49-F238E27FC236}">
                    <a16:creationId xmlns:a16="http://schemas.microsoft.com/office/drawing/2014/main" id="{014F25A2-4F41-434B-A745-6E9EA255A6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91" name="Picture 11" descr="BD21325_">
                <a:extLst>
                  <a:ext uri="{FF2B5EF4-FFF2-40B4-BE49-F238E27FC236}">
                    <a16:creationId xmlns:a16="http://schemas.microsoft.com/office/drawing/2014/main" id="{FC34C464-CA8F-4FC3-BE89-2D404F54F1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92" name="Picture 12" descr="BD21325_">
                <a:extLst>
                  <a:ext uri="{FF2B5EF4-FFF2-40B4-BE49-F238E27FC236}">
                    <a16:creationId xmlns:a16="http://schemas.microsoft.com/office/drawing/2014/main" id="{BD519FC0-3B42-47D3-B69A-20370DF894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3980" fill="hold"/>
                                        <p:tgtEl>
                                          <p:spTgt spid="166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4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2133600" y="4914900"/>
            <a:ext cx="4953000" cy="8382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DẸP CĂN PHÒNG</a:t>
            </a:r>
          </a:p>
        </p:txBody>
      </p:sp>
      <p:pic>
        <p:nvPicPr>
          <p:cNvPr id="1027" name="Picture 3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03346"/>
            <a:ext cx="1028700" cy="62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3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23888"/>
            <a:ext cx="93726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Don phong Nobita\zet9819a (2)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304" y1="20606" x2="40870" y2="26061"/>
                        <a14:foregroundMark x1="29565" y1="81818" x2="8696" y2="88485"/>
                        <a14:foregroundMark x1="32174" y1="46061" x2="40000" y2="53333"/>
                        <a14:foregroundMark x1="50435" y1="48485" x2="50435" y2="52727"/>
                        <a14:foregroundMark x1="16522" y1="50909" x2="17391" y2="62424"/>
                        <a14:backgroundMark x1="15652" y1="48485" x2="15652" y2="63636"/>
                        <a14:backgroundMark x1="11304" y1="46667" x2="17391" y2="53333"/>
                        <a14:backgroundMark x1="15652" y1="49091" x2="16522" y2="50909"/>
                        <a14:backgroundMark x1="14783" y1="56970" x2="17391" y2="60606"/>
                        <a14:backgroundMark x1="16522" y1="53333" x2="17391" y2="57576"/>
                        <a14:backgroundMark x1="17391" y1="61818" x2="15652" y2="6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1200" y="3162300"/>
            <a:ext cx="1010584" cy="140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DMIN\Desktop\Don phong Nobita\L9F-ppLOVFwDdXSY-nobita-shoes-1487143127_3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100" y1="12319" x2="56101" y2="55435"/>
                        <a14:foregroundMark x1="63867" y1="13406" x2="42155" y2="31522"/>
                        <a14:foregroundMark x1="62282" y1="11232" x2="40729" y2="29710"/>
                      </a14:backgroundRemoval>
                    </a14:imgEffect>
                    <a14:imgEffect>
                      <a14:artisticPaintStrok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271" y="5082993"/>
            <a:ext cx="795513" cy="3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1685017" y="3777759"/>
            <a:ext cx="788758" cy="9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ADMIN\Desktop\Don phong Nobita\1 (2)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511" l="0" r="10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79" y="4788549"/>
            <a:ext cx="466142" cy="58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Untitled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5427526" y="4380829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096000" y="266700"/>
            <a:ext cx="3429000" cy="251460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CON ĐÃ DỌN DẸP PHÒNG CHƯA NOBITA ?</a:t>
            </a:r>
          </a:p>
        </p:txBody>
      </p:sp>
      <p:pic>
        <p:nvPicPr>
          <p:cNvPr id="1038" name="Picture 14" descr="Kết quả hình ảnh cho GỐI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28" y="4594741"/>
            <a:ext cx="1587811" cy="9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90271" y="2081693"/>
            <a:ext cx="2520948" cy="291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71" y="3141610"/>
            <a:ext cx="1405445" cy="14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9" y="38100"/>
            <a:ext cx="1296821" cy="7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3352800" y="-805302"/>
            <a:ext cx="2514600" cy="217399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CON GIỎI LẮM !</a:t>
            </a:r>
          </a:p>
        </p:txBody>
      </p:sp>
    </p:spTree>
    <p:extLst>
      <p:ext uri="{BB962C8B-B14F-4D97-AF65-F5344CB8AC3E}">
        <p14:creationId xmlns:p14="http://schemas.microsoft.com/office/powerpoint/2010/main" val="3419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23888"/>
            <a:ext cx="94488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81" y="94416"/>
            <a:ext cx="6635237" cy="3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610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109661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Dãy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số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tự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nhiên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dãy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số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như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thế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nào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512871" y="3815073"/>
            <a:ext cx="981668" cy="10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DMIN\Desktop\Don phong Nobita\L9F-ppLOVFwDdXSY-nobita-shoes-1487143127_3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7100" y1="12319" x2="56101" y2="55435"/>
                        <a14:foregroundMark x1="63867" y1="13406" x2="42155" y2="31522"/>
                        <a14:foregroundMark x1="62282" y1="11232" x2="40729" y2="29710"/>
                      </a14:backgroundRemoval>
                    </a14:imgEffect>
                    <a14:imgEffect>
                      <a14:artisticPaintStrok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7" y="5051341"/>
            <a:ext cx="795513" cy="3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\Desktop\bbe5680e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3171986" y="4143110"/>
            <a:ext cx="1104575" cy="139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ADMIN\Desktop\Don phong Nobita\1 (2)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511" l="0" r="10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10" y="4669241"/>
            <a:ext cx="604913" cy="76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Kết quả hình ảnh cho GỐI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31" y="4335534"/>
            <a:ext cx="2032443" cy="124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ADMIN\Desktop\Untitled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1754">
            <a:off x="6252151" y="4305536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03869D3C-C636-4237-97BD-AD47CE6AE3A3}"/>
              </a:ext>
            </a:extLst>
          </p:cNvPr>
          <p:cNvSpPr/>
          <p:nvPr/>
        </p:nvSpPr>
        <p:spPr>
          <a:xfrm>
            <a:off x="488039" y="315701"/>
            <a:ext cx="8655961" cy="4746715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tự nhiên sắp xếp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thứ tự từ bé đến lớn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tạo thành dãy số tự nhiên.</a:t>
            </a:r>
            <a:endParaRPr lang="vi-VN" altLang="en-US" sz="3600" b="1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eft Arrow 15">
            <a:hlinkClick r:id="rId24" action="ppaction://hlinksldjump"/>
          </p:cNvPr>
          <p:cNvSpPr/>
          <p:nvPr/>
        </p:nvSpPr>
        <p:spPr>
          <a:xfrm>
            <a:off x="7879458" y="4970808"/>
            <a:ext cx="1066800" cy="5723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23888"/>
            <a:ext cx="94488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098"/>
            <a:ext cx="6635237" cy="3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610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939341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Đây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có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phải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dãy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số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tự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nhiên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không</a:t>
            </a:r>
            <a:r>
              <a:rPr lang="en-US" sz="3600" dirty="0">
                <a:solidFill>
                  <a:schemeClr val="bg1"/>
                </a:solidFill>
              </a:rPr>
              <a:t>? </a:t>
            </a:r>
            <a:r>
              <a:rPr lang="en-US" sz="3600" dirty="0" err="1">
                <a:solidFill>
                  <a:schemeClr val="bg1"/>
                </a:solidFill>
              </a:rPr>
              <a:t>Vì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sao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  <a:p>
            <a:r>
              <a:rPr lang="en-US" sz="3600" dirty="0">
                <a:solidFill>
                  <a:srgbClr val="FFFF00"/>
                </a:solidFill>
              </a:rPr>
              <a:t>0;2;4;6;8;10;12;14;…</a:t>
            </a:r>
          </a:p>
        </p:txBody>
      </p:sp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512871" y="3815073"/>
            <a:ext cx="981668" cy="10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Don phong Nobita\L9F-ppLOVFwDdXSY-nobita-shoes-1487143127_3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7100" y1="12319" x2="56101" y2="55435"/>
                        <a14:foregroundMark x1="63867" y1="13406" x2="42155" y2="31522"/>
                        <a14:foregroundMark x1="62282" y1="11232" x2="40729" y2="29710"/>
                      </a14:backgroundRemoval>
                    </a14:imgEffect>
                    <a14:imgEffect>
                      <a14:artisticPaintStrok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4" y="4999065"/>
            <a:ext cx="795513" cy="3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bbe5680e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327467" y="4265745"/>
            <a:ext cx="991160" cy="12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Kết quả hình ảnh cho GỐI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93" y="4216820"/>
            <a:ext cx="2288307" cy="140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Untitled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1754">
            <a:off x="6059661" y="4310264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525812D4-CFAD-44D5-A714-95AF0C643EF0}"/>
              </a:ext>
            </a:extLst>
          </p:cNvPr>
          <p:cNvSpPr/>
          <p:nvPr/>
        </p:nvSpPr>
        <p:spPr>
          <a:xfrm>
            <a:off x="1219201" y="329084"/>
            <a:ext cx="6746618" cy="3292229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tự nhiên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sắp xếp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thứ tự từ bé đến lớn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eft Arrow 15">
            <a:hlinkClick r:id="rId21" action="ppaction://hlinksldjump"/>
          </p:cNvPr>
          <p:cNvSpPr/>
          <p:nvPr/>
        </p:nvSpPr>
        <p:spPr>
          <a:xfrm>
            <a:off x="7879458" y="4970808"/>
            <a:ext cx="1066800" cy="5723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23888"/>
            <a:ext cx="94488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098"/>
            <a:ext cx="6635237" cy="38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7610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3117" y="847244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Hãy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viết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tiếp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số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thích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hợp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vào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chỗ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chấm</a:t>
            </a:r>
            <a:r>
              <a:rPr lang="en-US" sz="3600" dirty="0">
                <a:solidFill>
                  <a:schemeClr val="bg1"/>
                </a:solidFill>
              </a:rPr>
              <a:t>:</a:t>
            </a:r>
          </a:p>
          <a:p>
            <a:r>
              <a:rPr lang="en-US" sz="3600" dirty="0">
                <a:solidFill>
                  <a:schemeClr val="bg1"/>
                </a:solidFill>
              </a:rPr>
              <a:t>a)1; 3 ;5;7;9;11;……;……;……;</a:t>
            </a:r>
          </a:p>
          <a:p>
            <a:r>
              <a:rPr lang="en-US" sz="3600" dirty="0">
                <a:solidFill>
                  <a:schemeClr val="bg1"/>
                </a:solidFill>
              </a:rPr>
              <a:t>b)5;10;15;20;25;…..;…..;……;</a:t>
            </a:r>
          </a:p>
        </p:txBody>
      </p:sp>
      <p:pic>
        <p:nvPicPr>
          <p:cNvPr id="2055" name="Picture 7" descr="C:\Users\ADMIN\Desktop\Don phong Nobita\ad9933b1ed69afc1e465a03320eed3c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2037" y1="28811" x2="18333" y2="57621"/>
                        <a14:foregroundMark x1="27963" y1="28811" x2="50185" y2="57621"/>
                        <a14:foregroundMark x1="58519" y1="28811" x2="66667" y2="52596"/>
                        <a14:foregroundMark x1="74630" y1="22278" x2="67963" y2="61139"/>
                        <a14:foregroundMark x1="73148" y1="33501" x2="76667" y2="71692"/>
                        <a14:foregroundMark x1="81111" y1="30821" x2="75926" y2="52596"/>
                        <a14:foregroundMark x1="73889" y1="27638" x2="40370" y2="39363"/>
                        <a14:foregroundMark x1="44815" y1="24958" x2="29444" y2="53936"/>
                        <a14:foregroundMark x1="22222" y1="55109" x2="8333" y2="63819"/>
                        <a14:foregroundMark x1="33889" y1="55779" x2="27963" y2="7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29" flipH="1">
            <a:off x="512871" y="3815073"/>
            <a:ext cx="981668" cy="10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Don phong Nobita\L9F-ppLOVFwDdXSY-nobita-shoes-1487143127_3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7100" y1="12319" x2="56101" y2="55435"/>
                        <a14:foregroundMark x1="63867" y1="13406" x2="42155" y2="31522"/>
                        <a14:foregroundMark x1="62282" y1="11232" x2="40729" y2="29710"/>
                      </a14:backgroundRemoval>
                    </a14:imgEffect>
                    <a14:imgEffect>
                      <a14:artisticPaintStrok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74317"/>
            <a:ext cx="795513" cy="3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Kết quả hình ảnh cho GỐI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366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13" y="4114008"/>
            <a:ext cx="2291410" cy="140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Untitled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7" y="1758270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CB59F4F0-7169-4D6F-859F-1288A4EC4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58834"/>
            <a:ext cx="795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>
                <a:solidFill>
                  <a:srgbClr val="0000FF"/>
                </a:solidFill>
                <a:latin typeface="+mn-lt"/>
              </a:rPr>
              <a:t>    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D4E2E0DD-AA59-498F-A38B-D463A8DDF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645" y="1344130"/>
            <a:ext cx="795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>
                <a:solidFill>
                  <a:srgbClr val="0000FF"/>
                </a:solidFill>
                <a:latin typeface="+mn-lt"/>
              </a:rPr>
              <a:t>    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7CA3DDCF-362B-4116-AE05-2D7F41A80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157" y="1329426"/>
            <a:ext cx="795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>
                <a:solidFill>
                  <a:srgbClr val="0000FF"/>
                </a:solidFill>
                <a:latin typeface="+mn-lt"/>
              </a:rPr>
              <a:t>    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C4736BDC-F56B-4E5A-A7F7-76AC214F5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290" y="1946131"/>
            <a:ext cx="795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>
                <a:solidFill>
                  <a:srgbClr val="0000FF"/>
                </a:solidFill>
                <a:latin typeface="+mn-lt"/>
              </a:rPr>
              <a:t>    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7B156327-EEEC-4564-88AD-0C693D86B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642" y="1914303"/>
            <a:ext cx="795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>
                <a:solidFill>
                  <a:srgbClr val="0000FF"/>
                </a:solidFill>
                <a:latin typeface="+mn-lt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4BFD2366-FF5D-4431-AF63-11A4CF2D0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841" y="1929007"/>
            <a:ext cx="795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dirty="0">
                <a:solidFill>
                  <a:srgbClr val="0000FF"/>
                </a:solidFill>
                <a:latin typeface="+mn-lt"/>
              </a:rPr>
              <a:t>    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2" name="Left Arrow 21">
            <a:hlinkClick r:id="rId18" action="ppaction://hlinksldjump"/>
          </p:cNvPr>
          <p:cNvSpPr/>
          <p:nvPr/>
        </p:nvSpPr>
        <p:spPr>
          <a:xfrm>
            <a:off x="7879458" y="4970808"/>
            <a:ext cx="1066800" cy="5723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23888"/>
            <a:ext cx="9372600" cy="63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828">
            <a:off x="1594694" y="1785592"/>
            <a:ext cx="642185" cy="80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ADMIN\Desktop\Don phong Nobita\1 (2)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11" l="0" r="10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09" y="2522156"/>
            <a:ext cx="325762" cy="41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1333500"/>
            <a:ext cx="2902561" cy="335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71" y="3141610"/>
            <a:ext cx="1405445" cy="14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5" y="4538259"/>
            <a:ext cx="1296821" cy="7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964971" y="114300"/>
            <a:ext cx="2740629" cy="1315598"/>
          </a:xfrm>
          <a:prstGeom prst="wedgeEllipse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GIỎI LẮM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 descr="C:\Users\ADMIN\Desktop\Untitled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7" y="1758270"/>
            <a:ext cx="490359" cy="4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 Arrow 9">
            <a:hlinkClick r:id="rId17" action="ppaction://hlinksldjump"/>
          </p:cNvPr>
          <p:cNvSpPr/>
          <p:nvPr/>
        </p:nvSpPr>
        <p:spPr>
          <a:xfrm>
            <a:off x="7879458" y="4970808"/>
            <a:ext cx="1066800" cy="5723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9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6" y="461597"/>
            <a:ext cx="6991642" cy="4964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5425" y="2277575"/>
            <a:ext cx="4391560" cy="11598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55127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1217</Words>
  <Application>Microsoft Office PowerPoint</Application>
  <PresentationFormat>On-screen Show (16:10)</PresentationFormat>
  <Paragraphs>165</Paragraphs>
  <Slides>23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 Time New Roma</vt:lpstr>
      <vt:lpstr>.VnTime</vt:lpstr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TOÁN Viết số tự nhiên trong hệ thập phân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Toán Viết số tự nhiên trong hệ thập phân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tú nguyễn</cp:lastModifiedBy>
  <cp:revision>46</cp:revision>
  <dcterms:created xsi:type="dcterms:W3CDTF">2018-02-21T07:03:27Z</dcterms:created>
  <dcterms:modified xsi:type="dcterms:W3CDTF">2021-09-23T10:31:37Z</dcterms:modified>
</cp:coreProperties>
</file>