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3" r:id="rId2"/>
    <p:sldId id="285" r:id="rId3"/>
    <p:sldId id="283" r:id="rId4"/>
    <p:sldId id="257" r:id="rId5"/>
    <p:sldId id="258" r:id="rId6"/>
    <p:sldId id="259" r:id="rId7"/>
    <p:sldId id="264" r:id="rId8"/>
    <p:sldId id="277" r:id="rId9"/>
    <p:sldId id="278" r:id="rId10"/>
    <p:sldId id="271" r:id="rId11"/>
    <p:sldId id="272" r:id="rId12"/>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6800"/>
    <a:srgbClr val="B88800"/>
    <a:srgbClr val="B07500"/>
    <a:srgbClr val="CA4C14"/>
    <a:srgbClr val="CC3300"/>
    <a:srgbClr val="8FCE4A"/>
    <a:srgbClr val="B9EDFF"/>
    <a:srgbClr val="F8E2FA"/>
    <a:srgbClr val="EEB8F2"/>
    <a:srgbClr val="EBAA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506" y="-4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3/17/2022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chọn</a:t>
            </a:r>
            <a:r>
              <a:rPr lang="en-US" baseline="0" smtClean="0"/>
              <a:t> từ. HS chọn vào từ nào thì GV nhấp vào từ đó. Nhấp đúng từ ‘lo lắng”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 động</a:t>
            </a:r>
            <a:r>
              <a:rPr lang="en-US" baseline="0" smtClean="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có</a:t>
            </a:r>
            <a:r>
              <a:rPr lang="en-US" baseline="0" smtClean="0"/>
              <a:t> thể cho HS viết từ khó vào bảng con nếu HS còn nhầm lẫn nhiều và thường xuyên. GV tự linh động từ khó phù hợp với địa phương.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chiếu</a:t>
            </a:r>
            <a:r>
              <a:rPr lang="en-US" baseline="0" smtClean="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a:t>
            </a:r>
            <a:r>
              <a:rPr lang="en-US" baseline="0" smtClean="0"/>
              <a:t> động tổ chức hs. GV đọc kĩ SGV để hiểu được mục tiêu của hoạt động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2028351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3/17/2022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3/17/2022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3/17/2022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3/17/2022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1.xml"/><Relationship Id="rId7" Type="http://schemas.openxmlformats.org/officeDocument/2006/relationships/image" Target="../media/image13.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jpg"/><Relationship Id="rId7" Type="http://schemas.openxmlformats.org/officeDocument/2006/relationships/image" Target="../media/image21.png"/><Relationship Id="rId2" Type="http://schemas.openxmlformats.org/officeDocument/2006/relationships/audio" Target="../media/audio2.wav"/><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8.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5105400" y="3378344"/>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99" y="158966"/>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2166" y="41910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3" name="Cloud 2"/>
          <p:cNvSpPr/>
          <p:nvPr/>
        </p:nvSpPr>
        <p:spPr>
          <a:xfrm>
            <a:off x="1371600" y="590550"/>
            <a:ext cx="6032965"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itchFamily="34" charset="0"/>
                <a:ea typeface="Arial-Rounded" pitchFamily="34" charset="0"/>
                <a:cs typeface="Arial" pitchFamily="34" charset="0"/>
              </a:rPr>
              <a:t>Ôn và khởi động</a:t>
            </a:r>
            <a:endParaRPr lang="en-US" sz="4000">
              <a:solidFill>
                <a:schemeClr val="tx1"/>
              </a:solidFill>
            </a:endParaRPr>
          </a:p>
        </p:txBody>
      </p:sp>
    </p:spTree>
    <p:extLst>
      <p:ext uri="{BB962C8B-B14F-4D97-AF65-F5344CB8AC3E}">
        <p14:creationId xmlns:p14="http://schemas.microsoft.com/office/powerpoint/2010/main" val="796740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838200" y="666750"/>
            <a:ext cx="7467600"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76350"/>
            <a:ext cx="822960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304800" y="209549"/>
            <a:ext cx="8458200" cy="4343401"/>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66800" y="1105465"/>
            <a:ext cx="7162800" cy="1815882"/>
          </a:xfrm>
          <a:prstGeom prst="rect">
            <a:avLst/>
          </a:prstGeom>
          <a:noFill/>
        </p:spPr>
        <p:txBody>
          <a:bodyPr wrap="square" rtlCol="0">
            <a:spAutoFit/>
          </a:bodyPr>
          <a:lstStyle/>
          <a:p>
            <a:pPr algn="ctr"/>
            <a:r>
              <a:rPr lang="en-US" sz="2800" b="1" smtClean="0">
                <a:latin typeface="Arial" pitchFamily="34" charset="0"/>
                <a:ea typeface="Arial-Rounded" pitchFamily="34" charset="0"/>
                <a:cs typeface="Arial" pitchFamily="34" charset="0"/>
              </a:rPr>
              <a:t>Dặn dò:</a:t>
            </a:r>
          </a:p>
          <a:p>
            <a:r>
              <a:rPr lang="en-US" sz="2800" b="1">
                <a:latin typeface="Arial" pitchFamily="34" charset="0"/>
                <a:ea typeface="Arial-Rounded" pitchFamily="34" charset="0"/>
                <a:cs typeface="Arial" pitchFamily="34" charset="0"/>
              </a:rPr>
              <a:t> </a:t>
            </a:r>
            <a:r>
              <a:rPr lang="en-US" sz="2800" b="1" smtClean="0">
                <a:latin typeface="Arial" pitchFamily="34" charset="0"/>
                <a:ea typeface="Arial-Rounded" pitchFamily="34" charset="0"/>
                <a:cs typeface="Arial" pitchFamily="34" charset="0"/>
              </a:rPr>
              <a:t> + Xem lại bài trang 78 đến trang 81</a:t>
            </a:r>
          </a:p>
          <a:p>
            <a:r>
              <a:rPr lang="en-US" sz="2800" b="1" smtClean="0">
                <a:latin typeface="Arial" pitchFamily="34" charset="0"/>
                <a:ea typeface="Arial-Rounded" pitchFamily="34" charset="0"/>
                <a:cs typeface="Arial" pitchFamily="34" charset="0"/>
              </a:rPr>
              <a:t>  + Hoàn thành vở bài tập TV</a:t>
            </a:r>
          </a:p>
          <a:p>
            <a:r>
              <a:rPr lang="en-US" sz="2800" b="1" smtClean="0">
                <a:latin typeface="Arial" pitchFamily="34" charset="0"/>
                <a:ea typeface="Arial-Rounded" pitchFamily="34" charset="0"/>
                <a:cs typeface="Arial" pitchFamily="34" charset="0"/>
              </a:rPr>
              <a:t>  + </a:t>
            </a:r>
            <a:r>
              <a:rPr lang="en-US" sz="2800" b="1">
                <a:latin typeface="Arial" pitchFamily="34" charset="0"/>
                <a:ea typeface="Arial-Rounded" pitchFamily="34" charset="0"/>
                <a:cs typeface="Arial" pitchFamily="34" charset="0"/>
              </a:rPr>
              <a:t>Xem bài </a:t>
            </a:r>
            <a:r>
              <a:rPr lang="en-US" sz="2800" b="1" i="1" smtClean="0">
                <a:latin typeface="Arial" pitchFamily="34" charset="0"/>
                <a:ea typeface="Arial-Rounded" pitchFamily="34" charset="0"/>
                <a:cs typeface="Arial" pitchFamily="34" charset="0"/>
              </a:rPr>
              <a:t>Ôn tập </a:t>
            </a:r>
            <a:r>
              <a:rPr lang="en-US" sz="2800" b="1" smtClean="0">
                <a:latin typeface="Arial" pitchFamily="34" charset="0"/>
                <a:ea typeface="Arial-Rounded" pitchFamily="34" charset="0"/>
                <a:cs typeface="Arial" pitchFamily="34" charset="0"/>
              </a:rPr>
              <a:t>(trang 82, 83)</a:t>
            </a:r>
            <a:endParaRPr lang="en-US" sz="28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33" y="1568163"/>
            <a:ext cx="2873659" cy="857250"/>
          </a:xfrm>
        </p:spPr>
        <p:txBody>
          <a:bodyPr>
            <a:noAutofit/>
          </a:bodyPr>
          <a:lstStyle/>
          <a:p>
            <a:pPr algn="just"/>
            <a:r>
              <a:rPr lang="en-US" sz="3600" smtClean="0">
                <a:solidFill>
                  <a:srgbClr val="7030A0"/>
                </a:solidFill>
                <a:latin typeface="Arial" pitchFamily="34" charset="0"/>
                <a:cs typeface="Arial" pitchFamily="34" charset="0"/>
              </a:rPr>
              <a:t>Đọc đoạn 2 trong bài </a:t>
            </a:r>
            <a:r>
              <a:rPr lang="en-US" sz="3600" i="1" smtClean="0">
                <a:solidFill>
                  <a:srgbClr val="7030A0"/>
                </a:solidFill>
                <a:latin typeface="Arial" pitchFamily="34" charset="0"/>
                <a:cs typeface="Arial" pitchFamily="34" charset="0"/>
              </a:rPr>
              <a:t>Đèn giao thông.</a:t>
            </a:r>
            <a:endParaRPr lang="en-US" sz="3600">
              <a:solidFill>
                <a:srgbClr val="7030A0"/>
              </a:solidFill>
              <a:latin typeface="Arial" pitchFamily="34" charset="0"/>
              <a:cs typeface="Arial" pitchFamily="34" charset="0"/>
            </a:endParaRPr>
          </a:p>
        </p:txBody>
      </p:sp>
      <p:sp>
        <p:nvSpPr>
          <p:cNvPr id="8" name="Title 1"/>
          <p:cNvSpPr txBox="1">
            <a:spLocks/>
          </p:cNvSpPr>
          <p:nvPr/>
        </p:nvSpPr>
        <p:spPr>
          <a:xfrm>
            <a:off x="3016513" y="1866900"/>
            <a:ext cx="3010381" cy="857250"/>
          </a:xfrm>
          <a:prstGeom prst="rect">
            <a:avLst/>
          </a:prstGeom>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pPr algn="just"/>
            <a:r>
              <a:rPr lang="en-US" sz="3600" smtClean="0">
                <a:solidFill>
                  <a:srgbClr val="FF0000"/>
                </a:solidFill>
                <a:latin typeface="Arial" pitchFamily="34" charset="0"/>
                <a:cs typeface="Arial" pitchFamily="34" charset="0"/>
              </a:rPr>
              <a:t>Nếu không có đèn giao thông thì việc đi lại sẽ như thế nào?</a:t>
            </a:r>
            <a:endParaRPr lang="en-US" sz="3600">
              <a:solidFill>
                <a:srgbClr val="FF0000"/>
              </a:solidFill>
              <a:latin typeface="Arial" pitchFamily="34" charset="0"/>
              <a:cs typeface="Arial" pitchFamily="34" charset="0"/>
            </a:endParaRPr>
          </a:p>
        </p:txBody>
      </p:sp>
      <p:sp>
        <p:nvSpPr>
          <p:cNvPr id="9" name="Title 1"/>
          <p:cNvSpPr txBox="1">
            <a:spLocks/>
          </p:cNvSpPr>
          <p:nvPr/>
        </p:nvSpPr>
        <p:spPr>
          <a:xfrm>
            <a:off x="6099464" y="1584780"/>
            <a:ext cx="3010381" cy="857250"/>
          </a:xfrm>
          <a:prstGeom prst="rect">
            <a:avLst/>
          </a:prstGeom>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pPr algn="just"/>
            <a:r>
              <a:rPr lang="en-US" sz="3600" smtClean="0">
                <a:solidFill>
                  <a:srgbClr val="00B0F0"/>
                </a:solidFill>
                <a:latin typeface="Arial" pitchFamily="34" charset="0"/>
                <a:cs typeface="Arial" pitchFamily="34" charset="0"/>
              </a:rPr>
              <a:t>Em thường thấy đèn giao thông xuất hiện ở đâu?</a:t>
            </a:r>
            <a:endParaRPr lang="en-US" sz="3600">
              <a:solidFill>
                <a:srgbClr val="00B0F0"/>
              </a:solidFill>
              <a:latin typeface="Arial" pitchFamily="34" charset="0"/>
              <a:cs typeface="Arial" pitchFamily="34"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2367"/>
          <a:stretch/>
        </p:blipFill>
        <p:spPr>
          <a:xfrm>
            <a:off x="69958" y="895351"/>
            <a:ext cx="2786892" cy="3009969"/>
          </a:xfrm>
          <a:prstGeom prst="rect">
            <a:avLst/>
          </a:prstGeom>
          <a:ln>
            <a:solidFill>
              <a:srgbClr val="00B0F0"/>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5344" y="895350"/>
            <a:ext cx="2928525" cy="3009973"/>
          </a:xfrm>
          <a:prstGeom prst="rect">
            <a:avLst/>
          </a:prstGeom>
          <a:ln>
            <a:solidFill>
              <a:srgbClr val="00B0F0"/>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8492" y="905330"/>
            <a:ext cx="2933449" cy="3009972"/>
          </a:xfrm>
          <a:prstGeom prst="rect">
            <a:avLst/>
          </a:prstGeom>
          <a:ln>
            <a:solidFill>
              <a:srgbClr val="00B0F0"/>
            </a:solidFill>
          </a:ln>
        </p:spPr>
      </p:pic>
    </p:spTree>
    <p:extLst>
      <p:ext uri="{BB962C8B-B14F-4D97-AF65-F5344CB8AC3E}">
        <p14:creationId xmlns:p14="http://schemas.microsoft.com/office/powerpoint/2010/main" val="28883878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9" restart="whenNotActive" fill="hold" evtFilter="cancelBubble" nodeType="interactiveSeq">
                <p:stCondLst>
                  <p:cond evt="onClick" delay="0">
                    <p:tgtEl>
                      <p:spTgt spid="6"/>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6"/>
                                        </p:tgtEl>
                                        <p:attrNameLst>
                                          <p:attrName>ppt_x</p:attrName>
                                        </p:attrNameLst>
                                      </p:cBhvr>
                                      <p:tavLst>
                                        <p:tav tm="0">
                                          <p:val>
                                            <p:strVal val="ppt_x"/>
                                          </p:val>
                                        </p:tav>
                                        <p:tav tm="100000">
                                          <p:val>
                                            <p:strVal val="ppt_x"/>
                                          </p:val>
                                        </p:tav>
                                      </p:tavLst>
                                    </p:anim>
                                    <p:anim calcmode="lin" valueType="num">
                                      <p:cBhvr additive="base">
                                        <p:cTn id="14" dur="500"/>
                                        <p:tgtEl>
                                          <p:spTgt spid="6"/>
                                        </p:tgtEl>
                                        <p:attrNameLst>
                                          <p:attrName>ppt_y</p:attrName>
                                        </p:attrNameLst>
                                      </p:cBhvr>
                                      <p:tavLst>
                                        <p:tav tm="0">
                                          <p:val>
                                            <p:strVal val="ppt_y"/>
                                          </p:val>
                                        </p:tav>
                                        <p:tav tm="100000">
                                          <p:val>
                                            <p:strVal val="1+ppt_h/2"/>
                                          </p:val>
                                        </p:tav>
                                      </p:tavLst>
                                    </p:anim>
                                    <p:set>
                                      <p:cBhvr>
                                        <p:cTn id="15"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7"/>
                                        </p:tgtEl>
                                        <p:attrNameLst>
                                          <p:attrName>ppt_x</p:attrName>
                                        </p:attrNameLst>
                                      </p:cBhvr>
                                      <p:tavLst>
                                        <p:tav tm="0">
                                          <p:val>
                                            <p:strVal val="ppt_x"/>
                                          </p:val>
                                        </p:tav>
                                        <p:tav tm="100000">
                                          <p:val>
                                            <p:strVal val="ppt_x"/>
                                          </p:val>
                                        </p:tav>
                                      </p:tavLst>
                                    </p:anim>
                                    <p:anim calcmode="lin" valueType="num">
                                      <p:cBhvr additive="base">
                                        <p:cTn id="21" dur="500"/>
                                        <p:tgtEl>
                                          <p:spTgt spid="7"/>
                                        </p:tgtEl>
                                        <p:attrNameLst>
                                          <p:attrName>ppt_y</p:attrName>
                                        </p:attrNameLst>
                                      </p:cBhvr>
                                      <p:tavLst>
                                        <p:tav tm="0">
                                          <p:val>
                                            <p:strVal val="ppt_y"/>
                                          </p:val>
                                        </p:tav>
                                        <p:tav tm="100000">
                                          <p:val>
                                            <p:strVal val="1+ppt_h/2"/>
                                          </p:val>
                                        </p:tav>
                                      </p:tavLst>
                                    </p:anim>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grpSp>
        <p:nvGrpSpPr>
          <p:cNvPr id="2" name="Group 1"/>
          <p:cNvGrpSpPr/>
          <p:nvPr/>
        </p:nvGrpSpPr>
        <p:grpSpPr>
          <a:xfrm>
            <a:off x="1619034" y="2152117"/>
            <a:ext cx="7125143"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FF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627213"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F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3937756" y="5294413"/>
            <a:ext cx="1341530" cy="1107874"/>
          </a:xfrm>
          <a:prstGeom prst="rect">
            <a:avLst/>
          </a:prstGeom>
          <a:noFill/>
        </p:spPr>
        <p:txBody>
          <a:bodyPr wrap="square" lIns="91317" tIns="45660" rIns="91317" bIns="45660" rtlCol="0">
            <a:spAutoFit/>
          </a:bodyPr>
          <a:lstStyle/>
          <a:p>
            <a:pPr algn="ctr"/>
            <a:r>
              <a:rPr lang="en-US" sz="6600" b="1" smtClean="0">
                <a:solidFill>
                  <a:srgbClr val="0070C0"/>
                </a:solidFill>
                <a:latin typeface="Arial Rounded MT Bold" pitchFamily="34" charset="0"/>
                <a:ea typeface="Arial-Rounded" pitchFamily="34" charset="0"/>
                <a:cs typeface="Times New Roman" pitchFamily="18" charset="0"/>
              </a:rPr>
              <a:t>4</a:t>
            </a:r>
            <a:endParaRPr lang="en-US" sz="6600" b="1">
              <a:solidFill>
                <a:srgbClr val="0070C0"/>
              </a:solidFill>
              <a:latin typeface="Arial Rounded MT Bold" pitchFamily="34" charset="0"/>
              <a:ea typeface="Arial-Rounded" pitchFamily="34"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02" y="-187920"/>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77337" y="5899795"/>
            <a:ext cx="8420100" cy="923209"/>
          </a:xfrm>
          <a:prstGeom prst="rect">
            <a:avLst/>
          </a:prstGeom>
          <a:noFill/>
        </p:spPr>
        <p:txBody>
          <a:bodyPr wrap="square" lIns="91317" tIns="45660" rIns="91317" bIns="45660" rtlCol="0">
            <a:spAutoFit/>
          </a:bodyPr>
          <a:lstStyle/>
          <a:p>
            <a:pPr algn="ctr"/>
            <a:r>
              <a:rPr lang="en-US" sz="5400" b="1" smtClean="0">
                <a:ln w="3175">
                  <a:solidFill>
                    <a:schemeClr val="bg1"/>
                  </a:solidFill>
                </a:ln>
                <a:solidFill>
                  <a:srgbClr val="00B0F0"/>
                </a:solidFill>
                <a:latin typeface="Arial-Rounded" pitchFamily="34" charset="0"/>
                <a:ea typeface="Arial-Rounded" pitchFamily="34" charset="0"/>
                <a:cs typeface="Arial-Rounded" pitchFamily="34" charset="0"/>
              </a:rPr>
              <a:t>ĐÈN GIAO THÔNG</a:t>
            </a:r>
            <a:endParaRPr lang="en-US" sz="5400" b="1">
              <a:ln w="3175">
                <a:solidFill>
                  <a:schemeClr val="bg1"/>
                </a:solidFill>
              </a:ln>
              <a:solidFill>
                <a:srgbClr val="00B0F0"/>
              </a:solidFill>
              <a:latin typeface="Arial-Rounded" pitchFamily="34" charset="0"/>
              <a:ea typeface="Arial-Rounded" pitchFamily="34" charset="0"/>
              <a:cs typeface="Arial-Rounded"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425" y="162116"/>
            <a:ext cx="70897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7552536" y="5884406"/>
            <a:ext cx="990600" cy="953986"/>
          </a:xfrm>
          <a:prstGeom prst="rect">
            <a:avLst/>
          </a:prstGeom>
          <a:noFill/>
        </p:spPr>
        <p:txBody>
          <a:bodyPr wrap="square" lIns="91317" tIns="45660" rIns="91317" bIns="45660"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5</a:t>
            </a:r>
            <a:endParaRPr lang="en-US" sz="3200" b="1">
              <a:solidFill>
                <a:schemeClr val="bg1"/>
              </a:solidFill>
              <a:latin typeface="Arial Rounded MT Bold" pitchFamily="34" charset="0"/>
              <a:ea typeface="Arial-Rounded" pitchFamily="34" charset="0"/>
              <a:cs typeface="Times New Roman" pitchFamily="18" charset="0"/>
            </a:endParaRPr>
          </a:p>
        </p:txBody>
      </p:sp>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7672" r="18083"/>
          <a:stretch/>
        </p:blipFill>
        <p:spPr bwMode="auto">
          <a:xfrm>
            <a:off x="1902623" y="1973284"/>
            <a:ext cx="5408386"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369" y="2082055"/>
            <a:ext cx="993775" cy="119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4908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6922" b="45148"/>
          <a:stretch/>
        </p:blipFill>
        <p:spPr bwMode="auto">
          <a:xfrm>
            <a:off x="207738" y="3222170"/>
            <a:ext cx="8724900" cy="10885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Oval 15"/>
          <p:cNvSpPr/>
          <p:nvPr/>
        </p:nvSpPr>
        <p:spPr>
          <a:xfrm>
            <a:off x="209550" y="285750"/>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Arial" pitchFamily="34" charset="0"/>
              </a:rPr>
              <a:t>5</a:t>
            </a:r>
            <a:endParaRPr lang="en-US" sz="2800" b="1">
              <a:solidFill>
                <a:schemeClr val="bg1"/>
              </a:solidFill>
              <a:latin typeface="Arial Rounded MT Bold" pitchFamily="34" charset="0"/>
              <a:cs typeface="Arial" pitchFamily="34" charset="0"/>
            </a:endParaRPr>
          </a:p>
        </p:txBody>
      </p:sp>
      <p:sp>
        <p:nvSpPr>
          <p:cNvPr id="17" name="TextBox 16"/>
          <p:cNvSpPr txBox="1"/>
          <p:nvPr/>
        </p:nvSpPr>
        <p:spPr>
          <a:xfrm>
            <a:off x="876300" y="375046"/>
            <a:ext cx="8083550" cy="492430"/>
          </a:xfrm>
          <a:prstGeom prst="rect">
            <a:avLst/>
          </a:prstGeom>
          <a:noFill/>
        </p:spPr>
        <p:txBody>
          <a:bodyPr wrap="square" lIns="91428" tIns="45714" rIns="91428" bIns="45714" rtlCol="0">
            <a:spAutoFit/>
          </a:bodyPr>
          <a:lstStyle/>
          <a:p>
            <a:pPr algn="just"/>
            <a:r>
              <a:rPr lang="en-US" sz="2600" b="1" smtClean="0">
                <a:latin typeface="Arial" pitchFamily="34" charset="0"/>
                <a:ea typeface="Arial-Rounded" pitchFamily="34" charset="0"/>
                <a:cs typeface="Arial" pitchFamily="34" charset="0"/>
              </a:rPr>
              <a:t>Chọn từ ngữ để hoàn thiện câu và viết câu vào vở</a:t>
            </a:r>
            <a:endParaRPr lang="en-US" sz="2600" b="1">
              <a:latin typeface="Arial" pitchFamily="34" charset="0"/>
              <a:ea typeface="Arial-Rounded" pitchFamily="34" charset="0"/>
              <a:cs typeface="Arial" pitchFamily="34" charset="0"/>
            </a:endParaRPr>
          </a:p>
        </p:txBody>
      </p:sp>
      <p:sp>
        <p:nvSpPr>
          <p:cNvPr id="7" name="TextBox 6"/>
          <p:cNvSpPr txBox="1"/>
          <p:nvPr/>
        </p:nvSpPr>
        <p:spPr>
          <a:xfrm>
            <a:off x="893618" y="1139037"/>
            <a:ext cx="6781800" cy="584763"/>
          </a:xfrm>
          <a:prstGeom prst="rect">
            <a:avLst/>
          </a:prstGeom>
          <a:solidFill>
            <a:srgbClr val="B9EDFF"/>
          </a:solidFill>
        </p:spPr>
        <p:txBody>
          <a:bodyPr wrap="square" lIns="91428" tIns="45714" rIns="91428" bIns="45714" rtlCol="0">
            <a:spAutoFit/>
          </a:bodyPr>
          <a:lstStyle/>
          <a:p>
            <a:pPr algn="just"/>
            <a:r>
              <a:rPr lang="en-US" sz="3200" b="1" smtClean="0">
                <a:latin typeface="Arial" pitchFamily="34" charset="0"/>
                <a:ea typeface="Arial-Rounded" pitchFamily="34" charset="0"/>
                <a:cs typeface="Arial" pitchFamily="34" charset="0"/>
              </a:rPr>
              <a:t>bổ ích				</a:t>
            </a:r>
            <a:endParaRPr lang="en-US" sz="3200" b="1">
              <a:latin typeface="Arial" pitchFamily="34" charset="0"/>
              <a:ea typeface="Arial-Rounded" pitchFamily="34" charset="0"/>
              <a:cs typeface="Arial" pitchFamily="34" charset="0"/>
            </a:endParaRPr>
          </a:p>
        </p:txBody>
      </p:sp>
      <p:sp>
        <p:nvSpPr>
          <p:cNvPr id="11" name="TextBox 10"/>
          <p:cNvSpPr txBox="1"/>
          <p:nvPr/>
        </p:nvSpPr>
        <p:spPr>
          <a:xfrm>
            <a:off x="228600" y="2052864"/>
            <a:ext cx="8610600" cy="584763"/>
          </a:xfrm>
          <a:prstGeom prst="rect">
            <a:avLst/>
          </a:prstGeom>
          <a:noFill/>
        </p:spPr>
        <p:txBody>
          <a:bodyPr wrap="square" lIns="91428" tIns="45714" rIns="91428" bIns="45714" rtlCol="0">
            <a:spAutoFit/>
          </a:bodyPr>
          <a:lstStyle/>
          <a:p>
            <a:pPr algn="just"/>
            <a:r>
              <a:rPr lang="en-US" sz="3200" b="1" smtClean="0">
                <a:latin typeface="Arial" pitchFamily="34" charset="0"/>
                <a:ea typeface="Arial-Rounded" pitchFamily="34" charset="0"/>
                <a:cs typeface="Arial" pitchFamily="34" charset="0"/>
              </a:rPr>
              <a:t>Xe cộ cần phải dừng lại khi có (….…..) .</a:t>
            </a:r>
            <a:endParaRPr lang="en-US" sz="3200" b="1">
              <a:latin typeface="Arial" pitchFamily="34" charset="0"/>
              <a:ea typeface="Arial-Rounded" pitchFamily="34" charset="0"/>
              <a:cs typeface="Arial" pitchFamily="34" charset="0"/>
            </a:endParaRPr>
          </a:p>
        </p:txBody>
      </p:sp>
      <p:sp>
        <p:nvSpPr>
          <p:cNvPr id="12" name="TextBox 11"/>
          <p:cNvSpPr txBox="1"/>
          <p:nvPr/>
        </p:nvSpPr>
        <p:spPr>
          <a:xfrm>
            <a:off x="3268354" y="1139037"/>
            <a:ext cx="2112818" cy="584763"/>
          </a:xfrm>
          <a:prstGeom prst="rect">
            <a:avLst/>
          </a:prstGeom>
          <a:solidFill>
            <a:srgbClr val="B9ED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đèn vàng</a:t>
            </a:r>
            <a:endParaRPr lang="en-US" sz="3200" b="1">
              <a:latin typeface="Arial" pitchFamily="34" charset="0"/>
              <a:ea typeface="Arial-Rounded" pitchFamily="34" charset="0"/>
              <a:cs typeface="Arial" pitchFamily="34" charset="0"/>
            </a:endParaRPr>
          </a:p>
        </p:txBody>
      </p:sp>
      <p:sp>
        <p:nvSpPr>
          <p:cNvPr id="13" name="TextBox 12"/>
          <p:cNvSpPr txBox="1"/>
          <p:nvPr/>
        </p:nvSpPr>
        <p:spPr>
          <a:xfrm>
            <a:off x="893618" y="1139037"/>
            <a:ext cx="2112818" cy="584763"/>
          </a:xfrm>
          <a:prstGeom prst="rect">
            <a:avLst/>
          </a:prstGeom>
          <a:solidFill>
            <a:srgbClr val="B9ED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đèn xanh</a:t>
            </a:r>
            <a:endParaRPr lang="en-US" sz="3200" b="1">
              <a:latin typeface="Arial" pitchFamily="34" charset="0"/>
              <a:ea typeface="Arial-Rounded" pitchFamily="34" charset="0"/>
              <a:cs typeface="Arial" pitchFamily="34" charset="0"/>
            </a:endParaRPr>
          </a:p>
        </p:txBody>
      </p:sp>
      <p:sp>
        <p:nvSpPr>
          <p:cNvPr id="10" name="TextBox 9"/>
          <p:cNvSpPr txBox="1"/>
          <p:nvPr/>
        </p:nvSpPr>
        <p:spPr>
          <a:xfrm>
            <a:off x="5708393" y="1139037"/>
            <a:ext cx="1613415" cy="584763"/>
          </a:xfrm>
          <a:prstGeom prst="rect">
            <a:avLst/>
          </a:prstGeom>
          <a:solidFill>
            <a:srgbClr val="B9EDFF"/>
          </a:solidFill>
          <a:ln>
            <a:noFill/>
          </a:ln>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đèn đỏ</a:t>
            </a:r>
            <a:endParaRPr lang="en-US" sz="3200" b="1">
              <a:latin typeface="Arial" pitchFamily="34" charset="0"/>
              <a:ea typeface="Arial-Rounded" pitchFamily="34" charset="0"/>
              <a:cs typeface="Arial" pitchFamily="34" charset="0"/>
            </a:endParaRPr>
          </a:p>
        </p:txBody>
      </p:sp>
      <p:sp>
        <p:nvSpPr>
          <p:cNvPr id="15" name="Rectangle 14"/>
          <p:cNvSpPr/>
          <p:nvPr/>
        </p:nvSpPr>
        <p:spPr>
          <a:xfrm>
            <a:off x="825500" y="3540577"/>
            <a:ext cx="9067800" cy="630942"/>
          </a:xfrm>
          <a:prstGeom prst="rect">
            <a:avLst/>
          </a:prstGeom>
        </p:spPr>
        <p:txBody>
          <a:bodyPr wrap="square">
            <a:spAutoFit/>
          </a:bodyPr>
          <a:lstStyle/>
          <a:p>
            <a:pPr algn="just"/>
            <a:r>
              <a:rPr lang="vi-VN" sz="3500" b="1">
                <a:solidFill>
                  <a:srgbClr val="7030A0"/>
                </a:solidFill>
                <a:latin typeface="HP001 5 hàng" pitchFamily="34" charset="0"/>
              </a:rPr>
              <a:t>Xe cộ cần </a:t>
            </a:r>
            <a:r>
              <a:rPr lang="el-GR" sz="3500" b="1">
                <a:solidFill>
                  <a:srgbClr val="7030A0"/>
                </a:solidFill>
                <a:latin typeface="HP001 5 hàng" pitchFamily="34" charset="0"/>
              </a:rPr>
              <a:t>ι</a:t>
            </a:r>
            <a:r>
              <a:rPr lang="vi-VN" sz="3500" b="1">
                <a:solidFill>
                  <a:srgbClr val="7030A0"/>
                </a:solidFill>
                <a:latin typeface="HP001 5 hàng" pitchFamily="34" charset="0"/>
              </a:rPr>
              <a:t>ải dừng lại </a:t>
            </a:r>
            <a:r>
              <a:rPr lang="el-GR" sz="3500" b="1">
                <a:solidFill>
                  <a:srgbClr val="7030A0"/>
                </a:solidFill>
                <a:latin typeface="HP001 5 hàng" pitchFamily="34" charset="0"/>
              </a:rPr>
              <a:t>δ</a:t>
            </a:r>
            <a:r>
              <a:rPr lang="vi-VN" sz="3500" b="1">
                <a:solidFill>
                  <a:srgbClr val="7030A0"/>
                </a:solidFill>
                <a:latin typeface="HP001 5 hàng" pitchFamily="34" charset="0"/>
              </a:rPr>
              <a:t>i có </a:t>
            </a:r>
            <a:r>
              <a:rPr lang="el-GR" sz="3500" b="1">
                <a:solidFill>
                  <a:srgbClr val="7030A0"/>
                </a:solidFill>
                <a:latin typeface="HP001 5 hàng" pitchFamily="34" charset="0"/>
              </a:rPr>
              <a:t>Α˝</a:t>
            </a:r>
            <a:r>
              <a:rPr lang="vi-VN" sz="3500" b="1">
                <a:solidFill>
                  <a:srgbClr val="7030A0"/>
                </a:solidFill>
                <a:latin typeface="HP001 5 hàng" pitchFamily="34" charset="0"/>
              </a:rPr>
              <a:t>n đỏ</a:t>
            </a:r>
            <a:r>
              <a:rPr lang="en-US" sz="3500" b="1" smtClean="0">
                <a:solidFill>
                  <a:srgbClr val="7030A0"/>
                </a:solidFill>
                <a:latin typeface="HP001 5 hàng" pitchFamily="34" charset="0"/>
              </a:rPr>
              <a:t>.</a:t>
            </a:r>
            <a:endParaRPr lang="en-US" sz="3500" b="1">
              <a:solidFill>
                <a:srgbClr val="7030A0"/>
              </a:solidFill>
              <a:latin typeface="HP001 4 hàng" pitchFamily="34" charset="0"/>
            </a:endParaRPr>
          </a:p>
        </p:txBody>
      </p:sp>
      <p:pic>
        <p:nvPicPr>
          <p:cNvPr id="2" name="Hieu-ung-am-thanh-oh-nooo-www_nhacchuongvui_com.mp3">
            <a:hlinkClick r:id="" action="ppaction://media"/>
          </p:cNvPr>
          <p:cNvPicPr>
            <a:picLocks noChangeAspect="1"/>
          </p:cNvPicPr>
          <p:nvPr>
            <a:audioFile r:link="rId1"/>
            <p:extLst>
              <p:ext uri="{DAA4B4D4-6D71-4841-9C94-3DE7FCFB9230}">
                <p14:media xmlns:p14="http://schemas.microsoft.com/office/powerpoint/2010/main" r:embed="rId2">
                  <p14:trim end="1213.8521"/>
                </p14:media>
              </p:ext>
            </p:extLst>
          </p:nvPr>
        </p:nvPicPr>
        <p:blipFill>
          <a:blip r:embed="rId8"/>
          <a:stretch>
            <a:fillRect/>
          </a:stretch>
        </p:blipFill>
        <p:spPr>
          <a:xfrm>
            <a:off x="9906000" y="898071"/>
            <a:ext cx="609600" cy="609600"/>
          </a:xfrm>
          <a:prstGeom prst="rect">
            <a:avLst/>
          </a:prstGeom>
        </p:spPr>
      </p:pic>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3"/>
                                        </p:tgtEl>
                                        <p:attrNameLst>
                                          <p:attrName>r</p:attrName>
                                        </p:attrNameLst>
                                      </p:cBhvr>
                                    </p:animRot>
                                    <p:animRot by="-240000">
                                      <p:cBhvr>
                                        <p:cTn id="16" dur="200" fill="hold">
                                          <p:stCondLst>
                                            <p:cond delay="200"/>
                                          </p:stCondLst>
                                        </p:cTn>
                                        <p:tgtEl>
                                          <p:spTgt spid="13"/>
                                        </p:tgtEl>
                                        <p:attrNameLst>
                                          <p:attrName>r</p:attrName>
                                        </p:attrNameLst>
                                      </p:cBhvr>
                                    </p:animRot>
                                    <p:animRot by="240000">
                                      <p:cBhvr>
                                        <p:cTn id="17" dur="200" fill="hold">
                                          <p:stCondLst>
                                            <p:cond delay="400"/>
                                          </p:stCondLst>
                                        </p:cTn>
                                        <p:tgtEl>
                                          <p:spTgt spid="13"/>
                                        </p:tgtEl>
                                        <p:attrNameLst>
                                          <p:attrName>r</p:attrName>
                                        </p:attrNameLst>
                                      </p:cBhvr>
                                    </p:animRot>
                                    <p:animRot by="-240000">
                                      <p:cBhvr>
                                        <p:cTn id="18" dur="200" fill="hold">
                                          <p:stCondLst>
                                            <p:cond delay="600"/>
                                          </p:stCondLst>
                                        </p:cTn>
                                        <p:tgtEl>
                                          <p:spTgt spid="13"/>
                                        </p:tgtEl>
                                        <p:attrNameLst>
                                          <p:attrName>r</p:attrName>
                                        </p:attrNameLst>
                                      </p:cBhvr>
                                    </p:animRot>
                                    <p:animRot by="120000">
                                      <p:cBhvr>
                                        <p:cTn id="19" dur="200" fill="hold">
                                          <p:stCondLst>
                                            <p:cond delay="800"/>
                                          </p:stCondLst>
                                        </p:cTn>
                                        <p:tgtEl>
                                          <p:spTgt spid="1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5" name="hammer.wav"/>
                                        </p:tgtEl>
                                      </p:cMediaNode>
                                    </p:audio>
                                  </p:subTnLst>
                                </p:cTn>
                              </p:par>
                              <p:par>
                                <p:cTn id="20" presetID="1" presetClass="mediacall" presetSubtype="0" fill="hold" nodeType="withEffect">
                                  <p:stCondLst>
                                    <p:cond delay="0"/>
                                  </p:stCondLst>
                                  <p:childTnLst>
                                    <p:cmd type="call" cmd="playFrom(0.0)">
                                      <p:cBhvr>
                                        <p:cTn id="21" dur="1659" fill="hold"/>
                                        <p:tgtEl>
                                          <p:spTgt spid="2"/>
                                        </p:tgtEl>
                                      </p:cBhvr>
                                    </p:cmd>
                                  </p:childTnLst>
                                </p:cTn>
                              </p:par>
                            </p:childTnLst>
                          </p:cTn>
                        </p:par>
                      </p:childTnLst>
                    </p:cTn>
                  </p:par>
                </p:childTnLst>
              </p:cTn>
              <p:nextCondLst>
                <p:cond evt="onClick" delay="0">
                  <p:tgtEl>
                    <p:spTgt spid="13"/>
                  </p:tgtEl>
                </p:cond>
              </p:nextCondLst>
            </p:seq>
            <p:seq concurrent="1" nextAc="seek">
              <p:cTn id="22" restart="whenNotActive" fill="hold" evtFilter="cancelBubble" nodeType="interactiveSeq">
                <p:stCondLst>
                  <p:cond evt="onClick" delay="0">
                    <p:tgtEl>
                      <p:spTgt spid="12"/>
                    </p:tgtEl>
                  </p:cond>
                </p:stCondLst>
                <p:endSync evt="end" delay="0">
                  <p:rtn val="all"/>
                </p:endSync>
                <p:childTnLst>
                  <p:par>
                    <p:cTn id="23" fill="hold">
                      <p:stCondLst>
                        <p:cond delay="0"/>
                      </p:stCondLst>
                      <p:childTnLst>
                        <p:par>
                          <p:cTn id="24" fill="hold">
                            <p:stCondLst>
                              <p:cond delay="0"/>
                            </p:stCondLst>
                            <p:childTnLst>
                              <p:par>
                                <p:cTn id="25" presetID="32" presetClass="emph" presetSubtype="0" fill="hold" grpId="0" nodeType="clickEffect">
                                  <p:stCondLst>
                                    <p:cond delay="0"/>
                                  </p:stCondLst>
                                  <p:childTnLst>
                                    <p:animRot by="120000">
                                      <p:cBhvr>
                                        <p:cTn id="26" dur="100" fill="hold">
                                          <p:stCondLst>
                                            <p:cond delay="0"/>
                                          </p:stCondLst>
                                        </p:cTn>
                                        <p:tgtEl>
                                          <p:spTgt spid="12"/>
                                        </p:tgtEl>
                                        <p:attrNameLst>
                                          <p:attrName>r</p:attrName>
                                        </p:attrNameLst>
                                      </p:cBhvr>
                                    </p:animRot>
                                    <p:animRot by="-240000">
                                      <p:cBhvr>
                                        <p:cTn id="27" dur="200" fill="hold">
                                          <p:stCondLst>
                                            <p:cond delay="200"/>
                                          </p:stCondLst>
                                        </p:cTn>
                                        <p:tgtEl>
                                          <p:spTgt spid="12"/>
                                        </p:tgtEl>
                                        <p:attrNameLst>
                                          <p:attrName>r</p:attrName>
                                        </p:attrNameLst>
                                      </p:cBhvr>
                                    </p:animRot>
                                    <p:animRot by="240000">
                                      <p:cBhvr>
                                        <p:cTn id="28" dur="200" fill="hold">
                                          <p:stCondLst>
                                            <p:cond delay="400"/>
                                          </p:stCondLst>
                                        </p:cTn>
                                        <p:tgtEl>
                                          <p:spTgt spid="12"/>
                                        </p:tgtEl>
                                        <p:attrNameLst>
                                          <p:attrName>r</p:attrName>
                                        </p:attrNameLst>
                                      </p:cBhvr>
                                    </p:animRot>
                                    <p:animRot by="-240000">
                                      <p:cBhvr>
                                        <p:cTn id="29" dur="200" fill="hold">
                                          <p:stCondLst>
                                            <p:cond delay="600"/>
                                          </p:stCondLst>
                                        </p:cTn>
                                        <p:tgtEl>
                                          <p:spTgt spid="12"/>
                                        </p:tgtEl>
                                        <p:attrNameLst>
                                          <p:attrName>r</p:attrName>
                                        </p:attrNameLst>
                                      </p:cBhvr>
                                    </p:animRot>
                                    <p:animRot by="120000">
                                      <p:cBhvr>
                                        <p:cTn id="30" dur="200" fill="hold">
                                          <p:stCondLst>
                                            <p:cond delay="800"/>
                                          </p:stCondLst>
                                        </p:cTn>
                                        <p:tgtEl>
                                          <p:spTgt spid="12"/>
                                        </p:tgtEl>
                                        <p:attrNameLst>
                                          <p:attrName>r</p:attrName>
                                        </p:attrNameLst>
                                      </p:cBhvr>
                                    </p:animRot>
                                  </p:childTnLst>
                                  <p:subTnLst>
                                    <p:audio>
                                      <p:cMediaNode>
                                        <p:cTn display="0" masterRel="sameClick">
                                          <p:stCondLst>
                                            <p:cond evt="begin" delay="0">
                                              <p:tn val="25"/>
                                            </p:cond>
                                          </p:stCondLst>
                                          <p:endCondLst>
                                            <p:cond evt="onStopAudio" delay="0">
                                              <p:tgtEl>
                                                <p:sldTgt/>
                                              </p:tgtEl>
                                            </p:cond>
                                          </p:endCondLst>
                                        </p:cTn>
                                        <p:tgtEl>
                                          <p:sndTgt r:embed="rId5" name="hammer.wav"/>
                                        </p:tgtEl>
                                      </p:cMediaNode>
                                    </p:audio>
                                  </p:subTnLst>
                                </p:cTn>
                              </p:par>
                              <p:par>
                                <p:cTn id="31" presetID="1" presetClass="mediacall" presetSubtype="0" fill="hold" nodeType="withEffect">
                                  <p:stCondLst>
                                    <p:cond delay="0"/>
                                  </p:stCondLst>
                                  <p:childTnLst>
                                    <p:cmd type="call" cmd="playFrom(0.0)">
                                      <p:cBhvr>
                                        <p:cTn id="32" dur="1659" fill="hold"/>
                                        <p:tgtEl>
                                          <p:spTgt spid="2"/>
                                        </p:tgtEl>
                                      </p:cBhvr>
                                    </p:cmd>
                                  </p:childTnLst>
                                </p:cTn>
                              </p:par>
                            </p:childTnLst>
                          </p:cTn>
                        </p:par>
                      </p:childTnLst>
                    </p:cTn>
                  </p:par>
                </p:childTnLst>
              </p:cTn>
              <p:nextCondLst>
                <p:cond evt="onClick" delay="0">
                  <p:tgtEl>
                    <p:spTgt spid="12"/>
                  </p:tgtEl>
                </p:cond>
              </p:nextCondLst>
            </p:seq>
            <p:seq concurrent="1" nextAc="seek">
              <p:cTn id="33" restart="whenNotActive" fill="hold" evtFilter="cancelBubble" nodeType="interactiveSeq">
                <p:stCondLst>
                  <p:cond evt="onClick" delay="0">
                    <p:tgtEl>
                      <p:spTgt spid="10"/>
                    </p:tgtEl>
                  </p:cond>
                </p:stCondLst>
                <p:endSync evt="end" delay="0">
                  <p:rtn val="all"/>
                </p:endSync>
                <p:childTnLst>
                  <p:par>
                    <p:cTn id="34" fill="hold">
                      <p:stCondLst>
                        <p:cond delay="0"/>
                      </p:stCondLst>
                      <p:childTnLst>
                        <p:par>
                          <p:cTn id="35" fill="hold">
                            <p:stCondLst>
                              <p:cond delay="0"/>
                            </p:stCondLst>
                            <p:childTnLst>
                              <p:par>
                                <p:cTn id="36" presetID="42" presetClass="path" presetSubtype="0" accel="50000" decel="50000" fill="hold" grpId="0" nodeType="clickEffect">
                                  <p:stCondLst>
                                    <p:cond delay="0"/>
                                  </p:stCondLst>
                                  <p:iterate type="lt">
                                    <p:tmPct val="0"/>
                                  </p:iterate>
                                  <p:childTnLst>
                                    <p:animMotion origin="layout" path="M -3.33333E-6 1.42107E-7 L 0.05417 0.1764 " pathEditMode="relative" rAng="0" ptsTypes="AA">
                                      <p:cBhvr>
                                        <p:cTn id="37" dur="2000" fill="hold"/>
                                        <p:tgtEl>
                                          <p:spTgt spid="10"/>
                                        </p:tgtEl>
                                        <p:attrNameLst>
                                          <p:attrName>ppt_x</p:attrName>
                                          <p:attrName>ppt_y</p:attrName>
                                        </p:attrNameLst>
                                      </p:cBhvr>
                                      <p:rCtr x="2708" y="8804"/>
                                    </p:animMotion>
                                  </p:childTnLst>
                                  <p:subTnLst>
                                    <p:audio>
                                      <p:cMediaNode vol="100000">
                                        <p:cTn display="0" masterRel="sameClick">
                                          <p:stCondLst>
                                            <p:cond evt="begin" delay="0">
                                              <p:tn val="36"/>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10"/>
                  </p:tgtEl>
                </p:cond>
              </p:nextCondLst>
            </p:seq>
            <p:audio>
              <p:cMediaNode vol="100000">
                <p:cTn id="38" fill="hold" display="0">
                  <p:stCondLst>
                    <p:cond delay="indefinite"/>
                  </p:stCondLst>
                  <p:endCondLst>
                    <p:cond evt="onStopAudio" delay="0">
                      <p:tgtEl>
                        <p:sldTgt/>
                      </p:tgtEl>
                    </p:cond>
                  </p:endCondLst>
                </p:cTn>
                <p:tgtEl>
                  <p:spTgt spid="2"/>
                </p:tgtEl>
              </p:cMediaNode>
            </p:audio>
          </p:childTnLst>
        </p:cTn>
      </p:par>
    </p:tnLst>
    <p:bldLst>
      <p:bldP spid="12" grpId="0" animBg="1"/>
      <p:bldP spid="13" grpId="0" animBg="1"/>
      <p:bldP spid="10"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6166" y="140752"/>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643084" y="140866"/>
            <a:ext cx="8094518" cy="954095"/>
          </a:xfrm>
          <a:prstGeom prst="rect">
            <a:avLst/>
          </a:prstGeom>
          <a:noFill/>
        </p:spPr>
        <p:txBody>
          <a:bodyPr wrap="square" lIns="91428" tIns="45714" rIns="91428" bIns="45714" rtlCol="0">
            <a:spAutoFit/>
          </a:bodyPr>
          <a:lstStyle/>
          <a:p>
            <a:pPr algn="just"/>
            <a:r>
              <a:rPr lang="en-US" sz="2800" b="1" smtClean="0">
                <a:latin typeface="Arial" pitchFamily="34" charset="0"/>
                <a:ea typeface="Arial-Rounded" pitchFamily="34" charset="0"/>
                <a:cs typeface="Arial" pitchFamily="34" charset="0"/>
              </a:rPr>
              <a:t>Quan sát tranh và dùng từ ngữ trong khung để nói theo tranh</a:t>
            </a:r>
            <a:endParaRPr lang="en-US" sz="2800" b="1">
              <a:latin typeface="Arial" pitchFamily="34" charset="0"/>
              <a:ea typeface="Arial-Rounded" pitchFamily="34" charset="0"/>
              <a:cs typeface="Arial" pitchFamily="34" charset="0"/>
            </a:endParaRPr>
          </a:p>
        </p:txBody>
      </p:sp>
      <p:sp>
        <p:nvSpPr>
          <p:cNvPr id="16" name="TextBox 15"/>
          <p:cNvSpPr txBox="1"/>
          <p:nvPr/>
        </p:nvSpPr>
        <p:spPr>
          <a:xfrm>
            <a:off x="76200" y="1101874"/>
            <a:ext cx="8991600" cy="584763"/>
          </a:xfrm>
          <a:prstGeom prst="rect">
            <a:avLst/>
          </a:prstGeom>
          <a:solidFill>
            <a:schemeClr val="bg1"/>
          </a:solidFill>
          <a:ln w="12700">
            <a:solidFill>
              <a:srgbClr val="00B0F0"/>
            </a:solidFill>
          </a:ln>
        </p:spPr>
        <p:txBody>
          <a:bodyPr wrap="square" lIns="91428" tIns="45714" rIns="91428" bIns="45714" rtlCol="0">
            <a:spAutoFit/>
          </a:bodyPr>
          <a:lstStyle/>
          <a:p>
            <a:pPr algn="ctr"/>
            <a:r>
              <a:rPr lang="en-US" sz="3200" smtClean="0">
                <a:latin typeface="Arial" pitchFamily="34" charset="0"/>
                <a:ea typeface="Arial-Rounded" pitchFamily="34" charset="0"/>
                <a:cs typeface="Arial" pitchFamily="34" charset="0"/>
              </a:rPr>
              <a:t>đèn đỏ 	nguy hiểm	đèn xanh	   qua đường</a:t>
            </a:r>
            <a:endParaRPr lang="en-US" sz="3200">
              <a:latin typeface="Arial" pitchFamily="34" charset="0"/>
              <a:ea typeface="Arial-Rounded" pitchFamily="34" charset="0"/>
              <a:cs typeface="Arial" pitchFamily="34"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966" y="2049756"/>
            <a:ext cx="396240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1877" y="1977525"/>
            <a:ext cx="3895725" cy="249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7764" y="895351"/>
            <a:ext cx="8873836" cy="3536452"/>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117764" y="112075"/>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7</a:t>
            </a:r>
            <a:endParaRPr lang="en-US" sz="2800" b="1">
              <a:solidFill>
                <a:schemeClr val="bg1"/>
              </a:solidFill>
              <a:latin typeface="Arial Rounded MT Bold" pitchFamily="34" charset="0"/>
              <a:cs typeface="Times New Roman" pitchFamily="18" charset="0"/>
            </a:endParaRPr>
          </a:p>
        </p:txBody>
      </p:sp>
      <p:sp>
        <p:nvSpPr>
          <p:cNvPr id="22" name="TextBox 21"/>
          <p:cNvSpPr txBox="1"/>
          <p:nvPr/>
        </p:nvSpPr>
        <p:spPr>
          <a:xfrm>
            <a:off x="744682" y="199273"/>
            <a:ext cx="2379518" cy="523208"/>
          </a:xfrm>
          <a:prstGeom prst="rect">
            <a:avLst/>
          </a:prstGeom>
          <a:noFill/>
        </p:spPr>
        <p:txBody>
          <a:bodyPr wrap="square" lIns="91428" tIns="45714" rIns="91428" bIns="45714" rtlCol="0">
            <a:spAutoFit/>
          </a:bodyPr>
          <a:lstStyle/>
          <a:p>
            <a:pPr algn="just"/>
            <a:r>
              <a:rPr lang="en-US" sz="2800" b="1" smtClean="0">
                <a:latin typeface="Arial" pitchFamily="34" charset="0"/>
                <a:ea typeface="Arial-Rounded" pitchFamily="34" charset="0"/>
                <a:cs typeface="Arial" pitchFamily="34" charset="0"/>
              </a:rPr>
              <a:t>Nghe viết</a:t>
            </a:r>
            <a:endParaRPr lang="en-US" sz="2800" b="1">
              <a:latin typeface="Arial" pitchFamily="34" charset="0"/>
              <a:ea typeface="Arial-Rounded" pitchFamily="34" charset="0"/>
              <a:cs typeface="Arial" pitchFamily="34" charset="0"/>
            </a:endParaRPr>
          </a:p>
        </p:txBody>
      </p:sp>
      <p:sp>
        <p:nvSpPr>
          <p:cNvPr id="6" name="TextBox 5"/>
          <p:cNvSpPr txBox="1"/>
          <p:nvPr/>
        </p:nvSpPr>
        <p:spPr>
          <a:xfrm>
            <a:off x="914400" y="1759796"/>
            <a:ext cx="5330621" cy="1815870"/>
          </a:xfrm>
          <a:prstGeom prst="rect">
            <a:avLst/>
          </a:prstGeom>
          <a:noFill/>
        </p:spPr>
        <p:txBody>
          <a:bodyPr wrap="square" lIns="91428" tIns="45714" rIns="91428" bIns="45714" rtlCol="0">
            <a:spAutoFit/>
          </a:bodyPr>
          <a:lstStyle/>
          <a:p>
            <a:pPr algn="just"/>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      Đèn đỏ báo hiệu dừng lại. Đèn xanh báo hiệu được phép di chuyển. Đèn vàng báo hiệu đi chậm rồi dừng hẳn.</a:t>
            </a:r>
          </a:p>
        </p:txBody>
      </p:sp>
      <p:sp>
        <p:nvSpPr>
          <p:cNvPr id="5" name="Right Arrow 4"/>
          <p:cNvSpPr/>
          <p:nvPr/>
        </p:nvSpPr>
        <p:spPr>
          <a:xfrm>
            <a:off x="1116070" y="1921734"/>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676400" y="2203962"/>
            <a:ext cx="2900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748643" y="3063155"/>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6060619" y="1970334"/>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547258" y="2837185"/>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982719" y="2620035"/>
            <a:ext cx="2667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3178" y="1070217"/>
            <a:ext cx="1566542" cy="3216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Oval 24"/>
          <p:cNvSpPr/>
          <p:nvPr/>
        </p:nvSpPr>
        <p:spPr>
          <a:xfrm>
            <a:off x="4015013" y="3276243"/>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32" presetClass="emph" presetSubtype="0" fill="hold" grpId="0" nodeType="afterEffect">
                                  <p:stCondLst>
                                    <p:cond delay="0"/>
                                  </p:stCondLst>
                                  <p:childTnLst>
                                    <p:animRot by="120000">
                                      <p:cBhvr>
                                        <p:cTn id="10" dur="300" fill="hold">
                                          <p:stCondLst>
                                            <p:cond delay="0"/>
                                          </p:stCondLst>
                                        </p:cTn>
                                        <p:tgtEl>
                                          <p:spTgt spid="5"/>
                                        </p:tgtEl>
                                        <p:attrNameLst>
                                          <p:attrName>r</p:attrName>
                                        </p:attrNameLst>
                                      </p:cBhvr>
                                    </p:animRot>
                                    <p:animRot by="-240000">
                                      <p:cBhvr>
                                        <p:cTn id="11" dur="600" fill="hold">
                                          <p:stCondLst>
                                            <p:cond delay="600"/>
                                          </p:stCondLst>
                                        </p:cTn>
                                        <p:tgtEl>
                                          <p:spTgt spid="5"/>
                                        </p:tgtEl>
                                        <p:attrNameLst>
                                          <p:attrName>r</p:attrName>
                                        </p:attrNameLst>
                                      </p:cBhvr>
                                    </p:animRot>
                                    <p:animRot by="240000">
                                      <p:cBhvr>
                                        <p:cTn id="12" dur="600" fill="hold">
                                          <p:stCondLst>
                                            <p:cond delay="1200"/>
                                          </p:stCondLst>
                                        </p:cTn>
                                        <p:tgtEl>
                                          <p:spTgt spid="5"/>
                                        </p:tgtEl>
                                        <p:attrNameLst>
                                          <p:attrName>r</p:attrName>
                                        </p:attrNameLst>
                                      </p:cBhvr>
                                    </p:animRot>
                                    <p:animRot by="-240000">
                                      <p:cBhvr>
                                        <p:cTn id="13" dur="600" fill="hold">
                                          <p:stCondLst>
                                            <p:cond delay="1800"/>
                                          </p:stCondLst>
                                        </p:cTn>
                                        <p:tgtEl>
                                          <p:spTgt spid="5"/>
                                        </p:tgtEl>
                                        <p:attrNameLst>
                                          <p:attrName>r</p:attrName>
                                        </p:attrNameLst>
                                      </p:cBhvr>
                                    </p:animRot>
                                    <p:animRot by="120000">
                                      <p:cBhvr>
                                        <p:cTn id="14" dur="600" fill="hold">
                                          <p:stCondLst>
                                            <p:cond delay="2400"/>
                                          </p:stCondLst>
                                        </p:cTn>
                                        <p:tgtEl>
                                          <p:spTgt spid="5"/>
                                        </p:tgtEl>
                                        <p:attrNameLst>
                                          <p:attrName>r</p:attrName>
                                        </p:attrNameLst>
                                      </p:cBhvr>
                                    </p:animRot>
                                  </p:childTnLst>
                                </p:cTn>
                              </p:par>
                            </p:childTnLst>
                          </p:cTn>
                        </p:par>
                        <p:par>
                          <p:cTn id="15" fill="hold">
                            <p:stCondLst>
                              <p:cond delay="3500"/>
                            </p:stCondLst>
                            <p:childTnLst>
                              <p:par>
                                <p:cTn id="16" presetID="10" presetClass="exit" presetSubtype="0" fill="hold" grpId="2" nodeType="after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35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3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3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7"/>
                                        </p:tgtEl>
                                      </p:cBhvr>
                                    </p:animEffect>
                                    <p:set>
                                      <p:cBhvr>
                                        <p:cTn id="34" dur="1" fill="hold">
                                          <p:stCondLst>
                                            <p:cond delay="499"/>
                                          </p:stCondLst>
                                        </p:cTn>
                                        <p:tgtEl>
                                          <p:spTgt spid="17"/>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19"/>
                                        </p:tgtEl>
                                      </p:cBhvr>
                                    </p:animEffect>
                                    <p:set>
                                      <p:cBhvr>
                                        <p:cTn id="40" dur="1" fill="hold">
                                          <p:stCondLst>
                                            <p:cond delay="499"/>
                                          </p:stCondLst>
                                        </p:cTn>
                                        <p:tgtEl>
                                          <p:spTgt spid="1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childTnLst>
                          </p:cTn>
                        </p:par>
                        <p:par>
                          <p:cTn id="52" fill="hold">
                            <p:stCondLst>
                              <p:cond delay="500"/>
                            </p:stCondLst>
                            <p:childTnLst>
                              <p:par>
                                <p:cTn id="53" presetID="8" presetClass="emph" presetSubtype="0" fill="hold" grpId="1" nodeType="afterEffect">
                                  <p:stCondLst>
                                    <p:cond delay="0"/>
                                  </p:stCondLst>
                                  <p:childTnLst>
                                    <p:animRot by="21600000">
                                      <p:cBhvr>
                                        <p:cTn id="54" dur="2500" fill="hold"/>
                                        <p:tgtEl>
                                          <p:spTgt spid="26"/>
                                        </p:tgtEl>
                                        <p:attrNameLst>
                                          <p:attrName>r</p:attrName>
                                        </p:attrNameLst>
                                      </p:cBhvr>
                                    </p:animRot>
                                  </p:childTnLst>
                                </p:cTn>
                              </p:par>
                              <p:par>
                                <p:cTn id="55" presetID="8" presetClass="emph" presetSubtype="0" fill="hold" grpId="1" nodeType="withEffect">
                                  <p:stCondLst>
                                    <p:cond delay="0"/>
                                  </p:stCondLst>
                                  <p:childTnLst>
                                    <p:animRot by="21600000">
                                      <p:cBhvr>
                                        <p:cTn id="56" dur="2500" fill="hold"/>
                                        <p:tgtEl>
                                          <p:spTgt spid="20"/>
                                        </p:tgtEl>
                                        <p:attrNameLst>
                                          <p:attrName>r</p:attrName>
                                        </p:attrNameLst>
                                      </p:cBhvr>
                                    </p:animRot>
                                  </p:childTnLst>
                                </p:cTn>
                              </p:par>
                              <p:par>
                                <p:cTn id="57" presetID="8" presetClass="emph" presetSubtype="0" fill="hold" grpId="1" nodeType="withEffect">
                                  <p:stCondLst>
                                    <p:cond delay="0"/>
                                  </p:stCondLst>
                                  <p:childTnLst>
                                    <p:animRot by="21600000">
                                      <p:cBhvr>
                                        <p:cTn id="58" dur="2500" fill="hold"/>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20" grpId="0" animBg="1"/>
      <p:bldP spid="20" grpId="1" animBg="1"/>
      <p:bldP spid="26" grpId="0" animBg="1"/>
      <p:bldP spid="26" grpId="1" animBg="1"/>
      <p:bldP spid="25" grpId="0" animBg="1"/>
      <p:bldP spid="2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52315" y="1276350"/>
            <a:ext cx="8724900" cy="2990850"/>
            <a:chOff x="252315" y="1637959"/>
            <a:chExt cx="8724900" cy="2990850"/>
          </a:xfrm>
        </p:grpSpPr>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0228"/>
            <a:stretch/>
          </p:blipFill>
          <p:spPr bwMode="auto">
            <a:xfrm>
              <a:off x="252315" y="3725534"/>
              <a:ext cx="8724900" cy="9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315" y="163795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Rectangle 1"/>
          <p:cNvSpPr/>
          <p:nvPr/>
        </p:nvSpPr>
        <p:spPr>
          <a:xfrm>
            <a:off x="870731" y="1766982"/>
            <a:ext cx="8386455" cy="630942"/>
          </a:xfrm>
          <a:prstGeom prst="rect">
            <a:avLst/>
          </a:prstGeom>
        </p:spPr>
        <p:txBody>
          <a:bodyPr wrap="square">
            <a:spAutoFit/>
          </a:bodyPr>
          <a:lstStyle/>
          <a:p>
            <a:pPr algn="just"/>
            <a:r>
              <a:rPr lang="vi-VN" sz="3500" b="1">
                <a:solidFill>
                  <a:srgbClr val="7030A0"/>
                </a:solidFill>
                <a:latin typeface="HP001 4 hàng" pitchFamily="34" charset="0"/>
              </a:rPr>
              <a:t>Đèn đỏ báo h</a:t>
            </a:r>
            <a:r>
              <a:rPr lang="el-GR" sz="3500" b="1">
                <a:solidFill>
                  <a:srgbClr val="7030A0"/>
                </a:solidFill>
                <a:latin typeface="HP001 4 hàng" pitchFamily="34" charset="0"/>
              </a:rPr>
              <a:t>Η</a:t>
            </a:r>
            <a:r>
              <a:rPr lang="vi-VN" sz="3500" b="1">
                <a:solidFill>
                  <a:srgbClr val="7030A0"/>
                </a:solidFill>
                <a:latin typeface="HP001 4 hàng" pitchFamily="34" charset="0"/>
              </a:rPr>
              <a:t>İu dừng </a:t>
            </a:r>
            <a:r>
              <a:rPr lang="vi-VN" sz="3500" b="1" smtClean="0">
                <a:solidFill>
                  <a:srgbClr val="7030A0"/>
                </a:solidFill>
                <a:latin typeface="HP001 4 hàng" pitchFamily="34" charset="0"/>
              </a:rPr>
              <a:t>lại</a:t>
            </a:r>
            <a:r>
              <a:rPr lang="en-US" sz="3500" b="1">
                <a:solidFill>
                  <a:srgbClr val="7030A0"/>
                </a:solidFill>
                <a:latin typeface="HP001 4 hàng" pitchFamily="34" charset="0"/>
              </a:rPr>
              <a:t>. Đèn xa</a:t>
            </a:r>
            <a:r>
              <a:rPr lang="el-GR" sz="3500" b="1">
                <a:solidFill>
                  <a:srgbClr val="7030A0"/>
                </a:solidFill>
                <a:latin typeface="HP001 4 hàng" pitchFamily="34" charset="0"/>
              </a:rPr>
              <a:t>ζ </a:t>
            </a:r>
            <a:r>
              <a:rPr lang="en-US" sz="3500" b="1" smtClean="0">
                <a:solidFill>
                  <a:srgbClr val="7030A0"/>
                </a:solidFill>
                <a:latin typeface="HP001 4 hàng" pitchFamily="34" charset="0"/>
              </a:rPr>
              <a:t>báo </a:t>
            </a:r>
            <a:endParaRPr lang="en-US" sz="3500" b="1">
              <a:solidFill>
                <a:srgbClr val="7030A0"/>
              </a:solidFill>
              <a:latin typeface="HP001 4 hàng" pitchFamily="34" charset="0"/>
            </a:endParaRPr>
          </a:p>
        </p:txBody>
      </p:sp>
      <p:sp>
        <p:nvSpPr>
          <p:cNvPr id="14" name="Rectangle 13"/>
          <p:cNvSpPr/>
          <p:nvPr/>
        </p:nvSpPr>
        <p:spPr>
          <a:xfrm>
            <a:off x="202086" y="2467102"/>
            <a:ext cx="8775129" cy="630942"/>
          </a:xfrm>
          <a:prstGeom prst="rect">
            <a:avLst/>
          </a:prstGeom>
        </p:spPr>
        <p:txBody>
          <a:bodyPr wrap="square">
            <a:spAutoFit/>
          </a:bodyPr>
          <a:lstStyle/>
          <a:p>
            <a:pPr algn="just"/>
            <a:r>
              <a:rPr lang="vi-VN" sz="3500" b="1">
                <a:solidFill>
                  <a:srgbClr val="7030A0"/>
                </a:solidFill>
                <a:latin typeface="HP001 4 hàng" pitchFamily="34" charset="0"/>
              </a:rPr>
              <a:t>h</a:t>
            </a:r>
            <a:r>
              <a:rPr lang="el-GR" sz="3500" b="1">
                <a:solidFill>
                  <a:srgbClr val="7030A0"/>
                </a:solidFill>
                <a:latin typeface="HP001 4 hàng" pitchFamily="34" charset="0"/>
              </a:rPr>
              <a:t>Η</a:t>
            </a:r>
            <a:r>
              <a:rPr lang="vi-VN" sz="3500" b="1">
                <a:solidFill>
                  <a:srgbClr val="7030A0"/>
                </a:solidFill>
                <a:latin typeface="HP001 4 hàng" pitchFamily="34" charset="0"/>
              </a:rPr>
              <a:t>İu đư</a:t>
            </a:r>
            <a:r>
              <a:rPr lang="el-GR" sz="3500" b="1">
                <a:solidFill>
                  <a:srgbClr val="7030A0"/>
                </a:solidFill>
                <a:latin typeface="HP001 4 hàng" pitchFamily="34" charset="0"/>
              </a:rPr>
              <a:t>ϑ Ί˛</a:t>
            </a:r>
            <a:r>
              <a:rPr lang="vi-VN" sz="3500" b="1">
                <a:solidFill>
                  <a:srgbClr val="7030A0"/>
                </a:solidFill>
                <a:latin typeface="HP001 4 hàng" pitchFamily="34" charset="0"/>
              </a:rPr>
              <a:t>p di </a:t>
            </a:r>
            <a:r>
              <a:rPr lang="el-GR" sz="3500" b="1">
                <a:solidFill>
                  <a:srgbClr val="7030A0"/>
                </a:solidFill>
                <a:latin typeface="HP001 4 hàng" pitchFamily="34" charset="0"/>
              </a:rPr>
              <a:t>ε</a:t>
            </a:r>
            <a:r>
              <a:rPr lang="vi-VN" sz="3500" b="1">
                <a:solidFill>
                  <a:srgbClr val="7030A0"/>
                </a:solidFill>
                <a:latin typeface="HP001 4 hàng" pitchFamily="34" charset="0"/>
              </a:rPr>
              <a:t>u</a:t>
            </a:r>
            <a:r>
              <a:rPr lang="el-GR" sz="3500" b="1">
                <a:solidFill>
                  <a:srgbClr val="7030A0"/>
                </a:solidFill>
                <a:latin typeface="HP001 4 hàng" pitchFamily="34" charset="0"/>
              </a:rPr>
              <a:t>ΐϜ</a:t>
            </a:r>
            <a:r>
              <a:rPr lang="vi-VN" sz="3500" b="1">
                <a:solidFill>
                  <a:srgbClr val="7030A0"/>
                </a:solidFill>
                <a:latin typeface="HP001 4 hàng" pitchFamily="34" charset="0"/>
              </a:rPr>
              <a:t>n. Đèn </a:t>
            </a:r>
            <a:r>
              <a:rPr lang="vi-VN" sz="3500" b="1" smtClean="0">
                <a:solidFill>
                  <a:srgbClr val="7030A0"/>
                </a:solidFill>
                <a:latin typeface="HP001 4 hàng" pitchFamily="34" charset="0"/>
              </a:rPr>
              <a:t>vàng</a:t>
            </a:r>
            <a:r>
              <a:rPr lang="en-US" sz="3500" b="1" smtClean="0">
                <a:solidFill>
                  <a:srgbClr val="7030A0"/>
                </a:solidFill>
                <a:latin typeface="HP001 4 hàng" pitchFamily="34" charset="0"/>
              </a:rPr>
              <a:t> </a:t>
            </a:r>
            <a:r>
              <a:rPr lang="vi-VN" sz="3500" b="1" smtClean="0">
                <a:solidFill>
                  <a:srgbClr val="7030A0"/>
                </a:solidFill>
                <a:latin typeface="HP001 4 hàng" pitchFamily="34" charset="0"/>
              </a:rPr>
              <a:t>báo</a:t>
            </a:r>
            <a:endParaRPr lang="en-US" sz="3500" b="1">
              <a:solidFill>
                <a:srgbClr val="7030A0"/>
              </a:solidFill>
              <a:latin typeface="HP001 4 hàng" pitchFamily="34" charset="0"/>
            </a:endParaRPr>
          </a:p>
        </p:txBody>
      </p:sp>
      <p:sp>
        <p:nvSpPr>
          <p:cNvPr id="8" name="Rectangle 7"/>
          <p:cNvSpPr/>
          <p:nvPr/>
        </p:nvSpPr>
        <p:spPr>
          <a:xfrm>
            <a:off x="189387" y="3161544"/>
            <a:ext cx="9067800" cy="630942"/>
          </a:xfrm>
          <a:prstGeom prst="rect">
            <a:avLst/>
          </a:prstGeom>
        </p:spPr>
        <p:txBody>
          <a:bodyPr wrap="square">
            <a:spAutoFit/>
          </a:bodyPr>
          <a:lstStyle/>
          <a:p>
            <a:pPr algn="just"/>
            <a:r>
              <a:rPr lang="vi-VN" sz="3500" b="1">
                <a:solidFill>
                  <a:srgbClr val="7030A0"/>
                </a:solidFill>
                <a:latin typeface="HP001 4 hàng" pitchFamily="34" charset="0"/>
              </a:rPr>
              <a:t>h</a:t>
            </a:r>
            <a:r>
              <a:rPr lang="el-GR" sz="3500" b="1">
                <a:solidFill>
                  <a:srgbClr val="7030A0"/>
                </a:solidFill>
                <a:latin typeface="HP001 4 hàng" pitchFamily="34" charset="0"/>
              </a:rPr>
              <a:t>Η</a:t>
            </a:r>
            <a:r>
              <a:rPr lang="vi-VN" sz="3500" b="1">
                <a:solidFill>
                  <a:srgbClr val="7030A0"/>
                </a:solidFill>
                <a:latin typeface="HP001 4 hàng" pitchFamily="34" charset="0"/>
              </a:rPr>
              <a:t>İu đi </a:t>
            </a:r>
            <a:r>
              <a:rPr lang="el-GR" sz="3500" b="1">
                <a:solidFill>
                  <a:srgbClr val="7030A0"/>
                </a:solidFill>
                <a:latin typeface="HP001 4 hàng" pitchFamily="34" charset="0"/>
              </a:rPr>
              <a:t>ε</a:t>
            </a:r>
            <a:r>
              <a:rPr lang="vi-VN" sz="3500" b="1">
                <a:solidFill>
                  <a:srgbClr val="7030A0"/>
                </a:solidFill>
                <a:latin typeface="HP001 4 hàng" pitchFamily="34" charset="0"/>
              </a:rPr>
              <a:t>ậm ǟē dừng </a:t>
            </a:r>
            <a:r>
              <a:rPr lang="vi-VN" sz="3500" b="1" smtClean="0">
                <a:solidFill>
                  <a:srgbClr val="7030A0"/>
                </a:solidFill>
                <a:latin typeface="HP001 4 hàng" pitchFamily="34" charset="0"/>
              </a:rPr>
              <a:t>hẳn</a:t>
            </a:r>
            <a:r>
              <a:rPr lang="en-US" sz="3500" b="1" smtClean="0">
                <a:solidFill>
                  <a:srgbClr val="7030A0"/>
                </a:solidFill>
                <a:latin typeface="HP001 4 hàng" pitchFamily="34" charset="0"/>
              </a:rPr>
              <a:t>.</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4" name="Oval 3"/>
          <p:cNvSpPr/>
          <p:nvPr/>
        </p:nvSpPr>
        <p:spPr>
          <a:xfrm>
            <a:off x="7257" y="66728"/>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8</a:t>
            </a:r>
            <a:endParaRPr lang="en-US" sz="2800" b="1">
              <a:solidFill>
                <a:schemeClr val="bg1"/>
              </a:solidFill>
              <a:latin typeface="Arial Rounded MT Bold" pitchFamily="34" charset="0"/>
              <a:cs typeface="Times New Roman" pitchFamily="18" charset="0"/>
            </a:endParaRPr>
          </a:p>
        </p:txBody>
      </p:sp>
      <p:sp>
        <p:nvSpPr>
          <p:cNvPr id="5" name="TextBox 4"/>
          <p:cNvSpPr txBox="1"/>
          <p:nvPr/>
        </p:nvSpPr>
        <p:spPr>
          <a:xfrm>
            <a:off x="681841" y="133350"/>
            <a:ext cx="8451273" cy="523208"/>
          </a:xfrm>
          <a:prstGeom prst="rect">
            <a:avLst/>
          </a:prstGeom>
          <a:noFill/>
        </p:spPr>
        <p:txBody>
          <a:bodyPr wrap="square" lIns="91428" tIns="45714" rIns="91428" bIns="45714" rtlCol="0">
            <a:spAutoFit/>
          </a:bodyPr>
          <a:lstStyle/>
          <a:p>
            <a:pPr algn="just"/>
            <a:r>
              <a:rPr lang="en-US" sz="2800" b="1" smtClean="0">
                <a:latin typeface="Arial" pitchFamily="34" charset="0"/>
                <a:ea typeface="Arial-Rounded" pitchFamily="34" charset="0"/>
                <a:cs typeface="Arial" pitchFamily="34" charset="0"/>
              </a:rPr>
              <a:t>Chọn dấu thanh phù hợp thay cho chiếc lá</a:t>
            </a:r>
            <a:endParaRPr lang="en-US" sz="2800" b="1" i="1">
              <a:latin typeface="Arial" pitchFamily="34" charset="0"/>
              <a:ea typeface="Arial-Rounded" pitchFamily="34" charset="0"/>
              <a:cs typeface="Arial" pitchFamily="34" charset="0"/>
            </a:endParaRPr>
          </a:p>
        </p:txBody>
      </p:sp>
      <p:sp>
        <p:nvSpPr>
          <p:cNvPr id="6" name="TextBox 5"/>
          <p:cNvSpPr txBox="1"/>
          <p:nvPr/>
        </p:nvSpPr>
        <p:spPr>
          <a:xfrm>
            <a:off x="-420900" y="895350"/>
            <a:ext cx="2888673" cy="830985"/>
          </a:xfrm>
          <a:prstGeom prst="rect">
            <a:avLst/>
          </a:prstGeom>
          <a:noFill/>
        </p:spPr>
        <p:txBody>
          <a:bodyPr wrap="square" lIns="91428" tIns="45714" rIns="91428" bIns="45714" rtlCol="0">
            <a:spAutoFit/>
          </a:bodyPr>
          <a:lstStyle/>
          <a:p>
            <a:pPr algn="ctr"/>
            <a:r>
              <a:rPr lang="en-US" sz="4800" smtClean="0">
                <a:latin typeface="Arial" pitchFamily="34" charset="0"/>
                <a:ea typeface="Arial-Rounded" pitchFamily="34" charset="0"/>
                <a:cs typeface="Arial" pitchFamily="34" charset="0"/>
              </a:rPr>
              <a:t>ngã ba</a:t>
            </a:r>
            <a:endParaRPr lang="en-US" sz="4800" i="1">
              <a:latin typeface="Arial" pitchFamily="34" charset="0"/>
              <a:ea typeface="Arial-Rounded" pitchFamily="34" charset="0"/>
              <a:cs typeface="Arial" pitchFamily="34" charset="0"/>
            </a:endParaRPr>
          </a:p>
        </p:txBody>
      </p:sp>
      <p:sp>
        <p:nvSpPr>
          <p:cNvPr id="7" name="TextBox 6"/>
          <p:cNvSpPr txBox="1"/>
          <p:nvPr/>
        </p:nvSpPr>
        <p:spPr>
          <a:xfrm>
            <a:off x="-235842" y="1893165"/>
            <a:ext cx="2888673" cy="830985"/>
          </a:xfrm>
          <a:prstGeom prst="rect">
            <a:avLst/>
          </a:prstGeom>
          <a:noFill/>
        </p:spPr>
        <p:txBody>
          <a:bodyPr wrap="square" lIns="91428" tIns="45714" rIns="91428" bIns="45714" rtlCol="0">
            <a:spAutoFit/>
          </a:bodyPr>
          <a:lstStyle/>
          <a:p>
            <a:pPr algn="ctr"/>
            <a:r>
              <a:rPr lang="en-US" sz="4800" smtClean="0">
                <a:latin typeface="Arial" pitchFamily="34" charset="0"/>
                <a:ea typeface="Arial-Rounded" pitchFamily="34" charset="0"/>
                <a:cs typeface="Arial" pitchFamily="34" charset="0"/>
              </a:rPr>
              <a:t>ngõ nhỏ</a:t>
            </a:r>
            <a:endParaRPr lang="en-US" sz="4800" i="1">
              <a:latin typeface="Arial" pitchFamily="34" charset="0"/>
              <a:ea typeface="Arial-Rounded" pitchFamily="34" charset="0"/>
              <a:cs typeface="Arial" pitchFamily="34" charset="0"/>
            </a:endParaRPr>
          </a:p>
        </p:txBody>
      </p:sp>
      <p:sp>
        <p:nvSpPr>
          <p:cNvPr id="8" name="TextBox 7"/>
          <p:cNvSpPr txBox="1"/>
          <p:nvPr/>
        </p:nvSpPr>
        <p:spPr>
          <a:xfrm>
            <a:off x="-348343" y="2850528"/>
            <a:ext cx="3686629" cy="830985"/>
          </a:xfrm>
          <a:prstGeom prst="rect">
            <a:avLst/>
          </a:prstGeom>
          <a:noFill/>
        </p:spPr>
        <p:txBody>
          <a:bodyPr wrap="square" lIns="91428" tIns="45714" rIns="91428" bIns="45714" rtlCol="0">
            <a:spAutoFit/>
          </a:bodyPr>
          <a:lstStyle/>
          <a:p>
            <a:pPr algn="ctr"/>
            <a:r>
              <a:rPr lang="en-US" sz="4800" smtClean="0">
                <a:latin typeface="Arial" pitchFamily="34" charset="0"/>
                <a:ea typeface="Arial-Rounded" pitchFamily="34" charset="0"/>
                <a:cs typeface="Arial" pitchFamily="34" charset="0"/>
              </a:rPr>
              <a:t>điều khiển</a:t>
            </a:r>
            <a:endParaRPr lang="en-US" sz="4800" i="1">
              <a:latin typeface="Arial" pitchFamily="34" charset="0"/>
              <a:ea typeface="Arial-Rounded" pitchFamily="34" charset="0"/>
              <a:cs typeface="Arial" pitchFamily="34" charset="0"/>
            </a:endParaRPr>
          </a:p>
        </p:txBody>
      </p:sp>
      <p:sp>
        <p:nvSpPr>
          <p:cNvPr id="9" name="TextBox 8"/>
          <p:cNvSpPr txBox="1"/>
          <p:nvPr/>
        </p:nvSpPr>
        <p:spPr>
          <a:xfrm>
            <a:off x="-489858" y="3798165"/>
            <a:ext cx="2888673" cy="830985"/>
          </a:xfrm>
          <a:prstGeom prst="rect">
            <a:avLst/>
          </a:prstGeom>
          <a:noFill/>
        </p:spPr>
        <p:txBody>
          <a:bodyPr wrap="square" lIns="91428" tIns="45714" rIns="91428" bIns="45714" rtlCol="0">
            <a:spAutoFit/>
          </a:bodyPr>
          <a:lstStyle/>
          <a:p>
            <a:pPr algn="ctr"/>
            <a:r>
              <a:rPr lang="en-US" sz="4800" smtClean="0">
                <a:latin typeface="Arial" pitchFamily="34" charset="0"/>
                <a:ea typeface="Arial-Rounded" pitchFamily="34" charset="0"/>
                <a:cs typeface="Arial" pitchFamily="34" charset="0"/>
              </a:rPr>
              <a:t>bút vẽ</a:t>
            </a:r>
            <a:endParaRPr lang="en-US" sz="4800" i="1">
              <a:latin typeface="Arial" pitchFamily="34" charset="0"/>
              <a:ea typeface="Arial-Rounded" pitchFamily="34" charset="0"/>
              <a:cs typeface="Arial" pitchFamily="34" charset="0"/>
            </a:endParaRPr>
          </a:p>
        </p:txBody>
      </p:sp>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912" y="944958"/>
            <a:ext cx="582610" cy="28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3798" y="2781299"/>
            <a:ext cx="582610" cy="28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0649" y="1907056"/>
            <a:ext cx="582610" cy="28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6441" y="3863139"/>
            <a:ext cx="582610" cy="28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t="17408" b="22076"/>
          <a:stretch/>
        </p:blipFill>
        <p:spPr>
          <a:xfrm>
            <a:off x="2971800" y="1439739"/>
            <a:ext cx="6172200" cy="3610664"/>
          </a:xfrm>
          <a:prstGeom prst="rect">
            <a:avLst/>
          </a:prstGeom>
        </p:spPr>
      </p:pic>
      <p:pic>
        <p:nvPicPr>
          <p:cNvPr id="3079"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68171" y="2425898"/>
            <a:ext cx="732858" cy="161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29742" y="2608152"/>
            <a:ext cx="714828" cy="1315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92190" y="2888955"/>
            <a:ext cx="714715" cy="123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71261" y="2730174"/>
            <a:ext cx="993819" cy="1432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37167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4"/>
                                        </p:tgtEl>
                                        <p:attrNameLst>
                                          <p:attrName>ppt_x</p:attrName>
                                        </p:attrNameLst>
                                      </p:cBhvr>
                                      <p:tavLst>
                                        <p:tav tm="0">
                                          <p:val>
                                            <p:strVal val="ppt_x"/>
                                          </p:val>
                                        </p:tav>
                                        <p:tav tm="100000">
                                          <p:val>
                                            <p:strVal val="ppt_x"/>
                                          </p:val>
                                        </p:tav>
                                      </p:tavLst>
                                    </p:anim>
                                    <p:anim calcmode="lin" valueType="num">
                                      <p:cBhvr additive="base">
                                        <p:cTn id="7" dur="500"/>
                                        <p:tgtEl>
                                          <p:spTgt spid="14"/>
                                        </p:tgtEl>
                                        <p:attrNameLst>
                                          <p:attrName>ppt_y</p:attrName>
                                        </p:attrNameLst>
                                      </p:cBhvr>
                                      <p:tavLst>
                                        <p:tav tm="0">
                                          <p:val>
                                            <p:strVal val="ppt_y"/>
                                          </p:val>
                                        </p:tav>
                                        <p:tav tm="100000">
                                          <p:val>
                                            <p:strVal val="1+ppt_h/2"/>
                                          </p:val>
                                        </p:tav>
                                      </p:tavLst>
                                    </p:anim>
                                    <p:set>
                                      <p:cBhvr>
                                        <p:cTn id="8" dur="1" fill="hold">
                                          <p:stCondLst>
                                            <p:cond delay="499"/>
                                          </p:stCondLst>
                                        </p:cTn>
                                        <p:tgtEl>
                                          <p:spTgt spid="14"/>
                                        </p:tgtEl>
                                        <p:attrNameLst>
                                          <p:attrName>style.visibility</p:attrName>
                                        </p:attrNameLst>
                                      </p:cBhvr>
                                      <p:to>
                                        <p:strVal val="hidden"/>
                                      </p:to>
                                    </p:set>
                                  </p:childTnLst>
                                  <p:subTnLst>
                                    <p:audio>
                                      <p:cMediaNode vol="100000">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par>
                          <p:cTn id="9" fill="hold">
                            <p:stCondLst>
                              <p:cond delay="500"/>
                            </p:stCondLst>
                            <p:childTnLst>
                              <p:par>
                                <p:cTn id="10" presetID="63" presetClass="path" presetSubtype="0" accel="50000" decel="50000" fill="hold" nodeType="afterEffect">
                                  <p:stCondLst>
                                    <p:cond delay="0"/>
                                  </p:stCondLst>
                                  <p:childTnLst>
                                    <p:animMotion origin="layout" path="M 3.05556E-6 -1.99568E-6 L 0.40816 -0.00401 " pathEditMode="relative" rAng="0" ptsTypes="AA">
                                      <p:cBhvr>
                                        <p:cTn id="11" dur="2000" fill="hold"/>
                                        <p:tgtEl>
                                          <p:spTgt spid="3082"/>
                                        </p:tgtEl>
                                        <p:attrNameLst>
                                          <p:attrName>ppt_x</p:attrName>
                                          <p:attrName>ppt_y</p:attrName>
                                        </p:attrNameLst>
                                      </p:cBhvr>
                                      <p:rCtr x="20399" y="-216"/>
                                    </p:animMotion>
                                  </p:childTnLst>
                                </p:cTn>
                              </p:par>
                            </p:childTnLst>
                          </p:cTn>
                        </p:par>
                      </p:childTnLst>
                    </p:cTn>
                  </p:par>
                </p:childTnLst>
              </p:cTn>
              <p:nextCondLst>
                <p:cond evt="onClick" delay="0">
                  <p:tgtEl>
                    <p:spTgt spid="14"/>
                  </p:tgtEl>
                </p:cond>
              </p:nextCondLst>
            </p:seq>
            <p:seq concurrent="1" nextAc="seek">
              <p:cTn id="12" restart="whenNotActive" fill="hold" evtFilter="cancelBubble" nodeType="interactiveSeq">
                <p:stCondLst>
                  <p:cond evt="onClick" delay="0">
                    <p:tgtEl>
                      <p:spTgt spid="13"/>
                    </p:tgtEl>
                  </p:cond>
                </p:stCondLst>
                <p:endSync evt="end" delay="0">
                  <p:rtn val="all"/>
                </p:endSync>
                <p:childTnLst>
                  <p:par>
                    <p:cTn id="13" fill="hold">
                      <p:stCondLst>
                        <p:cond delay="0"/>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13"/>
                                        </p:tgtEl>
                                        <p:attrNameLst>
                                          <p:attrName>ppt_x</p:attrName>
                                        </p:attrNameLst>
                                      </p:cBhvr>
                                      <p:tavLst>
                                        <p:tav tm="0">
                                          <p:val>
                                            <p:strVal val="ppt_x"/>
                                          </p:val>
                                        </p:tav>
                                        <p:tav tm="100000">
                                          <p:val>
                                            <p:strVal val="ppt_x"/>
                                          </p:val>
                                        </p:tav>
                                      </p:tavLst>
                                    </p:anim>
                                    <p:anim calcmode="lin" valueType="num">
                                      <p:cBhvr additive="base">
                                        <p:cTn id="17" dur="500"/>
                                        <p:tgtEl>
                                          <p:spTgt spid="13"/>
                                        </p:tgtEl>
                                        <p:attrNameLst>
                                          <p:attrName>ppt_y</p:attrName>
                                        </p:attrNameLst>
                                      </p:cBhvr>
                                      <p:tavLst>
                                        <p:tav tm="0">
                                          <p:val>
                                            <p:strVal val="ppt_y"/>
                                          </p:val>
                                        </p:tav>
                                        <p:tav tm="100000">
                                          <p:val>
                                            <p:strVal val="1+ppt_h/2"/>
                                          </p:val>
                                        </p:tav>
                                      </p:tavLst>
                                    </p:anim>
                                    <p:set>
                                      <p:cBhvr>
                                        <p:cTn id="18" dur="1" fill="hold">
                                          <p:stCondLst>
                                            <p:cond delay="499"/>
                                          </p:stCondLst>
                                        </p:cTn>
                                        <p:tgtEl>
                                          <p:spTgt spid="13"/>
                                        </p:tgtEl>
                                        <p:attrNameLst>
                                          <p:attrName>style.visibility</p:attrName>
                                        </p:attrNameLst>
                                      </p:cBhvr>
                                      <p:to>
                                        <p:strVal val="hidden"/>
                                      </p:to>
                                    </p:set>
                                  </p:childTnLst>
                                  <p:subTnLst>
                                    <p:audio>
                                      <p:cMediaNode vol="100000">
                                        <p:cTn display="0" masterRel="sameClick">
                                          <p:stCondLst>
                                            <p:cond evt="begin" delay="0">
                                              <p:tn val="15"/>
                                            </p:cond>
                                          </p:stCondLst>
                                          <p:endCondLst>
                                            <p:cond evt="onStopAudio" delay="0">
                                              <p:tgtEl>
                                                <p:sldTgt/>
                                              </p:tgtEl>
                                            </p:cond>
                                          </p:endCondLst>
                                        </p:cTn>
                                        <p:tgtEl>
                                          <p:sndTgt r:embed="rId2" name="applause.wav"/>
                                        </p:tgtEl>
                                      </p:cMediaNode>
                                    </p:audio>
                                  </p:subTnLst>
                                </p:cTn>
                              </p:par>
                            </p:childTnLst>
                          </p:cTn>
                        </p:par>
                        <p:par>
                          <p:cTn id="19" fill="hold">
                            <p:stCondLst>
                              <p:cond delay="500"/>
                            </p:stCondLst>
                            <p:childTnLst>
                              <p:par>
                                <p:cTn id="20" presetID="63" presetClass="path" presetSubtype="0" accel="50000" decel="50000" fill="hold" nodeType="afterEffect">
                                  <p:stCondLst>
                                    <p:cond delay="0"/>
                                  </p:stCondLst>
                                  <p:childTnLst>
                                    <p:animMotion origin="layout" path="M -2.5E-6 -4.93667E-6 L 0.40469 0.02812 " pathEditMode="relative" rAng="0" ptsTypes="AA">
                                      <p:cBhvr>
                                        <p:cTn id="21" dur="2000" fill="hold"/>
                                        <p:tgtEl>
                                          <p:spTgt spid="3083"/>
                                        </p:tgtEl>
                                        <p:attrNameLst>
                                          <p:attrName>ppt_x</p:attrName>
                                          <p:attrName>ppt_y</p:attrName>
                                        </p:attrNameLst>
                                      </p:cBhvr>
                                      <p:rCtr x="20226" y="1390"/>
                                    </p:animMotion>
                                  </p:childTnLst>
                                </p:cTn>
                              </p:par>
                            </p:childTnLst>
                          </p:cTn>
                        </p:par>
                      </p:childTnLst>
                    </p:cTn>
                  </p:par>
                </p:childTnLst>
              </p:cTn>
              <p:nextCondLst>
                <p:cond evt="onClick" delay="0">
                  <p:tgtEl>
                    <p:spTgt spid="13"/>
                  </p:tgtEl>
                </p:cond>
              </p:nextCondLst>
            </p:seq>
            <p:seq concurrent="1" nextAc="seek">
              <p:cTn id="22" restart="whenNotActive" fill="hold" evtFilter="cancelBubble" nodeType="interactiveSeq">
                <p:stCondLst>
                  <p:cond evt="onClick" delay="0">
                    <p:tgtEl>
                      <p:spTgt spid="12"/>
                    </p:tgtEl>
                  </p:cond>
                </p:stCondLst>
                <p:endSync evt="end" delay="0">
                  <p:rtn val="all"/>
                </p:endSync>
                <p:childTnLst>
                  <p:par>
                    <p:cTn id="23" fill="hold">
                      <p:stCondLst>
                        <p:cond delay="0"/>
                      </p:stCondLst>
                      <p:childTnLst>
                        <p:par>
                          <p:cTn id="24" fill="hold">
                            <p:stCondLst>
                              <p:cond delay="0"/>
                            </p:stCondLst>
                            <p:childTnLst>
                              <p:par>
                                <p:cTn id="25" presetID="2" presetClass="exit" presetSubtype="4" fill="hold" nodeType="clickEffect">
                                  <p:stCondLst>
                                    <p:cond delay="0"/>
                                  </p:stCondLst>
                                  <p:childTnLst>
                                    <p:anim calcmode="lin" valueType="num">
                                      <p:cBhvr additive="base">
                                        <p:cTn id="26" dur="500"/>
                                        <p:tgtEl>
                                          <p:spTgt spid="12"/>
                                        </p:tgtEl>
                                        <p:attrNameLst>
                                          <p:attrName>ppt_x</p:attrName>
                                        </p:attrNameLst>
                                      </p:cBhvr>
                                      <p:tavLst>
                                        <p:tav tm="0">
                                          <p:val>
                                            <p:strVal val="ppt_x"/>
                                          </p:val>
                                        </p:tav>
                                        <p:tav tm="100000">
                                          <p:val>
                                            <p:strVal val="ppt_x"/>
                                          </p:val>
                                        </p:tav>
                                      </p:tavLst>
                                    </p:anim>
                                    <p:anim calcmode="lin" valueType="num">
                                      <p:cBhvr additive="base">
                                        <p:cTn id="27" dur="500"/>
                                        <p:tgtEl>
                                          <p:spTgt spid="12"/>
                                        </p:tgtEl>
                                        <p:attrNameLst>
                                          <p:attrName>ppt_y</p:attrName>
                                        </p:attrNameLst>
                                      </p:cBhvr>
                                      <p:tavLst>
                                        <p:tav tm="0">
                                          <p:val>
                                            <p:strVal val="ppt_y"/>
                                          </p:val>
                                        </p:tav>
                                        <p:tav tm="100000">
                                          <p:val>
                                            <p:strVal val="1+ppt_h/2"/>
                                          </p:val>
                                        </p:tav>
                                      </p:tavLst>
                                    </p:anim>
                                    <p:set>
                                      <p:cBhvr>
                                        <p:cTn id="28"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applause.wav"/>
                                        </p:tgtEl>
                                      </p:cMediaNode>
                                    </p:audio>
                                  </p:subTnLst>
                                </p:cTn>
                              </p:par>
                            </p:childTnLst>
                          </p:cTn>
                        </p:par>
                        <p:par>
                          <p:cTn id="29" fill="hold">
                            <p:stCondLst>
                              <p:cond delay="500"/>
                            </p:stCondLst>
                            <p:childTnLst>
                              <p:par>
                                <p:cTn id="30" presetID="63" presetClass="path" presetSubtype="0" accel="50000" decel="50000" fill="hold" nodeType="afterEffect">
                                  <p:stCondLst>
                                    <p:cond delay="0"/>
                                  </p:stCondLst>
                                  <p:childTnLst>
                                    <p:animMotion origin="layout" path="M -2.77778E-7 -2.73092E-6 L 0.45191 -0.0071 " pathEditMode="relative" rAng="0" ptsTypes="AA">
                                      <p:cBhvr>
                                        <p:cTn id="31" dur="2000" fill="hold"/>
                                        <p:tgtEl>
                                          <p:spTgt spid="3077"/>
                                        </p:tgtEl>
                                        <p:attrNameLst>
                                          <p:attrName>ppt_x</p:attrName>
                                          <p:attrName>ppt_y</p:attrName>
                                        </p:attrNameLst>
                                      </p:cBhvr>
                                      <p:rCtr x="22587" y="-371"/>
                                    </p:animMotion>
                                  </p:childTnLst>
                                </p:cTn>
                              </p:par>
                            </p:childTnLst>
                          </p:cTn>
                        </p:par>
                      </p:childTnLst>
                    </p:cTn>
                  </p:par>
                </p:childTnLst>
              </p:cTn>
              <p:nextCondLst>
                <p:cond evt="onClick" delay="0">
                  <p:tgtEl>
                    <p:spTgt spid="12"/>
                  </p:tgtEl>
                </p:cond>
              </p:nextCondLst>
            </p:seq>
            <p:seq concurrent="1" nextAc="seek">
              <p:cTn id="32" restart="whenNotActive" fill="hold" evtFilter="cancelBubble" nodeType="interactiveSeq">
                <p:stCondLst>
                  <p:cond evt="onClick" delay="0">
                    <p:tgtEl>
                      <p:spTgt spid="3076"/>
                    </p:tgtEl>
                  </p:cond>
                </p:stCondLst>
                <p:endSync evt="end" delay="0">
                  <p:rtn val="all"/>
                </p:endSync>
                <p:childTnLst>
                  <p:par>
                    <p:cTn id="33" fill="hold">
                      <p:stCondLst>
                        <p:cond delay="0"/>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3076"/>
                                        </p:tgtEl>
                                        <p:attrNameLst>
                                          <p:attrName>ppt_x</p:attrName>
                                        </p:attrNameLst>
                                      </p:cBhvr>
                                      <p:tavLst>
                                        <p:tav tm="0">
                                          <p:val>
                                            <p:strVal val="ppt_x"/>
                                          </p:val>
                                        </p:tav>
                                        <p:tav tm="100000">
                                          <p:val>
                                            <p:strVal val="ppt_x"/>
                                          </p:val>
                                        </p:tav>
                                      </p:tavLst>
                                    </p:anim>
                                    <p:anim calcmode="lin" valueType="num">
                                      <p:cBhvr additive="base">
                                        <p:cTn id="37" dur="500"/>
                                        <p:tgtEl>
                                          <p:spTgt spid="3076"/>
                                        </p:tgtEl>
                                        <p:attrNameLst>
                                          <p:attrName>ppt_y</p:attrName>
                                        </p:attrNameLst>
                                      </p:cBhvr>
                                      <p:tavLst>
                                        <p:tav tm="0">
                                          <p:val>
                                            <p:strVal val="ppt_y"/>
                                          </p:val>
                                        </p:tav>
                                        <p:tav tm="100000">
                                          <p:val>
                                            <p:strVal val="1+ppt_h/2"/>
                                          </p:val>
                                        </p:tav>
                                      </p:tavLst>
                                    </p:anim>
                                    <p:set>
                                      <p:cBhvr>
                                        <p:cTn id="38" dur="1" fill="hold">
                                          <p:stCondLst>
                                            <p:cond delay="499"/>
                                          </p:stCondLst>
                                        </p:cTn>
                                        <p:tgtEl>
                                          <p:spTgt spid="3076"/>
                                        </p:tgtEl>
                                        <p:attrNameLst>
                                          <p:attrName>style.visibility</p:attrName>
                                        </p:attrNameLst>
                                      </p:cBhvr>
                                      <p:to>
                                        <p:strVal val="hidden"/>
                                      </p:to>
                                    </p:set>
                                  </p:childTnLst>
                                  <p:subTnLst>
                                    <p:audio>
                                      <p:cMediaNode vol="100000">
                                        <p:cTn display="0" masterRel="sameClick">
                                          <p:stCondLst>
                                            <p:cond evt="begin" delay="0">
                                              <p:tn val="35"/>
                                            </p:cond>
                                          </p:stCondLst>
                                          <p:endCondLst>
                                            <p:cond evt="onStopAudio" delay="0">
                                              <p:tgtEl>
                                                <p:sldTgt/>
                                              </p:tgtEl>
                                            </p:cond>
                                          </p:endCondLst>
                                        </p:cTn>
                                        <p:tgtEl>
                                          <p:sndTgt r:embed="rId2" name="applause.wav"/>
                                        </p:tgtEl>
                                      </p:cMediaNode>
                                    </p:audio>
                                  </p:subTnLst>
                                </p:cTn>
                              </p:par>
                            </p:childTnLst>
                          </p:cTn>
                        </p:par>
                        <p:par>
                          <p:cTn id="39" fill="hold">
                            <p:stCondLst>
                              <p:cond delay="500"/>
                            </p:stCondLst>
                            <p:childTnLst>
                              <p:par>
                                <p:cTn id="40" presetID="63" presetClass="path" presetSubtype="0" accel="50000" decel="50000" fill="hold" nodeType="afterEffect">
                                  <p:stCondLst>
                                    <p:cond delay="0"/>
                                  </p:stCondLst>
                                  <p:childTnLst>
                                    <p:animMotion origin="layout" path="M -8.33333E-7 2.55175E-6 L 0.43698 0.00494 " pathEditMode="relative" rAng="0" ptsTypes="AA">
                                      <p:cBhvr>
                                        <p:cTn id="41" dur="2000" fill="hold"/>
                                        <p:tgtEl>
                                          <p:spTgt spid="3079"/>
                                        </p:tgtEl>
                                        <p:attrNameLst>
                                          <p:attrName>ppt_x</p:attrName>
                                          <p:attrName>ppt_y</p:attrName>
                                        </p:attrNameLst>
                                      </p:cBhvr>
                                      <p:rCtr x="21840" y="247"/>
                                    </p:animMotion>
                                  </p:childTnLst>
                                </p:cTn>
                              </p:par>
                            </p:childTnLst>
                          </p:cTn>
                        </p:par>
                      </p:childTnLst>
                    </p:cTn>
                  </p:par>
                </p:childTnLst>
              </p:cTn>
              <p:nextCondLst>
                <p:cond evt="onClick" delay="0">
                  <p:tgtEl>
                    <p:spTgt spid="307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3" name="Oval 2"/>
          <p:cNvSpPr/>
          <p:nvPr/>
        </p:nvSpPr>
        <p:spPr>
          <a:xfrm>
            <a:off x="11463" y="26467"/>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smtClean="0">
                <a:solidFill>
                  <a:schemeClr val="bg1"/>
                </a:solidFill>
                <a:latin typeface="Arial Rounded MT Bold" pitchFamily="34" charset="0"/>
                <a:cs typeface="Times New Roman" pitchFamily="18" charset="0"/>
              </a:rPr>
              <a:t>9</a:t>
            </a:r>
            <a:endParaRPr lang="en-US" sz="2800" b="1">
              <a:solidFill>
                <a:schemeClr val="bg1"/>
              </a:solidFill>
              <a:latin typeface="Arial Rounded MT Bold" pitchFamily="34" charset="0"/>
              <a:cs typeface="Times New Roman" pitchFamily="18" charset="0"/>
            </a:endParaRPr>
          </a:p>
        </p:txBody>
      </p:sp>
      <p:sp>
        <p:nvSpPr>
          <p:cNvPr id="4" name="TextBox 3"/>
          <p:cNvSpPr txBox="1"/>
          <p:nvPr/>
        </p:nvSpPr>
        <p:spPr>
          <a:xfrm>
            <a:off x="3355285" y="163991"/>
            <a:ext cx="5407715" cy="461616"/>
          </a:xfrm>
          <a:prstGeom prst="rect">
            <a:avLst/>
          </a:prstGeom>
          <a:noFill/>
          <a:ln>
            <a:noFill/>
          </a:ln>
        </p:spPr>
        <p:txBody>
          <a:bodyPr wrap="square" lIns="91391" tIns="45696" rIns="91391" bIns="45696" rtlCol="0">
            <a:spAutoFit/>
          </a:bodyPr>
          <a:lstStyle/>
          <a:p>
            <a:pPr algn="just"/>
            <a:r>
              <a:rPr lang="en-US" sz="2400" b="1" i="1" smtClean="0">
                <a:latin typeface="Arial" pitchFamily="34" charset="0"/>
                <a:ea typeface="Arial-Rounded" pitchFamily="34" charset="0"/>
                <a:cs typeface="Arial" pitchFamily="34" charset="0"/>
              </a:rPr>
              <a:t>Nhận biết biển báo</a:t>
            </a:r>
            <a:endParaRPr lang="en-US" sz="2400" b="1" i="1">
              <a:latin typeface="Arial" pitchFamily="34" charset="0"/>
              <a:ea typeface="Arial-Rounded" pitchFamily="34" charset="0"/>
              <a:cs typeface="Arial" pitchFamily="34" charset="0"/>
            </a:endParaRPr>
          </a:p>
        </p:txBody>
      </p:sp>
      <p:grpSp>
        <p:nvGrpSpPr>
          <p:cNvPr id="5" name="Group 4"/>
          <p:cNvGrpSpPr/>
          <p:nvPr/>
        </p:nvGrpSpPr>
        <p:grpSpPr>
          <a:xfrm>
            <a:off x="762000" y="140610"/>
            <a:ext cx="2619674" cy="449686"/>
            <a:chOff x="886344" y="436620"/>
            <a:chExt cx="2619674" cy="449686"/>
          </a:xfrm>
        </p:grpSpPr>
        <p:sp>
          <p:nvSpPr>
            <p:cNvPr id="6" name="Oval 5"/>
            <p:cNvSpPr/>
            <p:nvPr/>
          </p:nvSpPr>
          <p:spPr>
            <a:xfrm>
              <a:off x="886344" y="436620"/>
              <a:ext cx="449686" cy="449686"/>
            </a:xfrm>
            <a:prstGeom prst="ellipse">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T</a:t>
              </a:r>
              <a:endParaRPr lang="en-US" sz="2800" b="1">
                <a:solidFill>
                  <a:schemeClr val="bg1"/>
                </a:solidFill>
                <a:latin typeface="Arial-Rounded" pitchFamily="34" charset="0"/>
                <a:ea typeface="Arial-Rounded" pitchFamily="34" charset="0"/>
                <a:cs typeface="Arial-Rounded" pitchFamily="34" charset="0"/>
              </a:endParaRPr>
            </a:p>
          </p:txBody>
        </p:sp>
        <p:sp>
          <p:nvSpPr>
            <p:cNvPr id="7" name="Oval 6"/>
            <p:cNvSpPr/>
            <p:nvPr/>
          </p:nvSpPr>
          <p:spPr>
            <a:xfrm>
              <a:off x="1231774" y="436620"/>
              <a:ext cx="449686" cy="44968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r</a:t>
              </a:r>
              <a:endParaRPr lang="en-US" sz="2800" b="1">
                <a:solidFill>
                  <a:schemeClr val="bg1"/>
                </a:solidFill>
                <a:latin typeface="Arial-Rounded" pitchFamily="34" charset="0"/>
                <a:ea typeface="Arial-Rounded" pitchFamily="34" charset="0"/>
                <a:cs typeface="Arial-Rounded" pitchFamily="34" charset="0"/>
              </a:endParaRPr>
            </a:p>
          </p:txBody>
        </p:sp>
        <p:sp>
          <p:nvSpPr>
            <p:cNvPr id="8" name="Oval 7"/>
            <p:cNvSpPr/>
            <p:nvPr/>
          </p:nvSpPr>
          <p:spPr>
            <a:xfrm>
              <a:off x="1577310" y="436620"/>
              <a:ext cx="449686" cy="44968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ò</a:t>
              </a:r>
            </a:p>
          </p:txBody>
        </p:sp>
        <p:sp>
          <p:nvSpPr>
            <p:cNvPr id="9" name="Oval 8"/>
            <p:cNvSpPr/>
            <p:nvPr/>
          </p:nvSpPr>
          <p:spPr>
            <a:xfrm>
              <a:off x="1957060" y="436620"/>
              <a:ext cx="449686" cy="44968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c</a:t>
              </a:r>
              <a:endParaRPr lang="en-US" sz="2800" b="1">
                <a:solidFill>
                  <a:schemeClr val="bg1"/>
                </a:solidFill>
                <a:latin typeface="Arial-Rounded" pitchFamily="34" charset="0"/>
                <a:ea typeface="Arial-Rounded" pitchFamily="34" charset="0"/>
                <a:cs typeface="Arial-Rounded" pitchFamily="34" charset="0"/>
              </a:endParaRPr>
            </a:p>
          </p:txBody>
        </p:sp>
        <p:sp>
          <p:nvSpPr>
            <p:cNvPr id="10" name="Oval 9"/>
            <p:cNvSpPr/>
            <p:nvPr/>
          </p:nvSpPr>
          <p:spPr>
            <a:xfrm>
              <a:off x="2311443" y="436620"/>
              <a:ext cx="449686" cy="4496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h</a:t>
              </a:r>
              <a:endParaRPr lang="en-US" sz="2800" b="1">
                <a:solidFill>
                  <a:schemeClr val="bg1"/>
                </a:solidFill>
                <a:latin typeface="Arial-Rounded" pitchFamily="34" charset="0"/>
                <a:ea typeface="Arial-Rounded" pitchFamily="34" charset="0"/>
                <a:cs typeface="Arial-Rounded" pitchFamily="34" charset="0"/>
              </a:endParaRPr>
            </a:p>
          </p:txBody>
        </p:sp>
        <p:sp>
          <p:nvSpPr>
            <p:cNvPr id="11" name="Oval 10"/>
            <p:cNvSpPr/>
            <p:nvPr/>
          </p:nvSpPr>
          <p:spPr>
            <a:xfrm>
              <a:off x="2686656" y="436620"/>
              <a:ext cx="449686" cy="44968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ơ</a:t>
              </a:r>
            </a:p>
          </p:txBody>
        </p:sp>
        <p:sp>
          <p:nvSpPr>
            <p:cNvPr id="12" name="Oval 11"/>
            <p:cNvSpPr/>
            <p:nvPr/>
          </p:nvSpPr>
          <p:spPr>
            <a:xfrm>
              <a:off x="3056332" y="436620"/>
              <a:ext cx="449686" cy="44968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i</a:t>
              </a:r>
              <a:endParaRPr lang="en-US" sz="2800" b="1">
                <a:solidFill>
                  <a:schemeClr val="bg1"/>
                </a:solidFill>
                <a:latin typeface="Arial-Rounded" pitchFamily="34" charset="0"/>
                <a:ea typeface="Arial-Rounded" pitchFamily="34" charset="0"/>
                <a:cs typeface="Arial-Rounded" pitchFamily="34" charset="0"/>
              </a:endParaRPr>
            </a:p>
          </p:txBody>
        </p:sp>
      </p:gr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029" y="642417"/>
            <a:ext cx="7696200" cy="4306044"/>
          </a:xfrm>
          <a:prstGeom prst="rect">
            <a:avLst/>
          </a:prstGeom>
        </p:spPr>
      </p:pic>
    </p:spTree>
    <p:extLst>
      <p:ext uri="{BB962C8B-B14F-4D97-AF65-F5344CB8AC3E}">
        <p14:creationId xmlns:p14="http://schemas.microsoft.com/office/powerpoint/2010/main" val="5070340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1818</TotalTime>
  <Words>371</Words>
  <Application>Microsoft Office PowerPoint</Application>
  <PresentationFormat>On-screen Show (16:9)</PresentationFormat>
  <Paragraphs>54</Paragraphs>
  <Slides>11</Slides>
  <Notes>5</Notes>
  <HiddenSlides>0</HiddenSlides>
  <MMClips>1</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Đọc đoạn 2 trong bài Đèn giao thông.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MTC</cp:lastModifiedBy>
  <cp:revision>265</cp:revision>
  <dcterms:created xsi:type="dcterms:W3CDTF">2020-12-08T15:48:47Z</dcterms:created>
  <dcterms:modified xsi:type="dcterms:W3CDTF">2022-03-17T12:52:58Z</dcterms:modified>
</cp:coreProperties>
</file>