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8"/>
  </p:notesMasterIdLst>
  <p:sldIdLst>
    <p:sldId id="258" r:id="rId5"/>
    <p:sldId id="342" r:id="rId6"/>
    <p:sldId id="256" r:id="rId7"/>
    <p:sldId id="288" r:id="rId8"/>
    <p:sldId id="325" r:id="rId9"/>
    <p:sldId id="326" r:id="rId10"/>
    <p:sldId id="328" r:id="rId11"/>
    <p:sldId id="329" r:id="rId12"/>
    <p:sldId id="327" r:id="rId13"/>
    <p:sldId id="316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17" r:id="rId25"/>
    <p:sldId id="340" r:id="rId26"/>
    <p:sldId id="341" r:id="rId27"/>
  </p:sldIdLst>
  <p:sldSz cx="9144000" cy="5143500" type="screen16x9"/>
  <p:notesSz cx="6858000" cy="9144000"/>
  <p:embeddedFontLst>
    <p:embeddedFont>
      <p:font typeface="DFPOP1-W9" panose="020B0604020202020204" charset="-128"/>
      <p:regular r:id="rId29"/>
    </p:embeddedFont>
    <p:embeddedFont>
      <p:font typeface="Arial-Rounded" panose="020B0500000000000000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宋体" panose="02010600030101010101" pitchFamily="2" charset="-122"/>
      <p:regular r:id="rId35"/>
    </p:embeddedFont>
    <p:embeddedFont>
      <p:font typeface="微软雅黑" panose="020B0503020204020204" pitchFamily="34" charset="-122"/>
      <p:regular r:id="rId36"/>
      <p:bold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258"/>
            <p14:sldId id="342"/>
            <p14:sldId id="256"/>
            <p14:sldId id="288"/>
            <p14:sldId id="325"/>
            <p14:sldId id="326"/>
            <p14:sldId id="328"/>
            <p14:sldId id="329"/>
            <p14:sldId id="327"/>
            <p14:sldId id="316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17"/>
            <p14:sldId id="340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67A"/>
    <a:srgbClr val="EF2A19"/>
    <a:srgbClr val="F02EB9"/>
    <a:srgbClr val="E638B4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85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2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9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2020/12/23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8279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1785" y="22236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88889E-6 1.23457E-6 L 3.88889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0" grpId="0"/>
      <p:bldP spid="1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40" y="21244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 chữ bí mật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4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4.32099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371" y="616857"/>
            <a:ext cx="80336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a) Dựa vào các bài đã học (</a:t>
            </a:r>
            <a:r>
              <a:rPr lang="en-US" sz="28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trống trường, Cuộc thi tài năng rừng xanh, Du lịch biển Việt Nam, Bữa cơm gia đình, Tia nắng đi đâu?, Lời chào, Đi học, Nhớ ơn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) và gợi ý ở dưới, tìm ô chữ hàng ngang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 Đọc câu xuất hiện ở hàng dọc màu vàng.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2840407" y="3054255"/>
            <a:ext cx="466927" cy="4669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1006515" y="691323"/>
            <a:ext cx="7003988" cy="3735304"/>
            <a:chOff x="505760" y="719839"/>
            <a:chExt cx="7003988" cy="3735304"/>
          </a:xfrm>
        </p:grpSpPr>
        <p:sp>
          <p:nvSpPr>
            <p:cNvPr id="20" name="Rectangle 19"/>
            <p:cNvSpPr/>
            <p:nvPr/>
          </p:nvSpPr>
          <p:spPr>
            <a:xfrm>
              <a:off x="2373550" y="3054418"/>
              <a:ext cx="466927" cy="46692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73550" y="3521324"/>
              <a:ext cx="466927" cy="46692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73549" y="3988216"/>
              <a:ext cx="466927" cy="466927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06581" y="305428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39648" y="305426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72709" y="305426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5760" y="305426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906581" y="3521323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972729" y="719839"/>
              <a:ext cx="6537019" cy="2334593"/>
              <a:chOff x="972729" y="719839"/>
              <a:chExt cx="6537019" cy="233459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373551" y="719846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2840478" y="719839"/>
                <a:ext cx="4669270" cy="466934"/>
                <a:chOff x="2840478" y="719839"/>
                <a:chExt cx="4669270" cy="466934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840478" y="719846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3307405" y="719845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3774332" y="719844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241259" y="719843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708186" y="719842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5175113" y="719841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642040" y="719840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108967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575894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042821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2373551" y="1186766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373551" y="1653686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373551" y="2120599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373551" y="2587505"/>
                <a:ext cx="466927" cy="466927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06622" y="118674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840475" y="118675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06619" y="165365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307399" y="118674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840474" y="1653643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307398" y="1653600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2840476" y="2120586"/>
                <a:ext cx="4669270" cy="466934"/>
                <a:chOff x="2840478" y="719839"/>
                <a:chExt cx="4669270" cy="466934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840478" y="719846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307405" y="719845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774332" y="719844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241259" y="719843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708186" y="719842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5175113" y="719841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5642040" y="719840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108967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575894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042821" y="719839"/>
                  <a:ext cx="466927" cy="466927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3307397" y="2587491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840464" y="2587471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906601" y="212052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439668" y="212050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72729" y="2120505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6581" y="258740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241174" y="258737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774241" y="258735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708094" y="2587354"/>
                <a:ext cx="466927" cy="46692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3307327" y="3054235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40406" y="3054234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07327" y="3988018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840406" y="3988017"/>
              <a:ext cx="466927" cy="466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335860" y="652612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59837" y="1155956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59837" y="1595209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1867" y="2056874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41171" y="2557073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5315" y="3010050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79076" y="3499687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46089" y="3979018"/>
            <a:ext cx="589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(8)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129" y="776614"/>
            <a:ext cx="67891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Nghỉ hè trường lóp vắng teo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Nhớ bạn đành ngủ chẳng theo được về.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Khai trường thì lại vui ghê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Mới bừng tỉnh dậy theo nghề như xưa.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Tiếng vang như sấm sớm trưa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Nhắc khi học tập nắng mưa chuyên cần.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(Là cái gì?)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361" y="1252102"/>
            <a:ext cx="678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(2)	Con gì đep nhất loài chim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Đuôi xòe rực rỡ như nghìn cánh hoa?</a:t>
            </a:r>
          </a:p>
        </p:txBody>
      </p:sp>
    </p:spTree>
    <p:extLst>
      <p:ext uri="{BB962C8B-B14F-4D97-AF65-F5344CB8AC3E}">
        <p14:creationId xmlns:p14="http://schemas.microsoft.com/office/powerpoint/2010/main" val="31376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137" y="1166758"/>
            <a:ext cx="741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(3) Nơi nào có thể thỏa sức bơi lội, xây lâu đài cát?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137" y="1166758"/>
            <a:ext cx="741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(4) Ngày 28 tháng 6 hằng năm là ngày gì?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137" y="1166758"/>
            <a:ext cx="741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(5)		Cái gì chiếu sáng nhẹ nhàng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Xuyên qua kẽ lá chẳng làm lá rung?</a:t>
            </a:r>
          </a:p>
        </p:txBody>
      </p:sp>
    </p:spTree>
    <p:extLst>
      <p:ext uri="{BB962C8B-B14F-4D97-AF65-F5344CB8AC3E}">
        <p14:creationId xmlns:p14="http://schemas.microsoft.com/office/powerpoint/2010/main" val="17747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369" y="996070"/>
            <a:ext cx="7415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(6)	Ai ai cũng có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Chẳng nặng là bao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Bạn ơi đi đâu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Nhớ mang theo nhé.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(Là gì?)</a:t>
            </a:r>
          </a:p>
        </p:txBody>
      </p:sp>
    </p:spTree>
    <p:extLst>
      <p:ext uri="{BB962C8B-B14F-4D97-AF65-F5344CB8AC3E}">
        <p14:creationId xmlns:p14="http://schemas.microsoft.com/office/powerpoint/2010/main" val="31797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369" y="996070"/>
            <a:ext cx="741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(7)		      Lá gì xòe ô che nắng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	Râm mát đường trên đồi vắng em đi?</a:t>
            </a:r>
            <a:endParaRPr lang="en-US" sz="2400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2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369" y="996070"/>
            <a:ext cx="741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(8)	Ăn quả nhớ kẻ trồng ( … ).</a:t>
            </a:r>
            <a:endParaRPr lang="en-US" sz="2400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624243" y="2122352"/>
            <a:ext cx="512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0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184" y="106054"/>
            <a:ext cx="8086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3. Nói tên các tháng trong năm. Dùng từ ngữ phù hợp để hoàn thiện câu.</a:t>
            </a:r>
            <a:endParaRPr lang="en-US" sz="2400" b="1" i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25837" r="9944" b="8741"/>
          <a:stretch/>
        </p:blipFill>
        <p:spPr>
          <a:xfrm>
            <a:off x="2512469" y="839718"/>
            <a:ext cx="4272596" cy="430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624243" y="2122352"/>
            <a:ext cx="512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 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90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6754" y="2237327"/>
            <a:ext cx="9512298" cy="3004238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674324" y="2051421"/>
            <a:ext cx="1509225" cy="924188"/>
            <a:chOff x="3281021" y="1814207"/>
            <a:chExt cx="1509225" cy="92418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87443" y="1814207"/>
              <a:ext cx="14814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1021" y="1814207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786738" y="3017250"/>
            <a:ext cx="3299301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…………………………..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90" y="0"/>
            <a:ext cx="1235398" cy="127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" y="-248743"/>
            <a:ext cx="1726039" cy="17260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21" flipH="1">
            <a:off x="5118464" y="-273742"/>
            <a:ext cx="1198712" cy="1198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3646701"/>
            <a:ext cx="5402883" cy="16508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0"/>
          <a:stretch/>
        </p:blipFill>
        <p:spPr>
          <a:xfrm flipH="1">
            <a:off x="4921984" y="3640064"/>
            <a:ext cx="4522843" cy="1643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74324" y="1117142"/>
            <a:ext cx="674126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sz="4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ÔN TẬP VÀ ĐÁNH GIÁ</a:t>
            </a:r>
            <a:endParaRPr lang="zh-CN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49466" y="139925"/>
            <a:ext cx="8505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1</a:t>
            </a:r>
            <a:r>
              <a:rPr lang="en-US" altLang="zh-CN" sz="28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 Chọn tranh phù hợp với từng chủ điểm đã học và cho biết lí do em chọn</a:t>
            </a:r>
            <a:endParaRPr lang="zh-CN" altLang="en-US" sz="28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38203" r="47672" b="36832"/>
          <a:stretch/>
        </p:blipFill>
        <p:spPr>
          <a:xfrm>
            <a:off x="1254869" y="1012319"/>
            <a:ext cx="2587557" cy="2070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5" t="38438" r="9206" b="37144"/>
          <a:stretch/>
        </p:blipFill>
        <p:spPr>
          <a:xfrm>
            <a:off x="4854100" y="1075831"/>
            <a:ext cx="2548648" cy="2024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66381" r="48078" b="9201"/>
          <a:stretch/>
        </p:blipFill>
        <p:spPr>
          <a:xfrm>
            <a:off x="1274327" y="3082364"/>
            <a:ext cx="2548648" cy="2024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9" t="66007" r="9062" b="9575"/>
          <a:stretch/>
        </p:blipFill>
        <p:spPr>
          <a:xfrm>
            <a:off x="4873556" y="3082364"/>
            <a:ext cx="2548648" cy="20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10023" r="12167" b="66625"/>
          <a:stretch/>
        </p:blipFill>
        <p:spPr>
          <a:xfrm>
            <a:off x="408560" y="330740"/>
            <a:ext cx="5159365" cy="1955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66467" r="12474" b="10181"/>
          <a:stretch/>
        </p:blipFill>
        <p:spPr>
          <a:xfrm>
            <a:off x="3078572" y="2536318"/>
            <a:ext cx="5159364" cy="1955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38120" r="50696" b="38445"/>
          <a:stretch/>
        </p:blipFill>
        <p:spPr>
          <a:xfrm>
            <a:off x="5658254" y="324254"/>
            <a:ext cx="2571345" cy="1983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t="38120" r="11887" b="38445"/>
          <a:stretch/>
        </p:blipFill>
        <p:spPr>
          <a:xfrm>
            <a:off x="416897" y="2508472"/>
            <a:ext cx="2571345" cy="19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0042" y="836578"/>
            <a:ext cx="7033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Quan sát tranh và cho biết :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- Tranh vẽ gì ?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- Tranh thể hiện điều gì 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38203" r="47672" b="36832"/>
          <a:stretch/>
        </p:blipFill>
        <p:spPr>
          <a:xfrm>
            <a:off x="1157597" y="116732"/>
            <a:ext cx="2587557" cy="2070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5" t="38438" r="9206" b="37144"/>
          <a:stretch/>
        </p:blipFill>
        <p:spPr>
          <a:xfrm>
            <a:off x="5077835" y="116732"/>
            <a:ext cx="2548648" cy="2024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t="66381" r="48078" b="9201"/>
          <a:stretch/>
        </p:blipFill>
        <p:spPr>
          <a:xfrm>
            <a:off x="1196506" y="2732169"/>
            <a:ext cx="2548648" cy="2024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9" t="66007" r="9062" b="9575"/>
          <a:stretch/>
        </p:blipFill>
        <p:spPr>
          <a:xfrm>
            <a:off x="5077835" y="2732169"/>
            <a:ext cx="2548648" cy="2024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2560" y="2216927"/>
            <a:ext cx="280032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Tôi và các bạn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1030" y="2216927"/>
            <a:ext cx="270225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Mái ấm gia đình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252" y="4743390"/>
            <a:ext cx="331893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Mái trường mến yêu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1030" y="4743390"/>
            <a:ext cx="270225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Điều em đã biết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10023" r="51048" b="66625"/>
          <a:stretch/>
        </p:blipFill>
        <p:spPr>
          <a:xfrm>
            <a:off x="1057071" y="58362"/>
            <a:ext cx="2804810" cy="2185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38120" r="50696" b="38445"/>
          <a:stretch/>
        </p:blipFill>
        <p:spPr>
          <a:xfrm>
            <a:off x="1057071" y="2647131"/>
            <a:ext cx="2804810" cy="2163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8" t="38120" r="11887" b="38445"/>
          <a:stretch/>
        </p:blipFill>
        <p:spPr>
          <a:xfrm>
            <a:off x="5081079" y="2647131"/>
            <a:ext cx="2804809" cy="2163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0" t="10023" r="12221" b="66625"/>
          <a:stretch/>
        </p:blipFill>
        <p:spPr>
          <a:xfrm>
            <a:off x="5081079" y="58363"/>
            <a:ext cx="2804809" cy="2185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182" y="2265734"/>
            <a:ext cx="32945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Bài học từ cuộc sống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6189" y="2265734"/>
            <a:ext cx="32945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Bài học từ cuộc sống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328" y="4743390"/>
            <a:ext cx="32945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Thế giới trong mắt em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2185" y="4753996"/>
            <a:ext cx="350259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Đất nước và con người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6" t="66467" r="12474" b="10181"/>
          <a:stretch/>
        </p:blipFill>
        <p:spPr>
          <a:xfrm>
            <a:off x="717509" y="188902"/>
            <a:ext cx="7648568" cy="2898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4750" y="3228489"/>
            <a:ext cx="329458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Thiên nhiên kì thú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2185" y="3228489"/>
            <a:ext cx="350259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CĐ : Đất nước và con người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2954521b-b4ab-4ce3-8aa8-8bfa99a4c36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473</Words>
  <Application>Microsoft Office PowerPoint</Application>
  <PresentationFormat>On-screen Show (16:9)</PresentationFormat>
  <Paragraphs>65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DFPOP1-W9</vt:lpstr>
      <vt:lpstr>Arial-Rounded</vt:lpstr>
      <vt:lpstr>Calibri</vt:lpstr>
      <vt:lpstr>Times New Roman</vt:lpstr>
      <vt:lpstr>华康少女文字W5</vt:lpstr>
      <vt:lpstr>Arial</vt:lpstr>
      <vt:lpstr>宋体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139</cp:revision>
  <dcterms:created xsi:type="dcterms:W3CDTF">2020-08-13T09:19:08Z</dcterms:created>
  <dcterms:modified xsi:type="dcterms:W3CDTF">2020-12-23T15:01:30Z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