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88" r:id="rId7"/>
    <p:sldId id="326" r:id="rId8"/>
    <p:sldId id="327" r:id="rId9"/>
    <p:sldId id="328" r:id="rId10"/>
    <p:sldId id="329" r:id="rId11"/>
    <p:sldId id="331" r:id="rId12"/>
    <p:sldId id="317" r:id="rId13"/>
    <p:sldId id="298" r:id="rId14"/>
    <p:sldId id="332" r:id="rId15"/>
    <p:sldId id="318" r:id="rId16"/>
    <p:sldId id="333" r:id="rId17"/>
    <p:sldId id="334" r:id="rId18"/>
    <p:sldId id="323" r:id="rId19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1"/>
    </p:embeddedFont>
    <p:embeddedFont>
      <p:font typeface="DFPOP1-W9" panose="020B0604020202020204" charset="-12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al-Rounded" panose="020B0500000000000000" charset="0"/>
      <p:regular r:id="rId27"/>
    </p:embeddedFont>
  </p:embeddedFontLst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326"/>
            <p14:sldId id="327"/>
            <p14:sldId id="328"/>
            <p14:sldId id="329"/>
            <p14:sldId id="331"/>
          </p14:sldIdLst>
        </p14:section>
        <p14:section name="Tiết 2" id="{47239A1A-9B72-4DA5-96A7-F8786F163078}">
          <p14:sldIdLst>
            <p14:sldId id="317"/>
            <p14:sldId id="298"/>
            <p14:sldId id="332"/>
            <p14:sldId id="318"/>
            <p14:sldId id="333"/>
            <p14:sldId id="334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230"/>
    <a:srgbClr val="B8E67A"/>
    <a:srgbClr val="679C31"/>
    <a:srgbClr val="A8CF38"/>
    <a:srgbClr val="EF2A19"/>
    <a:srgbClr val="F02EB9"/>
    <a:srgbClr val="E638B4"/>
    <a:srgbClr val="F14420"/>
    <a:srgbClr val="FF6600"/>
    <a:srgbClr val="4C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0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ags" Target="tags/tag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19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04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21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76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2702" y="2237327"/>
            <a:ext cx="9512298" cy="3004238"/>
          </a:xfrm>
          <a:prstGeom prst="rect">
            <a:avLst/>
          </a:prstGeom>
        </p:spPr>
      </p:pic>
      <p:sp>
        <p:nvSpPr>
          <p:cNvPr id="29" name="矩形 97"/>
          <p:cNvSpPr/>
          <p:nvPr/>
        </p:nvSpPr>
        <p:spPr>
          <a:xfrm>
            <a:off x="959215" y="1375121"/>
            <a:ext cx="7619271" cy="96438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altLang="zh-CN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60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6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8: Đất nước và con người</a:t>
            </a:r>
            <a:endParaRPr lang="zh-CN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827" y="1656188"/>
            <a:ext cx="4988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 TẬP</a:t>
            </a:r>
            <a:endParaRPr lang="zh-CN" alt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90" y="0"/>
            <a:ext cx="1235398" cy="127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-248743"/>
            <a:ext cx="1726039" cy="17260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21" flipH="1">
            <a:off x="5118464" y="-273742"/>
            <a:ext cx="1198712" cy="1198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3646701"/>
            <a:ext cx="5402883" cy="1650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0"/>
          <a:stretch/>
        </p:blipFill>
        <p:spPr>
          <a:xfrm flipH="1">
            <a:off x="4921984" y="3640064"/>
            <a:ext cx="4522843" cy="1643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25564" y="532659"/>
            <a:ext cx="8098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5. Hãy viết lại đúng chính tả những câu sau 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599" y="1415858"/>
            <a:ext cx="620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a) nam và hà là học sinh lớp 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599" y="2175947"/>
            <a:ext cx="620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b) những người lính cứu hỏa rất dũng cảm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16604" r="10375" b="24906"/>
          <a:stretch/>
        </p:blipFill>
        <p:spPr>
          <a:xfrm>
            <a:off x="350196" y="2936036"/>
            <a:ext cx="1542167" cy="12353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17905" y="2637612"/>
            <a:ext cx="4212078" cy="1739836"/>
            <a:chOff x="2217905" y="2637612"/>
            <a:chExt cx="4212078" cy="1739836"/>
          </a:xfrm>
        </p:grpSpPr>
        <p:sp>
          <p:nvSpPr>
            <p:cNvPr id="12" name="Oval Callout 11"/>
            <p:cNvSpPr/>
            <p:nvPr/>
          </p:nvSpPr>
          <p:spPr>
            <a:xfrm>
              <a:off x="2217905" y="2637612"/>
              <a:ext cx="4212078" cy="1739836"/>
            </a:xfrm>
            <a:prstGeom prst="wedgeEllipseCallout">
              <a:avLst>
                <a:gd name="adj1" fmla="val -56547"/>
                <a:gd name="adj2" fmla="val 11824"/>
              </a:avLst>
            </a:prstGeom>
            <a:solidFill>
              <a:srgbClr val="B8E67A"/>
            </a:solidFill>
            <a:ln w="38100">
              <a:solidFill>
                <a:srgbClr val="57A2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90156" y="2936036"/>
              <a:ext cx="3399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 xác định lỗi chính tả trong 2 câu trên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8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3171" y="389484"/>
            <a:ext cx="790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Sửa lại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599" y="1113437"/>
            <a:ext cx="620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a) Nam và Hà là học sinh lớp 1.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599" y="1816024"/>
            <a:ext cx="620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b) Những người lính cứu hỏa rất dũng cảm.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2" l="10000" r="90000">
                        <a14:foregroundMark x1="39111" y1="61827" x2="60444" y2="66346"/>
                        <a14:foregroundMark x1="44333" y1="11538" x2="62000" y2="29519"/>
                        <a14:foregroundMark x1="53889" y1="7404" x2="39333" y2="30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2" y="2277689"/>
            <a:ext cx="1875357" cy="21670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82362" y="2680292"/>
            <a:ext cx="6536987" cy="1361872"/>
            <a:chOff x="2110902" y="2680292"/>
            <a:chExt cx="6536987" cy="1361872"/>
          </a:xfrm>
        </p:grpSpPr>
        <p:sp>
          <p:nvSpPr>
            <p:cNvPr id="6" name="Snip Diagonal Corner Rectangle 5"/>
            <p:cNvSpPr/>
            <p:nvPr/>
          </p:nvSpPr>
          <p:spPr>
            <a:xfrm>
              <a:off x="2110902" y="2680292"/>
              <a:ext cx="6536987" cy="1361872"/>
            </a:xfrm>
            <a:prstGeom prst="snip2DiagRect">
              <a:avLst/>
            </a:prstGeom>
            <a:solidFill>
              <a:srgbClr val="B8E67A"/>
            </a:solidFill>
            <a:ln w="28575">
              <a:solidFill>
                <a:srgbClr val="57A2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780" y="2761063"/>
              <a:ext cx="60332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 viết hoa chữ cái đầu </a:t>
              </a:r>
              <a:r>
                <a:rPr lang="vi-VN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âu</a:t>
              </a:r>
              <a:r>
                <a:rPr lang="vi-VN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 hoa chữ cái đầu trong mỗi tiếng tạo nên tên </a:t>
              </a:r>
              <a:r>
                <a:rPr lang="vi-VN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riêng; </a:t>
              </a:r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hết câu cần</a:t>
              </a:r>
              <a:r>
                <a:rPr lang="vi-VN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 </a:t>
              </a:r>
              <a:r>
                <a:rPr lang="vi-VN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vi-VN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5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39" y="21223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 mở rộng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2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330" y="1272168"/>
            <a:ext cx="7981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a) Tìm đọc một cuốn sách hoặc một tập thơ về đất nước và con người Việt Nam.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3171" y="532660"/>
            <a:ext cx="790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6. Đọc mở rộng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330" y="2205646"/>
            <a:ext cx="7981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) Nói với bạn điều em biết them từ cuốn sách hoặc tập thơ đó.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16604" r="10375" b="24906"/>
          <a:stretch/>
        </p:blipFill>
        <p:spPr>
          <a:xfrm>
            <a:off x="2497713" y="2935043"/>
            <a:ext cx="1357232" cy="10871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9576" y="2837240"/>
            <a:ext cx="2424433" cy="1173005"/>
            <a:chOff x="2217905" y="2637612"/>
            <a:chExt cx="3037383" cy="1173005"/>
          </a:xfrm>
        </p:grpSpPr>
        <p:sp>
          <p:nvSpPr>
            <p:cNvPr id="8" name="Oval Callout 7"/>
            <p:cNvSpPr/>
            <p:nvPr/>
          </p:nvSpPr>
          <p:spPr>
            <a:xfrm>
              <a:off x="2217905" y="2637612"/>
              <a:ext cx="3037383" cy="1173005"/>
            </a:xfrm>
            <a:prstGeom prst="wedgeEllipseCallout">
              <a:avLst>
                <a:gd name="adj1" fmla="val -56547"/>
                <a:gd name="adj2" fmla="val 11824"/>
              </a:avLst>
            </a:prstGeom>
            <a:solidFill>
              <a:srgbClr val="B8E67A"/>
            </a:solidFill>
            <a:ln w="38100">
              <a:solidFill>
                <a:srgbClr val="57A2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10254" y="2795359"/>
              <a:ext cx="2142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7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12407" y="467788"/>
            <a:ext cx="790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* Gợi ý :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045" y="1052563"/>
            <a:ext cx="7981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Nhờ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đâu em có được cuốn sách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(tập thơ)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Cuốn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sách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(bài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thơ trong tập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thơ)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viết về cái gì ?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gì thú vị , đáng chú ý trong cuốn sách bài thơ em vừa đọc 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7892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1392739" y="2060824"/>
            <a:ext cx="3588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8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8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8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1.48148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1785" y="22236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88889E-6 1.23457E-6 L 3.88889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94592" y="193856"/>
            <a:ext cx="209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28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Đọc</a:t>
            </a:r>
            <a:endParaRPr lang="zh-CN" altLang="en-US" sz="28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8996" y="717076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Nam quê hương ta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1121" y="1413155"/>
            <a:ext cx="6918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Việt Nam đất nước ta ơi</a:t>
            </a: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Mênh mông biển lúa đâu trời đẹp hơn</a:t>
            </a: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Cánh cò bay lả rập rờn</a:t>
            </a: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Mây mờ che đỉnh Trường Sơn sớm chiều.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93572" y="3496694"/>
            <a:ext cx="7230581" cy="1323439"/>
            <a:chOff x="1193572" y="3496694"/>
            <a:chExt cx="7230581" cy="1323439"/>
          </a:xfrm>
        </p:grpSpPr>
        <p:sp>
          <p:nvSpPr>
            <p:cNvPr id="2" name="Rounded Rectangle 1"/>
            <p:cNvSpPr/>
            <p:nvPr/>
          </p:nvSpPr>
          <p:spPr>
            <a:xfrm>
              <a:off x="1193572" y="3496694"/>
              <a:ext cx="7230581" cy="1308769"/>
            </a:xfrm>
            <a:prstGeom prst="roundRect">
              <a:avLst/>
            </a:prstGeom>
            <a:solidFill>
              <a:srgbClr val="A8CF38"/>
            </a:solidFill>
            <a:ln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73802" y="3496694"/>
              <a:ext cx="7050351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Trong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đoạn thơ trên , những từ ngữ nào là tên riêng ? </a:t>
              </a:r>
              <a:endParaRPr lang="en-US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còn biết những tên riêng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trong các văn bản đã học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Điều gì cần nhớ khi viết tên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riêng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94592" y="193856"/>
            <a:ext cx="3273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Trả lời câu hỏi</a:t>
            </a:r>
            <a:endParaRPr lang="zh-CN" altLang="en-US" sz="28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8996" y="717076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Nam quê hương ta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1121" y="1413155"/>
            <a:ext cx="6918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Việt Nam đất nước ta ơi</a:t>
            </a: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Mênh mông biển lúa đâu trời đẹp hơn</a:t>
            </a: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Cánh cò bay lả rập rờn</a:t>
            </a: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Mây mờ che đỉnh Trường Sơn sớm chiều.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8996" y="707348"/>
            <a:ext cx="209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 Nam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2959" y="1399525"/>
            <a:ext cx="209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Nam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5088" y="2686361"/>
            <a:ext cx="229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Sơn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142" y="791924"/>
            <a:ext cx="79410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400" smtClean="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40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biết những tên riêng thảo trong các văn bản đã học </a:t>
            </a:r>
            <a:r>
              <a:rPr lang="vi-VN" sz="2400" smtClean="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smtClean="0">
              <a:solidFill>
                <a:srgbClr val="679C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142" y="1852272"/>
            <a:ext cx="622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vi-VN" sz="240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Điều gì cần nhớ khi viết tên riêng</a:t>
            </a:r>
            <a:r>
              <a:rPr lang="en-US" sz="240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82805" y="2763296"/>
            <a:ext cx="743577" cy="532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8415" y="2772639"/>
            <a:ext cx="478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viết hoa tên riêng.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40" y="21244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06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4.32099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40507" y="466230"/>
            <a:ext cx="7436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Nói về quê em hoặc nơi em đang sống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859" y="1138137"/>
            <a:ext cx="7607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Quê em ở đâu?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Em đang sống ở đâu?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Quê em, nơi em đang sống có những gì đáng chú ý, thú vị, đáng nhớ?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Tình cảm của em đối với quê hương hoặc nơi em đang sống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4049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40" y="21244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6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4.32099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624243" y="2122352"/>
            <a:ext cx="5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Chính tả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0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481</Words>
  <Application>Microsoft Office PowerPoint</Application>
  <PresentationFormat>On-screen Show (16:9)</PresentationFormat>
  <Paragraphs>64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宋体</vt:lpstr>
      <vt:lpstr>华康少女文字W5</vt:lpstr>
      <vt:lpstr>DFPOP1-W9</vt:lpstr>
      <vt:lpstr>Calibri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Ngoc Yen</cp:lastModifiedBy>
  <cp:revision>140</cp:revision>
  <dcterms:created xsi:type="dcterms:W3CDTF">2020-08-13T09:19:08Z</dcterms:created>
  <dcterms:modified xsi:type="dcterms:W3CDTF">2021-04-21T15:34:12Z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