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56" r:id="rId2"/>
    <p:sldId id="257" r:id="rId3"/>
    <p:sldId id="258" r:id="rId4"/>
    <p:sldId id="262" r:id="rId5"/>
    <p:sldId id="260" r:id="rId6"/>
    <p:sldId id="259" r:id="rId7"/>
    <p:sldId id="261" r:id="rId8"/>
    <p:sldId id="263" r:id="rId9"/>
    <p:sldId id="264" r:id="rId10"/>
    <p:sldId id="266" r:id="rId11"/>
    <p:sldId id="267" r:id="rId12"/>
    <p:sldId id="269" r:id="rId13"/>
    <p:sldId id="270" r:id="rId14"/>
    <p:sldId id="268"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D5A7"/>
    <a:srgbClr val="DE752D"/>
    <a:srgbClr val="66382E"/>
    <a:srgbClr val="BA6124"/>
    <a:srgbClr val="F09971"/>
    <a:srgbClr val="FFB655"/>
    <a:srgbClr val="77412F"/>
    <a:srgbClr val="FFFAD4"/>
    <a:srgbClr val="C8FFF9"/>
    <a:srgbClr val="494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816"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3-5097-4F7C-9ED9-921AB54F758C}"/>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4-5097-4F7C-9ED9-921AB54F758C}"/>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5097-4F7C-9ED9-921AB54F758C}"/>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2-5097-4F7C-9ED9-921AB54F758C}"/>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0-5097-4F7C-9ED9-921AB54F75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C00E-4DA1-9A8F-EA9FBC2B5961}"/>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00E-4DA1-9A8F-EA9FBC2B5961}"/>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C00E-4DA1-9A8F-EA9FBC2B5961}"/>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C00E-4DA1-9A8F-EA9FBC2B5961}"/>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8-C00E-4DA1-9A8F-EA9FBC2B59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35D5-4078-8237-1A4E39C161F0}"/>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35D5-4078-8237-1A4E39C161F0}"/>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35D5-4078-8237-1A4E39C161F0}"/>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35D5-4078-8237-1A4E39C161F0}"/>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0-3106-4CF6-9D29-D22BC0BF4B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FF15-4C0C-B6E1-51433E9F438A}"/>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FF15-4C0C-B6E1-51433E9F438A}"/>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FF15-4C0C-B6E1-51433E9F438A}"/>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FF15-4C0C-B6E1-51433E9F438A}"/>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8-FF15-4C0C-B6E1-51433E9F43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5842-41AE-AB3D-B6DCD6F4DB33}"/>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5842-41AE-AB3D-B6DCD6F4DB33}"/>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5842-41AE-AB3D-B6DCD6F4DB33}"/>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5842-41AE-AB3D-B6DCD6F4DB33}"/>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0-C2B9-47DE-A367-7528C0BF6A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DF25-4F13-94F9-42566D31781B}"/>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DF25-4F13-94F9-42566D31781B}"/>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DF25-4F13-94F9-42566D31781B}"/>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DF25-4F13-94F9-42566D31781B}"/>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8-DF25-4F13-94F9-42566D3178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Reversed" id="25">
  <a:schemeClr val="accent5"/>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AFA8F-AFB4-4E1D-AA09-B19717EA1B3C}"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130DB-510D-401E-A142-82CFADAFB2FA}" type="slidenum">
              <a:rPr lang="en-US" smtClean="0"/>
              <a:t>‹#›</a:t>
            </a:fld>
            <a:endParaRPr lang="en-US"/>
          </a:p>
        </p:txBody>
      </p:sp>
    </p:spTree>
    <p:extLst>
      <p:ext uri="{BB962C8B-B14F-4D97-AF65-F5344CB8AC3E}">
        <p14:creationId xmlns:p14="http://schemas.microsoft.com/office/powerpoint/2010/main" val="228971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2</a:t>
            </a:fld>
            <a:endParaRPr lang="en-US"/>
          </a:p>
        </p:txBody>
      </p:sp>
    </p:spTree>
    <p:extLst>
      <p:ext uri="{BB962C8B-B14F-4D97-AF65-F5344CB8AC3E}">
        <p14:creationId xmlns:p14="http://schemas.microsoft.com/office/powerpoint/2010/main" val="27248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3</a:t>
            </a:fld>
            <a:endParaRPr lang="en-US"/>
          </a:p>
        </p:txBody>
      </p:sp>
    </p:spTree>
    <p:extLst>
      <p:ext uri="{BB962C8B-B14F-4D97-AF65-F5344CB8AC3E}">
        <p14:creationId xmlns:p14="http://schemas.microsoft.com/office/powerpoint/2010/main" val="295490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5</a:t>
            </a:fld>
            <a:endParaRPr lang="en-US"/>
          </a:p>
        </p:txBody>
      </p:sp>
    </p:spTree>
    <p:extLst>
      <p:ext uri="{BB962C8B-B14F-4D97-AF65-F5344CB8AC3E}">
        <p14:creationId xmlns:p14="http://schemas.microsoft.com/office/powerpoint/2010/main" val="3315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15</a:t>
            </a:fld>
            <a:endParaRPr lang="en-US"/>
          </a:p>
        </p:txBody>
      </p:sp>
    </p:spTree>
    <p:extLst>
      <p:ext uri="{BB962C8B-B14F-4D97-AF65-F5344CB8AC3E}">
        <p14:creationId xmlns:p14="http://schemas.microsoft.com/office/powerpoint/2010/main" val="259727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26CFF-3016-470E-B0F1-4BC5D315A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DE3326-0F44-412B-8187-21A869E057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69F90-BD88-4789-B835-8080DE808938}"/>
              </a:ext>
            </a:extLst>
          </p:cNvPr>
          <p:cNvSpPr>
            <a:spLocks noGrp="1"/>
          </p:cNvSpPr>
          <p:nvPr>
            <p:ph type="dt" sz="half" idx="10"/>
          </p:nvPr>
        </p:nvSpPr>
        <p:spPr/>
        <p:txBody>
          <a:bodyPr/>
          <a:lstStyle/>
          <a:p>
            <a:fld id="{32251D4D-A010-4EF8-8BAA-3F572FDBEE6E}" type="datetimeFigureOut">
              <a:rPr lang="en-US" smtClean="0"/>
              <a:t>1/13/2022</a:t>
            </a:fld>
            <a:endParaRPr lang="en-US"/>
          </a:p>
        </p:txBody>
      </p:sp>
      <p:sp>
        <p:nvSpPr>
          <p:cNvPr id="5" name="Footer Placeholder 4">
            <a:extLst>
              <a:ext uri="{FF2B5EF4-FFF2-40B4-BE49-F238E27FC236}">
                <a16:creationId xmlns:a16="http://schemas.microsoft.com/office/drawing/2014/main" id="{33A644F2-71F9-4CF1-99B9-DCB261FD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53567-6636-46A8-8450-A0914BB42469}"/>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1666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F3A4-965F-42A8-9551-9C71B3983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CCA6ED-6B7B-4787-856D-7B775B4CF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9D38E-4489-40D1-8409-9EE9BC00886F}"/>
              </a:ext>
            </a:extLst>
          </p:cNvPr>
          <p:cNvSpPr>
            <a:spLocks noGrp="1"/>
          </p:cNvSpPr>
          <p:nvPr>
            <p:ph type="dt" sz="half" idx="10"/>
          </p:nvPr>
        </p:nvSpPr>
        <p:spPr/>
        <p:txBody>
          <a:bodyPr/>
          <a:lstStyle/>
          <a:p>
            <a:fld id="{32251D4D-A010-4EF8-8BAA-3F572FDBEE6E}" type="datetimeFigureOut">
              <a:rPr lang="en-US" smtClean="0"/>
              <a:t>1/13/2022</a:t>
            </a:fld>
            <a:endParaRPr lang="en-US"/>
          </a:p>
        </p:txBody>
      </p:sp>
      <p:sp>
        <p:nvSpPr>
          <p:cNvPr id="5" name="Footer Placeholder 4">
            <a:extLst>
              <a:ext uri="{FF2B5EF4-FFF2-40B4-BE49-F238E27FC236}">
                <a16:creationId xmlns:a16="http://schemas.microsoft.com/office/drawing/2014/main" id="{9C3D2B66-F181-4D12-8F2F-FE03E7984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959BF-1A41-4FA6-A153-D5F30646F9C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0633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F6793-7CDC-48F4-9CBD-E1B872CA62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49C59D-2EDE-46D8-8823-49BDA207E6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E4759-3695-4452-9275-B34938FBE176}"/>
              </a:ext>
            </a:extLst>
          </p:cNvPr>
          <p:cNvSpPr>
            <a:spLocks noGrp="1"/>
          </p:cNvSpPr>
          <p:nvPr>
            <p:ph type="dt" sz="half" idx="10"/>
          </p:nvPr>
        </p:nvSpPr>
        <p:spPr/>
        <p:txBody>
          <a:bodyPr/>
          <a:lstStyle/>
          <a:p>
            <a:fld id="{32251D4D-A010-4EF8-8BAA-3F572FDBEE6E}" type="datetimeFigureOut">
              <a:rPr lang="en-US" smtClean="0"/>
              <a:t>1/13/2022</a:t>
            </a:fld>
            <a:endParaRPr lang="en-US"/>
          </a:p>
        </p:txBody>
      </p:sp>
      <p:sp>
        <p:nvSpPr>
          <p:cNvPr id="5" name="Footer Placeholder 4">
            <a:extLst>
              <a:ext uri="{FF2B5EF4-FFF2-40B4-BE49-F238E27FC236}">
                <a16:creationId xmlns:a16="http://schemas.microsoft.com/office/drawing/2014/main" id="{CC3AA237-E8F0-4444-805C-02D34482B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F71AD-E95E-48CE-8638-1B1CE6E678F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5833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BF5E-6137-48F0-BB2A-E47DAA719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8B78C-912A-47A3-9BA9-D104FB296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C805D-E503-405C-B716-75F8006BEFD9}"/>
              </a:ext>
            </a:extLst>
          </p:cNvPr>
          <p:cNvSpPr>
            <a:spLocks noGrp="1"/>
          </p:cNvSpPr>
          <p:nvPr>
            <p:ph type="dt" sz="half" idx="10"/>
          </p:nvPr>
        </p:nvSpPr>
        <p:spPr/>
        <p:txBody>
          <a:bodyPr/>
          <a:lstStyle/>
          <a:p>
            <a:fld id="{32251D4D-A010-4EF8-8BAA-3F572FDBEE6E}" type="datetimeFigureOut">
              <a:rPr lang="en-US" smtClean="0"/>
              <a:t>1/13/2022</a:t>
            </a:fld>
            <a:endParaRPr lang="en-US"/>
          </a:p>
        </p:txBody>
      </p:sp>
      <p:sp>
        <p:nvSpPr>
          <p:cNvPr id="5" name="Footer Placeholder 4">
            <a:extLst>
              <a:ext uri="{FF2B5EF4-FFF2-40B4-BE49-F238E27FC236}">
                <a16:creationId xmlns:a16="http://schemas.microsoft.com/office/drawing/2014/main" id="{BD320839-4858-46ED-805A-63A3363EC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FCD32-86E1-4528-8D76-7F501C08DE5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8800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5B1A-0F06-4469-89E5-B71983E33D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52A07F-BBFF-4559-A3DA-F32286F5B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4C4B8-1ABF-489D-BFD0-98E4F6CAE62F}"/>
              </a:ext>
            </a:extLst>
          </p:cNvPr>
          <p:cNvSpPr>
            <a:spLocks noGrp="1"/>
          </p:cNvSpPr>
          <p:nvPr>
            <p:ph type="dt" sz="half" idx="10"/>
          </p:nvPr>
        </p:nvSpPr>
        <p:spPr/>
        <p:txBody>
          <a:bodyPr/>
          <a:lstStyle/>
          <a:p>
            <a:fld id="{32251D4D-A010-4EF8-8BAA-3F572FDBEE6E}" type="datetimeFigureOut">
              <a:rPr lang="en-US" smtClean="0"/>
              <a:t>1/13/2022</a:t>
            </a:fld>
            <a:endParaRPr lang="en-US"/>
          </a:p>
        </p:txBody>
      </p:sp>
      <p:sp>
        <p:nvSpPr>
          <p:cNvPr id="5" name="Footer Placeholder 4">
            <a:extLst>
              <a:ext uri="{FF2B5EF4-FFF2-40B4-BE49-F238E27FC236}">
                <a16:creationId xmlns:a16="http://schemas.microsoft.com/office/drawing/2014/main" id="{5791DABC-D17B-42D4-935D-30A10CE09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F9FAC-E44B-4E37-8217-2088298E51C2}"/>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7291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E528-C354-413E-8E0B-01A4B716B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B2A0E-E1E4-48B4-8246-E4B3AB47AB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678E3-BBD6-414F-9422-A70BF341A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8BDAC9-ED50-4BC1-B038-BF5BD0C5592C}"/>
              </a:ext>
            </a:extLst>
          </p:cNvPr>
          <p:cNvSpPr>
            <a:spLocks noGrp="1"/>
          </p:cNvSpPr>
          <p:nvPr>
            <p:ph type="dt" sz="half" idx="10"/>
          </p:nvPr>
        </p:nvSpPr>
        <p:spPr/>
        <p:txBody>
          <a:bodyPr/>
          <a:lstStyle/>
          <a:p>
            <a:fld id="{32251D4D-A010-4EF8-8BAA-3F572FDBEE6E}" type="datetimeFigureOut">
              <a:rPr lang="en-US" smtClean="0"/>
              <a:t>1/13/2022</a:t>
            </a:fld>
            <a:endParaRPr lang="en-US"/>
          </a:p>
        </p:txBody>
      </p:sp>
      <p:sp>
        <p:nvSpPr>
          <p:cNvPr id="6" name="Footer Placeholder 5">
            <a:extLst>
              <a:ext uri="{FF2B5EF4-FFF2-40B4-BE49-F238E27FC236}">
                <a16:creationId xmlns:a16="http://schemas.microsoft.com/office/drawing/2014/main" id="{BC93A145-8092-45E1-B39F-A043106F6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51CBB-1356-4708-B514-47A010DCF5BD}"/>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86588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F1DE-7B02-43C2-9081-9392E80B28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E6DC9-73E3-4D78-80E7-D22AC6F610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08987-27FD-451F-92CE-680237B81E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692D27-E9FC-45E7-BB93-AAA196CAE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A99FE-DBC8-4A54-9C57-749976BF57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F5EB6-06E8-4BA7-AB1E-24F9D17B2B91}"/>
              </a:ext>
            </a:extLst>
          </p:cNvPr>
          <p:cNvSpPr>
            <a:spLocks noGrp="1"/>
          </p:cNvSpPr>
          <p:nvPr>
            <p:ph type="dt" sz="half" idx="10"/>
          </p:nvPr>
        </p:nvSpPr>
        <p:spPr/>
        <p:txBody>
          <a:bodyPr/>
          <a:lstStyle/>
          <a:p>
            <a:fld id="{32251D4D-A010-4EF8-8BAA-3F572FDBEE6E}" type="datetimeFigureOut">
              <a:rPr lang="en-US" smtClean="0"/>
              <a:t>1/13/2022</a:t>
            </a:fld>
            <a:endParaRPr lang="en-US"/>
          </a:p>
        </p:txBody>
      </p:sp>
      <p:sp>
        <p:nvSpPr>
          <p:cNvPr id="8" name="Footer Placeholder 7">
            <a:extLst>
              <a:ext uri="{FF2B5EF4-FFF2-40B4-BE49-F238E27FC236}">
                <a16:creationId xmlns:a16="http://schemas.microsoft.com/office/drawing/2014/main" id="{E17849C6-A1D5-49DD-B9E4-8C345B4413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2E1896-39D2-44F4-87EC-1F683CA64106}"/>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10687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80D5-66E7-4304-B11F-DE79F3EB03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22ED7-3569-461E-8A45-36DC5FFC4F54}"/>
              </a:ext>
            </a:extLst>
          </p:cNvPr>
          <p:cNvSpPr>
            <a:spLocks noGrp="1"/>
          </p:cNvSpPr>
          <p:nvPr>
            <p:ph type="dt" sz="half" idx="10"/>
          </p:nvPr>
        </p:nvSpPr>
        <p:spPr/>
        <p:txBody>
          <a:bodyPr/>
          <a:lstStyle/>
          <a:p>
            <a:fld id="{32251D4D-A010-4EF8-8BAA-3F572FDBEE6E}" type="datetimeFigureOut">
              <a:rPr lang="en-US" smtClean="0"/>
              <a:t>1/13/2022</a:t>
            </a:fld>
            <a:endParaRPr lang="en-US"/>
          </a:p>
        </p:txBody>
      </p:sp>
      <p:sp>
        <p:nvSpPr>
          <p:cNvPr id="4" name="Footer Placeholder 3">
            <a:extLst>
              <a:ext uri="{FF2B5EF4-FFF2-40B4-BE49-F238E27FC236}">
                <a16:creationId xmlns:a16="http://schemas.microsoft.com/office/drawing/2014/main" id="{2F02DD56-F92F-4197-ADFF-13E7776786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19A309-E6AF-47F8-85EB-2C92D2980F11}"/>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92272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A7602-524A-4C4B-92AE-7DC3C2D96FAC}"/>
              </a:ext>
            </a:extLst>
          </p:cNvPr>
          <p:cNvSpPr>
            <a:spLocks noGrp="1"/>
          </p:cNvSpPr>
          <p:nvPr>
            <p:ph type="dt" sz="half" idx="10"/>
          </p:nvPr>
        </p:nvSpPr>
        <p:spPr/>
        <p:txBody>
          <a:bodyPr/>
          <a:lstStyle/>
          <a:p>
            <a:fld id="{32251D4D-A010-4EF8-8BAA-3F572FDBEE6E}" type="datetimeFigureOut">
              <a:rPr lang="en-US" smtClean="0"/>
              <a:t>1/13/2022</a:t>
            </a:fld>
            <a:endParaRPr lang="en-US"/>
          </a:p>
        </p:txBody>
      </p:sp>
      <p:sp>
        <p:nvSpPr>
          <p:cNvPr id="3" name="Footer Placeholder 2">
            <a:extLst>
              <a:ext uri="{FF2B5EF4-FFF2-40B4-BE49-F238E27FC236}">
                <a16:creationId xmlns:a16="http://schemas.microsoft.com/office/drawing/2014/main" id="{9D82D215-5A11-4435-A3FE-BFF3EB50B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A6F62-F21A-48CE-9C6C-2ABB76F5CD0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24792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B231-928F-4016-BE7A-6D4FE30BD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D11F02-9C58-4A61-8509-9970DF7F6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66EEF2-4F41-429F-AA59-6B7564AE5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FEE56-6FC0-49A4-A4AB-A70F22C567E8}"/>
              </a:ext>
            </a:extLst>
          </p:cNvPr>
          <p:cNvSpPr>
            <a:spLocks noGrp="1"/>
          </p:cNvSpPr>
          <p:nvPr>
            <p:ph type="dt" sz="half" idx="10"/>
          </p:nvPr>
        </p:nvSpPr>
        <p:spPr/>
        <p:txBody>
          <a:bodyPr/>
          <a:lstStyle/>
          <a:p>
            <a:fld id="{32251D4D-A010-4EF8-8BAA-3F572FDBEE6E}" type="datetimeFigureOut">
              <a:rPr lang="en-US" smtClean="0"/>
              <a:t>1/13/2022</a:t>
            </a:fld>
            <a:endParaRPr lang="en-US"/>
          </a:p>
        </p:txBody>
      </p:sp>
      <p:sp>
        <p:nvSpPr>
          <p:cNvPr id="6" name="Footer Placeholder 5">
            <a:extLst>
              <a:ext uri="{FF2B5EF4-FFF2-40B4-BE49-F238E27FC236}">
                <a16:creationId xmlns:a16="http://schemas.microsoft.com/office/drawing/2014/main" id="{8AFD7B31-1730-490D-9203-8C74F47CD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2FEDB-CE85-44B7-B903-0764816EA0FA}"/>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1652735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7388-0E6F-4024-B4E0-CC3CEEA2A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4FBA7-BAC1-411F-BBB8-B60294B0D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B8B38-159D-4033-90BD-E087C1179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A6CD31-C3A2-4B6B-9234-0164C7C448B6}"/>
              </a:ext>
            </a:extLst>
          </p:cNvPr>
          <p:cNvSpPr>
            <a:spLocks noGrp="1"/>
          </p:cNvSpPr>
          <p:nvPr>
            <p:ph type="dt" sz="half" idx="10"/>
          </p:nvPr>
        </p:nvSpPr>
        <p:spPr/>
        <p:txBody>
          <a:bodyPr/>
          <a:lstStyle/>
          <a:p>
            <a:fld id="{32251D4D-A010-4EF8-8BAA-3F572FDBEE6E}" type="datetimeFigureOut">
              <a:rPr lang="en-US" smtClean="0"/>
              <a:t>1/13/2022</a:t>
            </a:fld>
            <a:endParaRPr lang="en-US"/>
          </a:p>
        </p:txBody>
      </p:sp>
      <p:sp>
        <p:nvSpPr>
          <p:cNvPr id="6" name="Footer Placeholder 5">
            <a:extLst>
              <a:ext uri="{FF2B5EF4-FFF2-40B4-BE49-F238E27FC236}">
                <a16:creationId xmlns:a16="http://schemas.microsoft.com/office/drawing/2014/main" id="{6D0F2B1B-5739-4304-BDC1-469F417BE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A240C-1C45-441B-8369-238E27FDC88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0541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BBD33D-F260-43F6-8BC5-553A921647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DEE3D4-3559-4BAD-A8DA-7DB8E1BED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4A155-7706-47BB-9D21-E6CFF0F38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51D4D-A010-4EF8-8BAA-3F572FDBEE6E}" type="datetimeFigureOut">
              <a:rPr lang="en-US" smtClean="0"/>
              <a:t>1/13/2022</a:t>
            </a:fld>
            <a:endParaRPr lang="en-US"/>
          </a:p>
        </p:txBody>
      </p:sp>
      <p:sp>
        <p:nvSpPr>
          <p:cNvPr id="5" name="Footer Placeholder 4">
            <a:extLst>
              <a:ext uri="{FF2B5EF4-FFF2-40B4-BE49-F238E27FC236}">
                <a16:creationId xmlns:a16="http://schemas.microsoft.com/office/drawing/2014/main" id="{EA5EB562-0AA2-435C-9E8D-AAB3C0042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4F1EC1-E65B-4E7E-8192-0C2F28A4F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96791-7A0D-45F7-98E7-5054E1643CC7}" type="slidenum">
              <a:rPr lang="en-US" smtClean="0"/>
              <a:t>‹#›</a:t>
            </a:fld>
            <a:endParaRPr lang="en-US"/>
          </a:p>
        </p:txBody>
      </p:sp>
      <p:pic>
        <p:nvPicPr>
          <p:cNvPr id="8" name="Picture 7" descr="Diagram, logo&#10;&#10;Description automatically generated">
            <a:extLst>
              <a:ext uri="{FF2B5EF4-FFF2-40B4-BE49-F238E27FC236}">
                <a16:creationId xmlns:a16="http://schemas.microsoft.com/office/drawing/2014/main" id="{E815D4F6-0DBA-4A99-9B25-0AF9FB00A3EE}"/>
              </a:ext>
            </a:extLst>
          </p:cNvPr>
          <p:cNvPicPr>
            <a:picLocks noChangeAspect="1"/>
          </p:cNvPicPr>
          <p:nvPr userDrawn="1"/>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619118" y="0"/>
            <a:ext cx="1391486" cy="1269867"/>
          </a:xfrm>
          <a:prstGeom prst="rect">
            <a:avLst/>
          </a:prstGeom>
        </p:spPr>
      </p:pic>
    </p:spTree>
    <p:extLst>
      <p:ext uri="{BB962C8B-B14F-4D97-AF65-F5344CB8AC3E}">
        <p14:creationId xmlns:p14="http://schemas.microsoft.com/office/powerpoint/2010/main" val="395174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slideLayout" Target="../slideLayouts/slideLayout7.xml"/><Relationship Id="rId7" Type="http://schemas.openxmlformats.org/officeDocument/2006/relationships/image" Target="../media/image10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5.png"/><Relationship Id="rId5" Type="http://schemas.openxmlformats.org/officeDocument/2006/relationships/image" Target="../media/image13.svg"/><Relationship Id="rId10" Type="http://schemas.openxmlformats.org/officeDocument/2006/relationships/image" Target="../media/image105.svg"/><Relationship Id="rId4" Type="http://schemas.openxmlformats.org/officeDocument/2006/relationships/image" Target="../media/image12.png"/><Relationship Id="rId9" Type="http://schemas.openxmlformats.org/officeDocument/2006/relationships/image" Target="../media/image104.png"/></Relationships>
</file>

<file path=ppt/slides/_rels/slide1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86.svg"/><Relationship Id="rId7" Type="http://schemas.openxmlformats.org/officeDocument/2006/relationships/image" Target="../media/image107.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90.svg"/><Relationship Id="rId4" Type="http://schemas.openxmlformats.org/officeDocument/2006/relationships/image" Target="../media/image89.png"/></Relationships>
</file>

<file path=ppt/slides/_rels/slide12.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27.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16.png"/><Relationship Id="rId4" Type="http://schemas.openxmlformats.org/officeDocument/2006/relationships/image" Target="../media/image115.png"/></Relationships>
</file>

<file path=ppt/slides/_rels/slide15.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123.png"/><Relationship Id="rId3" Type="http://schemas.openxmlformats.org/officeDocument/2006/relationships/image" Target="../media/image117.png"/><Relationship Id="rId7" Type="http://schemas.openxmlformats.org/officeDocument/2006/relationships/image" Target="../media/image91.png"/><Relationship Id="rId12" Type="http://schemas.openxmlformats.org/officeDocument/2006/relationships/image" Target="../media/image12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121.png"/><Relationship Id="rId5" Type="http://schemas.openxmlformats.org/officeDocument/2006/relationships/image" Target="../media/image85.png"/><Relationship Id="rId10" Type="http://schemas.openxmlformats.org/officeDocument/2006/relationships/image" Target="../media/image120.svg"/><Relationship Id="rId4" Type="http://schemas.openxmlformats.org/officeDocument/2006/relationships/image" Target="../media/image118.svg"/><Relationship Id="rId9" Type="http://schemas.openxmlformats.org/officeDocument/2006/relationships/image" Target="../media/image119.png"/></Relationships>
</file>

<file path=ppt/slides/_rels/slide16.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5.svg"/><Relationship Id="rId7" Type="http://schemas.openxmlformats.org/officeDocument/2006/relationships/chart" Target="../charts/chart3.xml"/><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6.emf"/><Relationship Id="rId5" Type="http://schemas.openxmlformats.org/officeDocument/2006/relationships/image" Target="../media/image110.svg"/><Relationship Id="rId4" Type="http://schemas.openxmlformats.org/officeDocument/2006/relationships/image" Target="../media/image109.png"/><Relationship Id="rId9" Type="http://schemas.openxmlformats.org/officeDocument/2006/relationships/image" Target="../media/image128.svg"/></Relationships>
</file>

<file path=ppt/slides/_rels/slide19.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svg"/><Relationship Id="rId11" Type="http://schemas.microsoft.com/office/2007/relationships/hdphoto" Target="../media/hdphoto1.wdp"/><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3.svg"/><Relationship Id="rId9"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86.svg"/><Relationship Id="rId7" Type="http://schemas.openxmlformats.org/officeDocument/2006/relationships/image" Target="../media/image130.svg"/><Relationship Id="rId12" Type="http://schemas.openxmlformats.org/officeDocument/2006/relationships/image" Target="../media/image135.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svg"/><Relationship Id="rId5" Type="http://schemas.openxmlformats.org/officeDocument/2006/relationships/image" Target="../media/image94.svg"/><Relationship Id="rId10" Type="http://schemas.openxmlformats.org/officeDocument/2006/relationships/image" Target="../media/image133.png"/><Relationship Id="rId4" Type="http://schemas.openxmlformats.org/officeDocument/2006/relationships/image" Target="../media/image93.png"/><Relationship Id="rId9" Type="http://schemas.openxmlformats.org/officeDocument/2006/relationships/image" Target="../media/image132.svg"/></Relationships>
</file>

<file path=ppt/slides/_rels/slide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2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23.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138.png"/><Relationship Id="rId1" Type="http://schemas.openxmlformats.org/officeDocument/2006/relationships/slideLayout" Target="../slideLayouts/slideLayout7.xml"/><Relationship Id="rId5" Type="http://schemas.openxmlformats.org/officeDocument/2006/relationships/image" Target="../media/image137.svg"/><Relationship Id="rId4" Type="http://schemas.openxmlformats.org/officeDocument/2006/relationships/image" Target="../media/image136.png"/></Relationships>
</file>

<file path=ppt/slides/_rels/slide2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slideLayout" Target="../slideLayouts/slideLayout7.xml"/><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2.xml"/><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svg"/><Relationship Id="rId3" Type="http://schemas.openxmlformats.org/officeDocument/2006/relationships/image" Target="../media/image75.svg"/><Relationship Id="rId21" Type="http://schemas.openxmlformats.org/officeDocument/2006/relationships/image" Target="../media/image93.pn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image" Target="../media/image74.png"/><Relationship Id="rId16" Type="http://schemas.openxmlformats.org/officeDocument/2006/relationships/image" Target="../media/image88.svg"/><Relationship Id="rId20"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24" Type="http://schemas.openxmlformats.org/officeDocument/2006/relationships/image" Target="../media/image96.svg"/><Relationship Id="rId5" Type="http://schemas.openxmlformats.org/officeDocument/2006/relationships/image" Target="../media/image77.svg"/><Relationship Id="rId15" Type="http://schemas.openxmlformats.org/officeDocument/2006/relationships/image" Target="../media/image87.png"/><Relationship Id="rId23" Type="http://schemas.openxmlformats.org/officeDocument/2006/relationships/image" Target="../media/image95.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svg"/><Relationship Id="rId22" Type="http://schemas.openxmlformats.org/officeDocument/2006/relationships/image" Target="../media/image94.svg"/></Relationships>
</file>

<file path=ppt/slides/_rels/slide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6.svg"/><Relationship Id="rId7" Type="http://schemas.openxmlformats.org/officeDocument/2006/relationships/image" Target="../media/image98.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88.svg"/><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10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0.pn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D6741F9-69F3-4DFC-8D1A-EF9239D30D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72" y="-134911"/>
            <a:ext cx="12291272" cy="7247977"/>
          </a:xfrm>
          <a:prstGeom prst="rect">
            <a:avLst/>
          </a:prstGeom>
        </p:spPr>
      </p:pic>
      <p:pic>
        <p:nvPicPr>
          <p:cNvPr id="17" name="Graphic 16">
            <a:extLst>
              <a:ext uri="{FF2B5EF4-FFF2-40B4-BE49-F238E27FC236}">
                <a16:creationId xmlns:a16="http://schemas.microsoft.com/office/drawing/2014/main" id="{2F20A989-C5B4-40D9-9E32-4A9C5D4783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489" y="209862"/>
            <a:ext cx="11661021" cy="6337092"/>
          </a:xfrm>
          <a:prstGeom prst="rect">
            <a:avLst/>
          </a:prstGeom>
        </p:spPr>
      </p:pic>
      <p:pic>
        <p:nvPicPr>
          <p:cNvPr id="15" name="Graphic 14">
            <a:extLst>
              <a:ext uri="{FF2B5EF4-FFF2-40B4-BE49-F238E27FC236}">
                <a16:creationId xmlns:a16="http://schemas.microsoft.com/office/drawing/2014/main" id="{DB058E82-AC33-4D6D-A0C5-3120BB80C6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122585"/>
            <a:ext cx="12191999" cy="7235651"/>
          </a:xfrm>
          <a:prstGeom prst="rect">
            <a:avLst/>
          </a:prstGeom>
        </p:spPr>
      </p:pic>
      <p:pic>
        <p:nvPicPr>
          <p:cNvPr id="19" name="Graphic 18">
            <a:extLst>
              <a:ext uri="{FF2B5EF4-FFF2-40B4-BE49-F238E27FC236}">
                <a16:creationId xmlns:a16="http://schemas.microsoft.com/office/drawing/2014/main" id="{DE18B216-18CE-41D4-A39E-D517A3AC4D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131526"/>
            <a:ext cx="12192001" cy="7244592"/>
          </a:xfrm>
          <a:prstGeom prst="rect">
            <a:avLst/>
          </a:prstGeom>
        </p:spPr>
      </p:pic>
      <p:pic>
        <p:nvPicPr>
          <p:cNvPr id="21" name="Graphic 20">
            <a:extLst>
              <a:ext uri="{FF2B5EF4-FFF2-40B4-BE49-F238E27FC236}">
                <a16:creationId xmlns:a16="http://schemas.microsoft.com/office/drawing/2014/main" id="{B5C12D26-7602-415D-8E4D-EFF17B5ED3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7448" y="311653"/>
            <a:ext cx="2612571" cy="3506345"/>
          </a:xfrm>
          <a:prstGeom prst="rect">
            <a:avLst/>
          </a:prstGeom>
        </p:spPr>
      </p:pic>
      <p:pic>
        <p:nvPicPr>
          <p:cNvPr id="23" name="Graphic 22">
            <a:extLst>
              <a:ext uri="{FF2B5EF4-FFF2-40B4-BE49-F238E27FC236}">
                <a16:creationId xmlns:a16="http://schemas.microsoft.com/office/drawing/2014/main" id="{030EFBAB-DECB-4E8D-9015-A35AFD6C296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087" y="4793174"/>
            <a:ext cx="2796106" cy="2682750"/>
          </a:xfrm>
          <a:prstGeom prst="rect">
            <a:avLst/>
          </a:prstGeom>
        </p:spPr>
      </p:pic>
      <p:pic>
        <p:nvPicPr>
          <p:cNvPr id="25" name="Graphic 24">
            <a:extLst>
              <a:ext uri="{FF2B5EF4-FFF2-40B4-BE49-F238E27FC236}">
                <a16:creationId xmlns:a16="http://schemas.microsoft.com/office/drawing/2014/main" id="{BDFE342A-8284-49F5-BBB8-FBC9686E8B7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46364" y="5826076"/>
            <a:ext cx="2038350" cy="1981200"/>
          </a:xfrm>
          <a:prstGeom prst="rect">
            <a:avLst/>
          </a:prstGeom>
        </p:spPr>
      </p:pic>
      <p:pic>
        <p:nvPicPr>
          <p:cNvPr id="27" name="Graphic 26">
            <a:extLst>
              <a:ext uri="{FF2B5EF4-FFF2-40B4-BE49-F238E27FC236}">
                <a16:creationId xmlns:a16="http://schemas.microsoft.com/office/drawing/2014/main" id="{612F4EEF-65A5-4913-99A5-1B84C4FAD37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506245" y="3604012"/>
            <a:ext cx="2612572" cy="2953913"/>
          </a:xfrm>
          <a:prstGeom prst="rect">
            <a:avLst/>
          </a:prstGeom>
        </p:spPr>
      </p:pic>
      <p:pic>
        <p:nvPicPr>
          <p:cNvPr id="31" name="Graphic 30">
            <a:extLst>
              <a:ext uri="{FF2B5EF4-FFF2-40B4-BE49-F238E27FC236}">
                <a16:creationId xmlns:a16="http://schemas.microsoft.com/office/drawing/2014/main" id="{6294CEA4-8831-45BF-8283-59592AE901C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599865" y="152889"/>
            <a:ext cx="1976001" cy="3103335"/>
          </a:xfrm>
          <a:prstGeom prst="rect">
            <a:avLst/>
          </a:prstGeom>
        </p:spPr>
      </p:pic>
      <p:pic>
        <p:nvPicPr>
          <p:cNvPr id="37" name="Picture 36">
            <a:extLst>
              <a:ext uri="{FF2B5EF4-FFF2-40B4-BE49-F238E27FC236}">
                <a16:creationId xmlns:a16="http://schemas.microsoft.com/office/drawing/2014/main" id="{3C20B5E2-EDBF-449D-8401-5881D88D9693}"/>
              </a:ext>
            </a:extLst>
          </p:cNvPr>
          <p:cNvPicPr>
            <a:picLocks noChangeAspect="1"/>
          </p:cNvPicPr>
          <p:nvPr/>
        </p:nvPicPr>
        <p:blipFill>
          <a:blip r:embed="rId20"/>
          <a:stretch>
            <a:fillRect/>
          </a:stretch>
        </p:blipFill>
        <p:spPr>
          <a:xfrm>
            <a:off x="2618490" y="1203606"/>
            <a:ext cx="7419475" cy="2395936"/>
          </a:xfrm>
          <a:prstGeom prst="rect">
            <a:avLst/>
          </a:prstGeom>
        </p:spPr>
      </p:pic>
      <p:pic>
        <p:nvPicPr>
          <p:cNvPr id="38" name="Picture 37">
            <a:extLst>
              <a:ext uri="{FF2B5EF4-FFF2-40B4-BE49-F238E27FC236}">
                <a16:creationId xmlns:a16="http://schemas.microsoft.com/office/drawing/2014/main" id="{0EC1EDA4-A507-40DF-8163-FB060BFB008F}"/>
              </a:ext>
            </a:extLst>
          </p:cNvPr>
          <p:cNvPicPr>
            <a:picLocks noChangeAspect="1"/>
          </p:cNvPicPr>
          <p:nvPr/>
        </p:nvPicPr>
        <p:blipFill>
          <a:blip r:embed="rId21"/>
          <a:stretch>
            <a:fillRect/>
          </a:stretch>
        </p:blipFill>
        <p:spPr>
          <a:xfrm>
            <a:off x="3624712" y="4117618"/>
            <a:ext cx="5121084" cy="1176630"/>
          </a:xfrm>
          <a:prstGeom prst="rect">
            <a:avLst/>
          </a:prstGeom>
        </p:spPr>
      </p:pic>
      <p:pic>
        <p:nvPicPr>
          <p:cNvPr id="29" name="Graphic 28">
            <a:extLst>
              <a:ext uri="{FF2B5EF4-FFF2-40B4-BE49-F238E27FC236}">
                <a16:creationId xmlns:a16="http://schemas.microsoft.com/office/drawing/2014/main" id="{89CD21F2-50E7-4012-80B6-96E8A3219F1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435898" y="4221533"/>
            <a:ext cx="895350" cy="1028700"/>
          </a:xfrm>
          <a:prstGeom prst="rect">
            <a:avLst/>
          </a:prstGeom>
        </p:spPr>
      </p:pic>
      <p:pic>
        <p:nvPicPr>
          <p:cNvPr id="33" name="Graphic 32">
            <a:extLst>
              <a:ext uri="{FF2B5EF4-FFF2-40B4-BE49-F238E27FC236}">
                <a16:creationId xmlns:a16="http://schemas.microsoft.com/office/drawing/2014/main" id="{219AB45B-54EB-4CD3-B8F9-40BF861E854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443737" y="3817998"/>
            <a:ext cx="180975" cy="1400175"/>
          </a:xfrm>
          <a:prstGeom prst="rect">
            <a:avLst/>
          </a:prstGeom>
        </p:spPr>
      </p:pic>
    </p:spTree>
    <p:extLst>
      <p:ext uri="{BB962C8B-B14F-4D97-AF65-F5344CB8AC3E}">
        <p14:creationId xmlns:p14="http://schemas.microsoft.com/office/powerpoint/2010/main" val="386403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0-#ppt_h/2"/>
                                          </p:val>
                                        </p:tav>
                                        <p:tav tm="100000">
                                          <p:val>
                                            <p:strVal val="#ppt_y"/>
                                          </p:val>
                                        </p:tav>
                                      </p:tavLst>
                                    </p:anim>
                                  </p:childTnLst>
                                </p:cTn>
                              </p:par>
                              <p:par>
                                <p:cTn id="25" presetID="16" presetClass="entr" presetSubtype="37"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outVertical)">
                                      <p:cBhvr>
                                        <p:cTn id="27" dur="500"/>
                                        <p:tgtEl>
                                          <p:spTgt spid="37"/>
                                        </p:tgtEl>
                                      </p:cBhvr>
                                    </p:animEffect>
                                  </p:childTnLst>
                                </p:cTn>
                              </p:par>
                              <p:par>
                                <p:cTn id="28" presetID="16" presetClass="entr" presetSubtype="37"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barn(outVertical)">
                                      <p:cBhvr>
                                        <p:cTn id="30" dur="500"/>
                                        <p:tgtEl>
                                          <p:spTgt spid="38"/>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32" presetClass="emph" presetSubtype="0" repeatCount="indefinite" fill="hold" nodeType="withEffect">
                                  <p:stCondLst>
                                    <p:cond delay="0"/>
                                  </p:stCondLst>
                                  <p:endCondLst>
                                    <p:cond evt="onNext" delay="0">
                                      <p:tgtEl>
                                        <p:sldTgt/>
                                      </p:tgtEl>
                                    </p:cond>
                                  </p:endCondLst>
                                  <p:childTnLst>
                                    <p:animRot by="120000">
                                      <p:cBhvr>
                                        <p:cTn id="38" dur="100" fill="hold">
                                          <p:stCondLst>
                                            <p:cond delay="0"/>
                                          </p:stCondLst>
                                        </p:cTn>
                                        <p:tgtEl>
                                          <p:spTgt spid="29"/>
                                        </p:tgtEl>
                                        <p:attrNameLst>
                                          <p:attrName>r</p:attrName>
                                        </p:attrNameLst>
                                      </p:cBhvr>
                                    </p:animRot>
                                    <p:animRot by="-240000">
                                      <p:cBhvr>
                                        <p:cTn id="39" dur="200" fill="hold">
                                          <p:stCondLst>
                                            <p:cond delay="200"/>
                                          </p:stCondLst>
                                        </p:cTn>
                                        <p:tgtEl>
                                          <p:spTgt spid="29"/>
                                        </p:tgtEl>
                                        <p:attrNameLst>
                                          <p:attrName>r</p:attrName>
                                        </p:attrNameLst>
                                      </p:cBhvr>
                                    </p:animRot>
                                    <p:animRot by="240000">
                                      <p:cBhvr>
                                        <p:cTn id="40" dur="200" fill="hold">
                                          <p:stCondLst>
                                            <p:cond delay="400"/>
                                          </p:stCondLst>
                                        </p:cTn>
                                        <p:tgtEl>
                                          <p:spTgt spid="29"/>
                                        </p:tgtEl>
                                        <p:attrNameLst>
                                          <p:attrName>r</p:attrName>
                                        </p:attrNameLst>
                                      </p:cBhvr>
                                    </p:animRot>
                                    <p:animRot by="-240000">
                                      <p:cBhvr>
                                        <p:cTn id="41" dur="200" fill="hold">
                                          <p:stCondLst>
                                            <p:cond delay="600"/>
                                          </p:stCondLst>
                                        </p:cTn>
                                        <p:tgtEl>
                                          <p:spTgt spid="29"/>
                                        </p:tgtEl>
                                        <p:attrNameLst>
                                          <p:attrName>r</p:attrName>
                                        </p:attrNameLst>
                                      </p:cBhvr>
                                    </p:animRot>
                                    <p:animRot by="120000">
                                      <p:cBhvr>
                                        <p:cTn id="42" dur="200" fill="hold">
                                          <p:stCondLst>
                                            <p:cond delay="800"/>
                                          </p:stCondLst>
                                        </p:cTn>
                                        <p:tgtEl>
                                          <p:spTgt spid="29"/>
                                        </p:tgtEl>
                                        <p:attrNameLst>
                                          <p:attrName>r</p:attrName>
                                        </p:attrNameLst>
                                      </p:cBhvr>
                                    </p:animRot>
                                  </p:childTnLst>
                                </p:cTn>
                              </p:par>
                              <p:par>
                                <p:cTn id="43" presetID="32" presetClass="emph" presetSubtype="0" repeatCount="indefinite" fill="hold" nodeType="withEffect">
                                  <p:stCondLst>
                                    <p:cond delay="0"/>
                                  </p:stCondLst>
                                  <p:endCondLst>
                                    <p:cond evt="onNext" delay="0">
                                      <p:tgtEl>
                                        <p:sldTgt/>
                                      </p:tgtEl>
                                    </p:cond>
                                  </p:endCondLst>
                                  <p:childTnLst>
                                    <p:animRot by="120000">
                                      <p:cBhvr>
                                        <p:cTn id="44" dur="100" fill="hold">
                                          <p:stCondLst>
                                            <p:cond delay="0"/>
                                          </p:stCondLst>
                                        </p:cTn>
                                        <p:tgtEl>
                                          <p:spTgt spid="33"/>
                                        </p:tgtEl>
                                        <p:attrNameLst>
                                          <p:attrName>r</p:attrName>
                                        </p:attrNameLst>
                                      </p:cBhvr>
                                    </p:animRot>
                                    <p:animRot by="-240000">
                                      <p:cBhvr>
                                        <p:cTn id="45" dur="200" fill="hold">
                                          <p:stCondLst>
                                            <p:cond delay="200"/>
                                          </p:stCondLst>
                                        </p:cTn>
                                        <p:tgtEl>
                                          <p:spTgt spid="33"/>
                                        </p:tgtEl>
                                        <p:attrNameLst>
                                          <p:attrName>r</p:attrName>
                                        </p:attrNameLst>
                                      </p:cBhvr>
                                    </p:animRot>
                                    <p:animRot by="240000">
                                      <p:cBhvr>
                                        <p:cTn id="46" dur="200" fill="hold">
                                          <p:stCondLst>
                                            <p:cond delay="400"/>
                                          </p:stCondLst>
                                        </p:cTn>
                                        <p:tgtEl>
                                          <p:spTgt spid="33"/>
                                        </p:tgtEl>
                                        <p:attrNameLst>
                                          <p:attrName>r</p:attrName>
                                        </p:attrNameLst>
                                      </p:cBhvr>
                                    </p:animRot>
                                    <p:animRot by="-240000">
                                      <p:cBhvr>
                                        <p:cTn id="47" dur="200" fill="hold">
                                          <p:stCondLst>
                                            <p:cond delay="600"/>
                                          </p:stCondLst>
                                        </p:cTn>
                                        <p:tgtEl>
                                          <p:spTgt spid="33"/>
                                        </p:tgtEl>
                                        <p:attrNameLst>
                                          <p:attrName>r</p:attrName>
                                        </p:attrNameLst>
                                      </p:cBhvr>
                                    </p:animRot>
                                    <p:animRot by="120000">
                                      <p:cBhvr>
                                        <p:cTn id="48"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805112" y="591548"/>
            <a:ext cx="8277225" cy="954107"/>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Lớp 5/1 có 50 học sinh. Trong đó có 50% học sinh là nữ. Số học sinh nữ trong lớp 5/1 là:</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805112" y="399622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36 học sinh</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805112" y="2393602"/>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25 học sinh</a:t>
            </a: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89938"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30 học sinh</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65 học sinh</a:t>
            </a:r>
          </a:p>
        </p:txBody>
      </p:sp>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577" y="4173187"/>
            <a:ext cx="609600" cy="609600"/>
          </a:xfrm>
          <a:prstGeom prst="rect">
            <a:avLst/>
          </a:prstGeom>
        </p:spPr>
      </p:pic>
      <p:pic>
        <p:nvPicPr>
          <p:cNvPr id="10" name="Graphic 9">
            <a:extLst>
              <a:ext uri="{FF2B5EF4-FFF2-40B4-BE49-F238E27FC236}">
                <a16:creationId xmlns:a16="http://schemas.microsoft.com/office/drawing/2014/main" id="{3269C3FD-633F-4843-A752-7C9EA2AC0B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54019" y="5370726"/>
            <a:ext cx="2124593" cy="1448252"/>
          </a:xfrm>
          <a:prstGeom prst="rect">
            <a:avLst/>
          </a:prstGeom>
        </p:spPr>
      </p:pic>
      <p:pic>
        <p:nvPicPr>
          <p:cNvPr id="13" name="Graphic 12">
            <a:extLst>
              <a:ext uri="{FF2B5EF4-FFF2-40B4-BE49-F238E27FC236}">
                <a16:creationId xmlns:a16="http://schemas.microsoft.com/office/drawing/2014/main" id="{765D621E-CDE0-448A-B702-B65534F72F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41443" y="5572912"/>
            <a:ext cx="1489885" cy="1257090"/>
          </a:xfrm>
          <a:prstGeom prst="rect">
            <a:avLst/>
          </a:prstGeom>
        </p:spPr>
      </p:pic>
    </p:spTree>
    <p:extLst>
      <p:ext uri="{BB962C8B-B14F-4D97-AF65-F5344CB8AC3E}">
        <p14:creationId xmlns:p14="http://schemas.microsoft.com/office/powerpoint/2010/main" val="1185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FBA4D4D-DC1B-4923-91F6-5111DF2C24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5852" y="854941"/>
            <a:ext cx="15663704" cy="2490788"/>
          </a:xfrm>
          <a:prstGeom prst="rect">
            <a:avLst/>
          </a:prstGeom>
        </p:spPr>
      </p:pic>
      <p:sp>
        <p:nvSpPr>
          <p:cNvPr id="4" name="TextBox 3">
            <a:extLst>
              <a:ext uri="{FF2B5EF4-FFF2-40B4-BE49-F238E27FC236}">
                <a16:creationId xmlns:a16="http://schemas.microsoft.com/office/drawing/2014/main" id="{0439CF62-10AB-4213-9B65-4E620F0A95A4}"/>
              </a:ext>
            </a:extLst>
          </p:cNvPr>
          <p:cNvSpPr txBox="1"/>
          <p:nvPr/>
        </p:nvSpPr>
        <p:spPr>
          <a:xfrm>
            <a:off x="914266" y="5101864"/>
            <a:ext cx="5848483" cy="830997"/>
          </a:xfrm>
          <a:prstGeom prst="rect">
            <a:avLst/>
          </a:prstGeom>
          <a:noFill/>
        </p:spPr>
        <p:txBody>
          <a:bodyPr wrap="square" rtlCol="0">
            <a:spAutoFit/>
          </a:bodyPr>
          <a:lstStyle/>
          <a:p>
            <a:pPr algn="ctr"/>
            <a:r>
              <a:rPr lang="en-US" sz="2400" i="1">
                <a:latin typeface="Arial" panose="020B0604020202020204" pitchFamily="34" charset="0"/>
                <a:cs typeface="Arial" panose="020B0604020202020204" pitchFamily="34" charset="0"/>
              </a:rPr>
              <a:t>Cùng Jackie thu thập thông tin tên trộm bằng cách tham gia hoạt động sau nhé!</a:t>
            </a:r>
          </a:p>
        </p:txBody>
      </p:sp>
      <p:pic>
        <p:nvPicPr>
          <p:cNvPr id="5" name="Graphic 4">
            <a:extLst>
              <a:ext uri="{FF2B5EF4-FFF2-40B4-BE49-F238E27FC236}">
                <a16:creationId xmlns:a16="http://schemas.microsoft.com/office/drawing/2014/main" id="{E19AEB56-F0B5-4CE6-834B-5D52FEBFEB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6647" y="199429"/>
            <a:ext cx="1889103" cy="2808797"/>
          </a:xfrm>
          <a:prstGeom prst="rect">
            <a:avLst/>
          </a:prstGeom>
        </p:spPr>
      </p:pic>
      <p:pic>
        <p:nvPicPr>
          <p:cNvPr id="7" name="Graphic 6">
            <a:extLst>
              <a:ext uri="{FF2B5EF4-FFF2-40B4-BE49-F238E27FC236}">
                <a16:creationId xmlns:a16="http://schemas.microsoft.com/office/drawing/2014/main" id="{82BBE8F4-7A78-4CE8-830B-A8D83CF273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153275" y="3345729"/>
            <a:ext cx="5983869" cy="3512271"/>
          </a:xfrm>
          <a:prstGeom prst="rect">
            <a:avLst/>
          </a:prstGeom>
        </p:spPr>
      </p:pic>
      <p:pic>
        <p:nvPicPr>
          <p:cNvPr id="8" name="Picture 7">
            <a:extLst>
              <a:ext uri="{FF2B5EF4-FFF2-40B4-BE49-F238E27FC236}">
                <a16:creationId xmlns:a16="http://schemas.microsoft.com/office/drawing/2014/main" id="{FCAAC698-FF89-4311-A44A-B409B148348E}"/>
              </a:ext>
            </a:extLst>
          </p:cNvPr>
          <p:cNvPicPr>
            <a:picLocks noChangeAspect="1"/>
          </p:cNvPicPr>
          <p:nvPr/>
        </p:nvPicPr>
        <p:blipFill>
          <a:blip r:embed="rId8"/>
          <a:stretch>
            <a:fillRect/>
          </a:stretch>
        </p:blipFill>
        <p:spPr>
          <a:xfrm>
            <a:off x="-229737" y="3644794"/>
            <a:ext cx="8650974" cy="1457070"/>
          </a:xfrm>
          <a:prstGeom prst="rect">
            <a:avLst/>
          </a:prstGeom>
        </p:spPr>
      </p:pic>
    </p:spTree>
    <p:extLst>
      <p:ext uri="{BB962C8B-B14F-4D97-AF65-F5344CB8AC3E}">
        <p14:creationId xmlns:p14="http://schemas.microsoft.com/office/powerpoint/2010/main" val="3745706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sp>
        <p:nvSpPr>
          <p:cNvPr id="8" name="TextBox 7">
            <a:extLst>
              <a:ext uri="{FF2B5EF4-FFF2-40B4-BE49-F238E27FC236}">
                <a16:creationId xmlns:a16="http://schemas.microsoft.com/office/drawing/2014/main" id="{61EF3A48-144D-43DC-BF95-A761680A46F3}"/>
              </a:ext>
            </a:extLst>
          </p:cNvPr>
          <p:cNvSpPr txBox="1"/>
          <p:nvPr/>
        </p:nvSpPr>
        <p:spPr>
          <a:xfrm>
            <a:off x="4437089" y="706893"/>
            <a:ext cx="6737187" cy="1384995"/>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Hình vẽ dưới đây là biểu đồ hình quạt cho biết tỉ số phần trăm các loại sách trong thư viện của một trường tiểu học.</a:t>
            </a:r>
          </a:p>
        </p:txBody>
      </p:sp>
      <p:sp>
        <p:nvSpPr>
          <p:cNvPr id="14" name="TextBox 13">
            <a:extLst>
              <a:ext uri="{FF2B5EF4-FFF2-40B4-BE49-F238E27FC236}">
                <a16:creationId xmlns:a16="http://schemas.microsoft.com/office/drawing/2014/main" id="{8B02C36F-51B7-4B43-884D-9CB9D446982A}"/>
              </a:ext>
            </a:extLst>
          </p:cNvPr>
          <p:cNvSpPr txBox="1"/>
          <p:nvPr/>
        </p:nvSpPr>
        <p:spPr>
          <a:xfrm>
            <a:off x="866043" y="2923261"/>
            <a:ext cx="6737187" cy="523220"/>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Nhìn vào biểu đồ ta biết:</a:t>
            </a:r>
          </a:p>
        </p:txBody>
      </p:sp>
      <p:sp>
        <p:nvSpPr>
          <p:cNvPr id="15" name="TextBox 14">
            <a:extLst>
              <a:ext uri="{FF2B5EF4-FFF2-40B4-BE49-F238E27FC236}">
                <a16:creationId xmlns:a16="http://schemas.microsoft.com/office/drawing/2014/main" id="{1D3988DA-36D1-4412-AF4E-8169A7BD92E9}"/>
              </a:ext>
            </a:extLst>
          </p:cNvPr>
          <p:cNvSpPr txBox="1"/>
          <p:nvPr/>
        </p:nvSpPr>
        <p:spPr>
          <a:xfrm>
            <a:off x="866043" y="3689021"/>
            <a:ext cx="6737187" cy="1951496"/>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Có ......... số sách là truyện thiếu nhi;</a:t>
            </a:r>
          </a:p>
          <a:p>
            <a:pPr algn="just">
              <a:lnSpc>
                <a:spcPct val="150000"/>
              </a:lnSpc>
            </a:pPr>
            <a:r>
              <a:rPr lang="en-US" sz="2800">
                <a:latin typeface="Arial" panose="020B0604020202020204" pitchFamily="34" charset="0"/>
                <a:cs typeface="Arial" panose="020B0604020202020204" pitchFamily="34" charset="0"/>
              </a:rPr>
              <a:t>Có ......... số sách là sách giáo khoa;</a:t>
            </a:r>
          </a:p>
          <a:p>
            <a:pPr algn="just">
              <a:lnSpc>
                <a:spcPct val="150000"/>
              </a:lnSpc>
            </a:pPr>
            <a:r>
              <a:rPr lang="en-US" sz="2800">
                <a:latin typeface="Arial" panose="020B0604020202020204" pitchFamily="34" charset="0"/>
                <a:cs typeface="Arial" panose="020B0604020202020204" pitchFamily="34" charset="0"/>
              </a:rPr>
              <a:t>Có ......... số sách là các loại sách khác.</a:t>
            </a:r>
          </a:p>
        </p:txBody>
      </p:sp>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93318" y="4089871"/>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76082" y="3445332"/>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0" name="TextBox 39">
            <a:extLst>
              <a:ext uri="{FF2B5EF4-FFF2-40B4-BE49-F238E27FC236}">
                <a16:creationId xmlns:a16="http://schemas.microsoft.com/office/drawing/2014/main" id="{C8905328-AFC6-412B-A698-CC5ACB696C75}"/>
              </a:ext>
            </a:extLst>
          </p:cNvPr>
          <p:cNvSpPr txBox="1"/>
          <p:nvPr/>
        </p:nvSpPr>
        <p:spPr>
          <a:xfrm>
            <a:off x="1197883" y="377985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8CAF0CD-46B6-492E-9E40-F7F3724617FD}"/>
              </a:ext>
            </a:extLst>
          </p:cNvPr>
          <p:cNvSpPr txBox="1"/>
          <p:nvPr/>
        </p:nvSpPr>
        <p:spPr>
          <a:xfrm>
            <a:off x="1197883" y="444857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4" name="TextBox 43">
            <a:extLst>
              <a:ext uri="{FF2B5EF4-FFF2-40B4-BE49-F238E27FC236}">
                <a16:creationId xmlns:a16="http://schemas.microsoft.com/office/drawing/2014/main" id="{F9651161-597A-4C3C-AB4A-7F0CEDE67D61}"/>
              </a:ext>
            </a:extLst>
          </p:cNvPr>
          <p:cNvSpPr txBox="1"/>
          <p:nvPr/>
        </p:nvSpPr>
        <p:spPr>
          <a:xfrm>
            <a:off x="1197882" y="504206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181542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30"/>
                                        </p:tgtEl>
                                      </p:cBhvr>
                                    </p:animEffect>
                                    <p:animScale>
                                      <p:cBhvr>
                                        <p:cTn id="48" dur="250" autoRev="1" fill="hold"/>
                                        <p:tgtEl>
                                          <p:spTgt spid="30"/>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barn(inVertical)">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mph" presetSubtype="0" repeatCount="3000" fill="hold" nodeType="clickEffect">
                                  <p:stCondLst>
                                    <p:cond delay="0"/>
                                  </p:stCondLst>
                                  <p:childTnLst>
                                    <p:animEffect transition="out" filter="fade">
                                      <p:cBhvr>
                                        <p:cTn id="62" dur="500" tmFilter="0, 0; .2, .5; .8, .5; 1, 0"/>
                                        <p:tgtEl>
                                          <p:spTgt spid="32"/>
                                        </p:tgtEl>
                                      </p:cBhvr>
                                    </p:animEffect>
                                    <p:animScale>
                                      <p:cBhvr>
                                        <p:cTn id="63" dur="250" autoRev="1" fill="hold"/>
                                        <p:tgtEl>
                                          <p:spTgt spid="32"/>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arn(inVertical)">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33"/>
                                        </p:tgtEl>
                                      </p:cBhvr>
                                    </p:animEffect>
                                    <p:animScale>
                                      <p:cBhvr>
                                        <p:cTn id="78" dur="250" autoRev="1" fill="hold"/>
                                        <p:tgtEl>
                                          <p:spTgt spid="33"/>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39" grpId="0" animBg="1"/>
      <p:bldP spid="34" grpId="0"/>
      <p:bldP spid="40" grpId="0"/>
      <p:bldP spid="41" grpId="0" animBg="1"/>
      <p:bldP spid="42" grpId="0"/>
      <p:bldP spid="43" grpId="0" animBg="1"/>
      <p:bldP spid="37" grpId="0"/>
      <p:bldP spid="38"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69643" y="4385644"/>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52407" y="3741105"/>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5" name="TextBox 44">
            <a:extLst>
              <a:ext uri="{FF2B5EF4-FFF2-40B4-BE49-F238E27FC236}">
                <a16:creationId xmlns:a16="http://schemas.microsoft.com/office/drawing/2014/main" id="{B9A7E636-E4D4-46EE-AA85-C4B6A29E4331}"/>
              </a:ext>
            </a:extLst>
          </p:cNvPr>
          <p:cNvSpPr txBox="1"/>
          <p:nvPr/>
        </p:nvSpPr>
        <p:spPr>
          <a:xfrm>
            <a:off x="495650" y="2582813"/>
            <a:ext cx="6737187" cy="1692771"/>
          </a:xfrm>
          <a:prstGeom prst="rect">
            <a:avLst/>
          </a:prstGeom>
          <a:noFill/>
        </p:spPr>
        <p:txBody>
          <a:bodyPr wrap="square" rtlCol="0">
            <a:spAutoFit/>
          </a:bodyPr>
          <a:lstStyle/>
          <a:p>
            <a:pPr algn="just"/>
            <a:r>
              <a:rPr lang="en-US" sz="2600">
                <a:latin typeface="Arial" panose="020B0604020202020204" pitchFamily="34" charset="0"/>
                <a:cs typeface="Arial" panose="020B0604020202020204" pitchFamily="34" charset="0"/>
              </a:rPr>
              <a:t>     Nhìn vào biểu đồ hình quạt, ta thấy:</a:t>
            </a:r>
          </a:p>
          <a:p>
            <a:pPr algn="just"/>
            <a:endParaRPr lang="en-US" sz="2600">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Các màu khác nhau sẽ biểu diễn các loại sách khác nhau.</a:t>
            </a:r>
          </a:p>
        </p:txBody>
      </p:sp>
      <p:sp>
        <p:nvSpPr>
          <p:cNvPr id="23" name="TextBox 22">
            <a:extLst>
              <a:ext uri="{FF2B5EF4-FFF2-40B4-BE49-F238E27FC236}">
                <a16:creationId xmlns:a16="http://schemas.microsoft.com/office/drawing/2014/main" id="{65191F6E-90DD-4860-986B-9DEF982EE12C}"/>
              </a:ext>
            </a:extLst>
          </p:cNvPr>
          <p:cNvSpPr txBox="1"/>
          <p:nvPr/>
        </p:nvSpPr>
        <p:spPr>
          <a:xfrm>
            <a:off x="495649" y="4604643"/>
            <a:ext cx="6737187" cy="892552"/>
          </a:xfrm>
          <a:prstGeom prst="rect">
            <a:avLst/>
          </a:prstGeom>
          <a:noFill/>
        </p:spPr>
        <p:txBody>
          <a:bodyPr wrap="square" rtlCol="0">
            <a:spAutoFit/>
          </a:bodyPr>
          <a:lstStyle/>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Số phần trăm biểu thị phần trăm mỗi loại sách chiếm so với tổng số sách ta có.</a:t>
            </a:r>
          </a:p>
        </p:txBody>
      </p:sp>
      <p:cxnSp>
        <p:nvCxnSpPr>
          <p:cNvPr id="11" name="Straight Arrow Connector 10">
            <a:extLst>
              <a:ext uri="{FF2B5EF4-FFF2-40B4-BE49-F238E27FC236}">
                <a16:creationId xmlns:a16="http://schemas.microsoft.com/office/drawing/2014/main" id="{B89DD974-822B-43FA-8DCA-E1FBE12CE095}"/>
              </a:ext>
            </a:extLst>
          </p:cNvPr>
          <p:cNvCxnSpPr>
            <a:cxnSpLocks/>
          </p:cNvCxnSpPr>
          <p:nvPr/>
        </p:nvCxnSpPr>
        <p:spPr>
          <a:xfrm flipV="1">
            <a:off x="7288724" y="2758190"/>
            <a:ext cx="1205605" cy="505153"/>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B8A7B1-92DB-46F4-B63D-E900637CB5EE}"/>
              </a:ext>
            </a:extLst>
          </p:cNvPr>
          <p:cNvCxnSpPr>
            <a:cxnSpLocks/>
          </p:cNvCxnSpPr>
          <p:nvPr/>
        </p:nvCxnSpPr>
        <p:spPr>
          <a:xfrm flipV="1">
            <a:off x="7288724" y="2758193"/>
            <a:ext cx="2314530" cy="505150"/>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18F6EDD-0A84-408B-9726-E6C7A2592C47}"/>
              </a:ext>
            </a:extLst>
          </p:cNvPr>
          <p:cNvCxnSpPr>
            <a:cxnSpLocks/>
          </p:cNvCxnSpPr>
          <p:nvPr/>
        </p:nvCxnSpPr>
        <p:spPr>
          <a:xfrm>
            <a:off x="7288724" y="3263343"/>
            <a:ext cx="3250712" cy="879842"/>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27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4000" fill="hold" grpId="0" nodeType="clickEffect">
                                  <p:stCondLst>
                                    <p:cond delay="0"/>
                                  </p:stCondLst>
                                  <p:childTnLst>
                                    <p:animEffect transition="out" filter="fade">
                                      <p:cBhvr>
                                        <p:cTn id="29" dur="500" tmFilter="0, 0; .2, .5; .8, .5; 1, 0"/>
                                        <p:tgtEl>
                                          <p:spTgt spid="41"/>
                                        </p:tgtEl>
                                      </p:cBhvr>
                                    </p:animEffect>
                                    <p:animScale>
                                      <p:cBhvr>
                                        <p:cTn id="30" dur="250" autoRev="1" fill="hold"/>
                                        <p:tgtEl>
                                          <p:spTgt spid="41"/>
                                        </p:tgtEl>
                                      </p:cBhvr>
                                      <p:by x="105000" y="105000"/>
                                    </p:animScale>
                                  </p:childTnLst>
                                </p:cTn>
                              </p:par>
                              <p:par>
                                <p:cTn id="31" presetID="26" presetClass="emph" presetSubtype="0" repeatCount="4000" fill="hold" grpId="0" nodeType="withEffect">
                                  <p:stCondLst>
                                    <p:cond delay="0"/>
                                  </p:stCondLst>
                                  <p:childTnLst>
                                    <p:animEffect transition="out" filter="fade">
                                      <p:cBhvr>
                                        <p:cTn id="32" dur="500" tmFilter="0, 0; .2, .5; .8, .5; 1, 0"/>
                                        <p:tgtEl>
                                          <p:spTgt spid="43"/>
                                        </p:tgtEl>
                                      </p:cBhvr>
                                    </p:animEffect>
                                    <p:animScale>
                                      <p:cBhvr>
                                        <p:cTn id="33" dur="250" autoRev="1" fill="hold"/>
                                        <p:tgtEl>
                                          <p:spTgt spid="43"/>
                                        </p:tgtEl>
                                      </p:cBhvr>
                                      <p:by x="105000" y="105000"/>
                                    </p:animScale>
                                  </p:childTnLst>
                                </p:cTn>
                              </p:par>
                              <p:par>
                                <p:cTn id="34" presetID="26" presetClass="emph" presetSubtype="0" repeatCount="4000" fill="hold" grpId="0" nodeType="withEffect">
                                  <p:stCondLst>
                                    <p:cond delay="0"/>
                                  </p:stCondLst>
                                  <p:childTnLst>
                                    <p:animEffect transition="out" filter="fade">
                                      <p:cBhvr>
                                        <p:cTn id="35" dur="500" tmFilter="0, 0; .2, .5; .8, .5; 1, 0"/>
                                        <p:tgtEl>
                                          <p:spTgt spid="39"/>
                                        </p:tgtEl>
                                      </p:cBhvr>
                                    </p:animEffect>
                                    <p:animScale>
                                      <p:cBhvr>
                                        <p:cTn id="36" dur="25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86DE6281-1FE2-42CF-AE59-3C71F6FA045B}"/>
              </a:ext>
            </a:extLst>
          </p:cNvPr>
          <p:cNvPicPr>
            <a:picLocks noChangeAspect="1"/>
          </p:cNvPicPr>
          <p:nvPr/>
        </p:nvPicPr>
        <p:blipFill>
          <a:blip r:embed="rId4"/>
          <a:stretch>
            <a:fillRect/>
          </a:stretch>
        </p:blipFill>
        <p:spPr>
          <a:xfrm>
            <a:off x="975049" y="706893"/>
            <a:ext cx="3005588" cy="1603387"/>
          </a:xfrm>
          <a:prstGeom prst="rect">
            <a:avLst/>
          </a:prstGeom>
        </p:spPr>
      </p:pic>
      <p:pic>
        <p:nvPicPr>
          <p:cNvPr id="11" name="Picture 10">
            <a:extLst>
              <a:ext uri="{FF2B5EF4-FFF2-40B4-BE49-F238E27FC236}">
                <a16:creationId xmlns:a16="http://schemas.microsoft.com/office/drawing/2014/main" id="{DC48EF98-0E5E-4340-81F0-9501949ED2BD}"/>
              </a:ext>
            </a:extLst>
          </p:cNvPr>
          <p:cNvPicPr>
            <a:picLocks noChangeAspect="1"/>
          </p:cNvPicPr>
          <p:nvPr/>
        </p:nvPicPr>
        <p:blipFill>
          <a:blip r:embed="rId5"/>
          <a:stretch>
            <a:fillRect/>
          </a:stretch>
        </p:blipFill>
        <p:spPr>
          <a:xfrm>
            <a:off x="6067425" y="2310280"/>
            <a:ext cx="5492710" cy="3579349"/>
          </a:xfrm>
          <a:prstGeom prst="rect">
            <a:avLst/>
          </a:prstGeom>
        </p:spPr>
      </p:pic>
      <p:sp>
        <p:nvSpPr>
          <p:cNvPr id="12" name="TextBox 11">
            <a:extLst>
              <a:ext uri="{FF2B5EF4-FFF2-40B4-BE49-F238E27FC236}">
                <a16:creationId xmlns:a16="http://schemas.microsoft.com/office/drawing/2014/main" id="{A2600B42-B367-4B09-B81F-1D9BFEA58100}"/>
              </a:ext>
            </a:extLst>
          </p:cNvPr>
          <p:cNvSpPr txBox="1"/>
          <p:nvPr/>
        </p:nvSpPr>
        <p:spPr>
          <a:xfrm>
            <a:off x="7494646" y="3105037"/>
            <a:ext cx="1244184"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Cầu lông 25%</a:t>
            </a:r>
          </a:p>
        </p:txBody>
      </p:sp>
      <p:sp>
        <p:nvSpPr>
          <p:cNvPr id="13" name="TextBox 12">
            <a:extLst>
              <a:ext uri="{FF2B5EF4-FFF2-40B4-BE49-F238E27FC236}">
                <a16:creationId xmlns:a16="http://schemas.microsoft.com/office/drawing/2014/main" id="{5E30BBF7-8543-4C0E-89C8-EC5778B71B01}"/>
              </a:ext>
            </a:extLst>
          </p:cNvPr>
          <p:cNvSpPr txBox="1"/>
          <p:nvPr/>
        </p:nvSpPr>
        <p:spPr>
          <a:xfrm>
            <a:off x="8625657" y="2622282"/>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Bơi</a:t>
            </a:r>
          </a:p>
          <a:p>
            <a:pPr algn="ctr"/>
            <a:r>
              <a:rPr lang="en-US" sz="200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7345370B-F488-4FE8-93A6-93142AEA3A57}"/>
              </a:ext>
            </a:extLst>
          </p:cNvPr>
          <p:cNvSpPr txBox="1"/>
          <p:nvPr/>
        </p:nvSpPr>
        <p:spPr>
          <a:xfrm>
            <a:off x="9247749" y="3392068"/>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Cờ vua</a:t>
            </a:r>
          </a:p>
          <a:p>
            <a:pPr algn="ctr"/>
            <a:r>
              <a:rPr lang="en-US" sz="2000">
                <a:latin typeface="Arial" panose="020B0604020202020204" pitchFamily="34" charset="0"/>
                <a:cs typeface="Arial" panose="020B0604020202020204" pitchFamily="34" charset="0"/>
              </a:rPr>
              <a:t>12,5%</a:t>
            </a:r>
          </a:p>
        </p:txBody>
      </p:sp>
      <p:sp>
        <p:nvSpPr>
          <p:cNvPr id="17" name="TextBox 16">
            <a:extLst>
              <a:ext uri="{FF2B5EF4-FFF2-40B4-BE49-F238E27FC236}">
                <a16:creationId xmlns:a16="http://schemas.microsoft.com/office/drawing/2014/main" id="{BA16A2A9-3743-47D6-839C-6A621417F51F}"/>
              </a:ext>
            </a:extLst>
          </p:cNvPr>
          <p:cNvSpPr txBox="1"/>
          <p:nvPr/>
        </p:nvSpPr>
        <p:spPr>
          <a:xfrm>
            <a:off x="7974703" y="4473856"/>
            <a:ext cx="1678153"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Nhảy dây</a:t>
            </a:r>
          </a:p>
          <a:p>
            <a:pPr algn="ctr"/>
            <a:r>
              <a:rPr lang="en-US" sz="2000">
                <a:solidFill>
                  <a:schemeClr val="bg1"/>
                </a:solidFill>
                <a:latin typeface="Arial" panose="020B0604020202020204" pitchFamily="34" charset="0"/>
                <a:cs typeface="Arial" panose="020B0604020202020204" pitchFamily="34" charset="0"/>
              </a:rPr>
              <a:t>50%</a:t>
            </a:r>
          </a:p>
        </p:txBody>
      </p:sp>
      <p:sp>
        <p:nvSpPr>
          <p:cNvPr id="19" name="TextBox 18">
            <a:extLst>
              <a:ext uri="{FF2B5EF4-FFF2-40B4-BE49-F238E27FC236}">
                <a16:creationId xmlns:a16="http://schemas.microsoft.com/office/drawing/2014/main" id="{A627984C-D4A3-4F1C-8ECD-5950256757C0}"/>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có bao nhiêu bạn tham gia môn Bơi?</a:t>
            </a:r>
            <a:endParaRPr lang="en-US" sz="2400" i="1"/>
          </a:p>
        </p:txBody>
      </p:sp>
      <p:sp>
        <p:nvSpPr>
          <p:cNvPr id="20" name="Rectangle: Rounded Corners 19">
            <a:extLst>
              <a:ext uri="{FF2B5EF4-FFF2-40B4-BE49-F238E27FC236}">
                <a16:creationId xmlns:a16="http://schemas.microsoft.com/office/drawing/2014/main" id="{31C15F96-BB41-46A5-B14F-CEC1BFC69A1F}"/>
              </a:ext>
            </a:extLst>
          </p:cNvPr>
          <p:cNvSpPr/>
          <p:nvPr/>
        </p:nvSpPr>
        <p:spPr>
          <a:xfrm>
            <a:off x="869430"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Nhìn vào biểu đồ ta thấy có bao nhiêu phần trăm học sinh tham gia môn Bơi?</a:t>
            </a:r>
          </a:p>
        </p:txBody>
      </p:sp>
      <p:sp>
        <p:nvSpPr>
          <p:cNvPr id="21" name="TextBox 20">
            <a:extLst>
              <a:ext uri="{FF2B5EF4-FFF2-40B4-BE49-F238E27FC236}">
                <a16:creationId xmlns:a16="http://schemas.microsoft.com/office/drawing/2014/main" id="{7E890893-CEDD-4777-8D1F-D7431AED438C}"/>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a:t>
            </a:r>
            <a:r>
              <a:rPr lang="vi-VN" sz="2400" b="0" i="1">
                <a:solidFill>
                  <a:srgbClr val="C00000"/>
                </a:solidFill>
                <a:effectLst/>
                <a:latin typeface="Arial" panose="020B0604020202020204" pitchFamily="34" charset="0"/>
              </a:rPr>
              <a:t>có bao nhiêu bạn tham gia môn Bơi?</a:t>
            </a:r>
            <a:endParaRPr lang="en-US" sz="2400" i="1">
              <a:solidFill>
                <a:srgbClr val="C00000"/>
              </a:solidFill>
            </a:endParaRPr>
          </a:p>
        </p:txBody>
      </p:sp>
      <p:pic>
        <p:nvPicPr>
          <p:cNvPr id="22" name="Graphic 21">
            <a:extLst>
              <a:ext uri="{FF2B5EF4-FFF2-40B4-BE49-F238E27FC236}">
                <a16:creationId xmlns:a16="http://schemas.microsoft.com/office/drawing/2014/main" id="{E7A0E8B0-CC3A-4CEE-A687-7179531E4B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251851" y="1325883"/>
            <a:ext cx="2281777" cy="3300683"/>
          </a:xfrm>
          <a:prstGeom prst="rect">
            <a:avLst/>
          </a:prstGeom>
        </p:spPr>
      </p:pic>
      <p:sp>
        <p:nvSpPr>
          <p:cNvPr id="23" name="Rectangle: Rounded Corners 22">
            <a:extLst>
              <a:ext uri="{FF2B5EF4-FFF2-40B4-BE49-F238E27FC236}">
                <a16:creationId xmlns:a16="http://schemas.microsoft.com/office/drawing/2014/main" id="{FEEF9DB8-D002-4F2D-A16C-BB6BDEFCD2AC}"/>
              </a:ext>
            </a:extLst>
          </p:cNvPr>
          <p:cNvSpPr/>
          <p:nvPr/>
        </p:nvSpPr>
        <p:spPr>
          <a:xfrm>
            <a:off x="879187"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a:solidFill>
                  <a:schemeClr val="tx1"/>
                </a:solidFill>
                <a:latin typeface="Arial" panose="020B0604020202020204" pitchFamily="34" charset="0"/>
                <a:cs typeface="Arial" panose="020B0604020202020204" pitchFamily="34" charset="0"/>
              </a:rPr>
              <a:t>Nhìn vào biểu đồ ta thấy có </a:t>
            </a:r>
            <a:r>
              <a:rPr lang="en-US" sz="2600">
                <a:solidFill>
                  <a:srgbClr val="C00000"/>
                </a:solidFill>
                <a:latin typeface="Arial" panose="020B0604020202020204" pitchFamily="34" charset="0"/>
                <a:cs typeface="Arial" panose="020B0604020202020204" pitchFamily="34" charset="0"/>
              </a:rPr>
              <a:t>12,5% </a:t>
            </a:r>
            <a:r>
              <a:rPr lang="en-US" sz="2600">
                <a:solidFill>
                  <a:schemeClr val="tx1"/>
                </a:solidFill>
                <a:latin typeface="Arial" panose="020B0604020202020204" pitchFamily="34" charset="0"/>
                <a:cs typeface="Arial" panose="020B0604020202020204" pitchFamily="34" charset="0"/>
              </a:rPr>
              <a:t>học sinh tham gia môn Bơi.</a:t>
            </a:r>
          </a:p>
        </p:txBody>
      </p:sp>
      <p:sp>
        <p:nvSpPr>
          <p:cNvPr id="28" name="Rectangle: Rounded Corners 27">
            <a:extLst>
              <a:ext uri="{FF2B5EF4-FFF2-40B4-BE49-F238E27FC236}">
                <a16:creationId xmlns:a16="http://schemas.microsoft.com/office/drawing/2014/main" id="{34E23369-D9C9-4E72-A496-BCE476895894}"/>
              </a:ext>
            </a:extLst>
          </p:cNvPr>
          <p:cNvSpPr/>
          <p:nvPr/>
        </p:nvSpPr>
        <p:spPr>
          <a:xfrm>
            <a:off x="869430" y="3920446"/>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chemeClr val="tx1"/>
                </a:solidFill>
                <a:latin typeface="Arial" panose="020B0604020202020204" pitchFamily="34" charset="0"/>
                <a:cs typeface="Arial" panose="020B0604020202020204" pitchFamily="34" charset="0"/>
              </a:rPr>
              <a:t>Vậy số học sinh tham gia môn Bơi là:</a:t>
            </a:r>
          </a:p>
        </p:txBody>
      </p:sp>
      <p:sp>
        <p:nvSpPr>
          <p:cNvPr id="29" name="Rectangle: Rounded Corners 28">
            <a:extLst>
              <a:ext uri="{FF2B5EF4-FFF2-40B4-BE49-F238E27FC236}">
                <a16:creationId xmlns:a16="http://schemas.microsoft.com/office/drawing/2014/main" id="{8E5D68AE-C4E8-455A-A333-CE0D007E206F}"/>
              </a:ext>
            </a:extLst>
          </p:cNvPr>
          <p:cNvSpPr/>
          <p:nvPr/>
        </p:nvSpPr>
        <p:spPr>
          <a:xfrm>
            <a:off x="879187" y="4651913"/>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32 x 12,5 : 100 = </a:t>
            </a:r>
            <a:r>
              <a:rPr lang="en-US" sz="2500">
                <a:solidFill>
                  <a:srgbClr val="C00000"/>
                </a:solidFill>
                <a:latin typeface="Arial" panose="020B0604020202020204" pitchFamily="34" charset="0"/>
                <a:cs typeface="Arial" panose="020B0604020202020204" pitchFamily="34" charset="0"/>
              </a:rPr>
              <a:t>4</a:t>
            </a:r>
            <a:r>
              <a:rPr lang="en-US" sz="2500">
                <a:solidFill>
                  <a:schemeClr val="tx1"/>
                </a:solidFill>
                <a:latin typeface="Arial" panose="020B0604020202020204" pitchFamily="34" charset="0"/>
                <a:cs typeface="Arial" panose="020B0604020202020204" pitchFamily="34" charset="0"/>
              </a:rPr>
              <a:t> (học sinh)</a:t>
            </a:r>
          </a:p>
        </p:txBody>
      </p:sp>
      <p:sp>
        <p:nvSpPr>
          <p:cNvPr id="30" name="Rectangle: Rounded Corners 29">
            <a:extLst>
              <a:ext uri="{FF2B5EF4-FFF2-40B4-BE49-F238E27FC236}">
                <a16:creationId xmlns:a16="http://schemas.microsoft.com/office/drawing/2014/main" id="{106534E6-E6EB-42C6-993E-421E9D7083BF}"/>
              </a:ext>
            </a:extLst>
          </p:cNvPr>
          <p:cNvSpPr/>
          <p:nvPr/>
        </p:nvSpPr>
        <p:spPr>
          <a:xfrm>
            <a:off x="514259" y="6002019"/>
            <a:ext cx="11163482" cy="342072"/>
          </a:xfrm>
          <a:prstGeom prst="roundRect">
            <a:avLst/>
          </a:prstGeom>
          <a:solidFill>
            <a:srgbClr val="FFB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en-US" sz="2400" i="1">
                <a:solidFill>
                  <a:schemeClr val="tx1"/>
                </a:solidFill>
                <a:latin typeface="Arial" panose="020B0604020202020204" pitchFamily="34" charset="0"/>
                <a:cs typeface="Arial" panose="020B0604020202020204" pitchFamily="34" charset="0"/>
              </a:rPr>
              <a:t>Dựa vào biểu đồ, ta có thể tìm được số học sinh tham gia từng môn thể thao.</a:t>
            </a:r>
          </a:p>
        </p:txBody>
      </p:sp>
    </p:spTree>
    <p:extLst>
      <p:ext uri="{BB962C8B-B14F-4D97-AF65-F5344CB8AC3E}">
        <p14:creationId xmlns:p14="http://schemas.microsoft.com/office/powerpoint/2010/main" val="3616196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19" grpId="0"/>
      <p:bldP spid="20" grpId="0" animBg="1"/>
      <p:bldP spid="21" grpId="0"/>
      <p:bldP spid="23"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B70DC1-3CD5-495E-9590-2A66553A50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5457" y="3008672"/>
            <a:ext cx="4857750" cy="3940708"/>
          </a:xfrm>
          <a:prstGeom prst="rect">
            <a:avLst/>
          </a:prstGeom>
        </p:spPr>
      </p:pic>
      <p:pic>
        <p:nvPicPr>
          <p:cNvPr id="2" name="Graphic 1">
            <a:extLst>
              <a:ext uri="{FF2B5EF4-FFF2-40B4-BE49-F238E27FC236}">
                <a16:creationId xmlns:a16="http://schemas.microsoft.com/office/drawing/2014/main" id="{06152A73-D2BE-4526-934B-CDC3A8414A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5852" y="302491"/>
            <a:ext cx="15663704" cy="2490788"/>
          </a:xfrm>
          <a:prstGeom prst="rect">
            <a:avLst/>
          </a:prstGeom>
        </p:spPr>
      </p:pic>
      <p:pic>
        <p:nvPicPr>
          <p:cNvPr id="3" name="Graphic 2">
            <a:extLst>
              <a:ext uri="{FF2B5EF4-FFF2-40B4-BE49-F238E27FC236}">
                <a16:creationId xmlns:a16="http://schemas.microsoft.com/office/drawing/2014/main" id="{0A8791CF-2C80-4909-BB79-F266E4902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81934" y="698111"/>
            <a:ext cx="2028131" cy="3068883"/>
          </a:xfrm>
          <a:prstGeom prst="rect">
            <a:avLst/>
          </a:prstGeom>
        </p:spPr>
      </p:pic>
      <p:sp>
        <p:nvSpPr>
          <p:cNvPr id="5" name="TextBox 4">
            <a:extLst>
              <a:ext uri="{FF2B5EF4-FFF2-40B4-BE49-F238E27FC236}">
                <a16:creationId xmlns:a16="http://schemas.microsoft.com/office/drawing/2014/main" id="{288DC2F6-B6E4-44F7-BA49-73B9303B79DB}"/>
              </a:ext>
            </a:extLst>
          </p:cNvPr>
          <p:cNvSpPr txBox="1"/>
          <p:nvPr/>
        </p:nvSpPr>
        <p:spPr>
          <a:xfrm>
            <a:off x="3496253" y="4921467"/>
            <a:ext cx="584848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Để truy tìm được dấu vết của tên trộm Mipan, Jackie rất cần sự giúp đỡ của bạn trong các nhiệm vụ sau đây!</a:t>
            </a:r>
          </a:p>
        </p:txBody>
      </p:sp>
      <p:pic>
        <p:nvPicPr>
          <p:cNvPr id="7" name="Graphic 6">
            <a:extLst>
              <a:ext uri="{FF2B5EF4-FFF2-40B4-BE49-F238E27FC236}">
                <a16:creationId xmlns:a16="http://schemas.microsoft.com/office/drawing/2014/main" id="{A91FE095-F11E-4776-820E-0CF7CC5335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15" y="3429000"/>
            <a:ext cx="3187452" cy="3417178"/>
          </a:xfrm>
          <a:prstGeom prst="rect">
            <a:avLst/>
          </a:prstGeom>
        </p:spPr>
      </p:pic>
      <p:pic>
        <p:nvPicPr>
          <p:cNvPr id="11" name="Graphic 10">
            <a:extLst>
              <a:ext uri="{FF2B5EF4-FFF2-40B4-BE49-F238E27FC236}">
                <a16:creationId xmlns:a16="http://schemas.microsoft.com/office/drawing/2014/main" id="{5CA6FB4D-5C8F-43AE-B298-C7A0BB3FC0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57461" y="5029192"/>
            <a:ext cx="5345746" cy="1828808"/>
          </a:xfrm>
          <a:prstGeom prst="rect">
            <a:avLst/>
          </a:prstGeom>
        </p:spPr>
      </p:pic>
      <p:pic>
        <p:nvPicPr>
          <p:cNvPr id="12" name="Picture 11">
            <a:extLst>
              <a:ext uri="{FF2B5EF4-FFF2-40B4-BE49-F238E27FC236}">
                <a16:creationId xmlns:a16="http://schemas.microsoft.com/office/drawing/2014/main" id="{1AF27C96-8F77-4E0A-8CB4-D5BC0F42E8D3}"/>
              </a:ext>
            </a:extLst>
          </p:cNvPr>
          <p:cNvPicPr>
            <a:picLocks noChangeAspect="1"/>
          </p:cNvPicPr>
          <p:nvPr/>
        </p:nvPicPr>
        <p:blipFill>
          <a:blip r:embed="rId13"/>
          <a:stretch>
            <a:fillRect/>
          </a:stretch>
        </p:blipFill>
        <p:spPr>
          <a:xfrm>
            <a:off x="2079360" y="3674180"/>
            <a:ext cx="8650974" cy="1457070"/>
          </a:xfrm>
          <a:prstGeom prst="rect">
            <a:avLst/>
          </a:prstGeom>
        </p:spPr>
      </p:pic>
    </p:spTree>
    <p:extLst>
      <p:ext uri="{BB962C8B-B14F-4D97-AF65-F5344CB8AC3E}">
        <p14:creationId xmlns:p14="http://schemas.microsoft.com/office/powerpoint/2010/main" val="3514212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1+#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B89C9EEF-7873-4D3A-BEAF-47EF1B540E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9B3B99FE-6404-4258-BD9F-D428DB0242D6}"/>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sp>
        <p:nvSpPr>
          <p:cNvPr id="7" name="TextBox 6">
            <a:extLst>
              <a:ext uri="{FF2B5EF4-FFF2-40B4-BE49-F238E27FC236}">
                <a16:creationId xmlns:a16="http://schemas.microsoft.com/office/drawing/2014/main" id="{563741BA-EE41-43B9-91FB-1682893430F1}"/>
              </a:ext>
            </a:extLst>
          </p:cNvPr>
          <p:cNvSpPr txBox="1"/>
          <p:nvPr/>
        </p:nvSpPr>
        <p:spPr>
          <a:xfrm>
            <a:off x="4539437" y="682398"/>
            <a:ext cx="6629400" cy="1477328"/>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Kết quả điều tra về sự ưa thích các loại màu sắc của 120 học sinh được cho trên biểu đồ hình quạt dưới đây:</a:t>
            </a:r>
          </a:p>
        </p:txBody>
      </p:sp>
      <p:grpSp>
        <p:nvGrpSpPr>
          <p:cNvPr id="16" name="Group 15">
            <a:extLst>
              <a:ext uri="{FF2B5EF4-FFF2-40B4-BE49-F238E27FC236}">
                <a16:creationId xmlns:a16="http://schemas.microsoft.com/office/drawing/2014/main" id="{B0481583-7578-45E9-B7DB-C96BD9A10D5B}"/>
              </a:ext>
            </a:extLst>
          </p:cNvPr>
          <p:cNvGrpSpPr/>
          <p:nvPr/>
        </p:nvGrpSpPr>
        <p:grpSpPr>
          <a:xfrm>
            <a:off x="6457135" y="2348003"/>
            <a:ext cx="5982515" cy="3988344"/>
            <a:chOff x="6457135" y="2348003"/>
            <a:chExt cx="5982515" cy="3988344"/>
          </a:xfrm>
        </p:grpSpPr>
        <p:graphicFrame>
          <p:nvGraphicFramePr>
            <p:cNvPr id="10" name="Chart 9">
              <a:extLst>
                <a:ext uri="{FF2B5EF4-FFF2-40B4-BE49-F238E27FC236}">
                  <a16:creationId xmlns:a16="http://schemas.microsoft.com/office/drawing/2014/main" id="{D1370698-797C-469A-8308-1033ABAACD31}"/>
                </a:ext>
              </a:extLst>
            </p:cNvPr>
            <p:cNvGraphicFramePr/>
            <p:nvPr>
              <p:extLst>
                <p:ext uri="{D42A27DB-BD31-4B8C-83A1-F6EECF244321}">
                  <p14:modId xmlns:p14="http://schemas.microsoft.com/office/powerpoint/2010/main" val="3428341515"/>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F1E12266-109B-47C2-8980-140CD92433CA}"/>
                </a:ext>
              </a:extLst>
            </p:cNvPr>
            <p:cNvSpPr txBox="1"/>
            <p:nvPr/>
          </p:nvSpPr>
          <p:spPr>
            <a:xfrm>
              <a:off x="7745781" y="3880510"/>
              <a:ext cx="1784348" cy="461665"/>
            </a:xfrm>
            <a:prstGeom prst="rect">
              <a:avLst/>
            </a:prstGeom>
            <a:noFill/>
          </p:spPr>
          <p:txBody>
            <a:bodyPr wrap="square" rtlCol="0">
              <a:spAutoFit/>
            </a:bodyPr>
            <a:lstStyle/>
            <a:p>
              <a:pPr algn="just"/>
              <a:r>
                <a:rPr lang="en-US" sz="2400">
                  <a:latin typeface="Arial" panose="020B0604020202020204" pitchFamily="34" charset="0"/>
                  <a:cs typeface="Arial" panose="020B0604020202020204" pitchFamily="34" charset="0"/>
                </a:rPr>
                <a:t>Xanh 40%</a:t>
              </a:r>
            </a:p>
          </p:txBody>
        </p:sp>
        <p:sp>
          <p:nvSpPr>
            <p:cNvPr id="12" name="TextBox 11">
              <a:extLst>
                <a:ext uri="{FF2B5EF4-FFF2-40B4-BE49-F238E27FC236}">
                  <a16:creationId xmlns:a16="http://schemas.microsoft.com/office/drawing/2014/main" id="{72F1A906-AEB9-4249-88B6-8F0E945BA657}"/>
                </a:ext>
              </a:extLst>
            </p:cNvPr>
            <p:cNvSpPr txBox="1"/>
            <p:nvPr/>
          </p:nvSpPr>
          <p:spPr>
            <a:xfrm>
              <a:off x="9454132" y="3316302"/>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Đỏ 25%</a:t>
              </a:r>
            </a:p>
          </p:txBody>
        </p:sp>
        <p:sp>
          <p:nvSpPr>
            <p:cNvPr id="13" name="TextBox 12">
              <a:extLst>
                <a:ext uri="{FF2B5EF4-FFF2-40B4-BE49-F238E27FC236}">
                  <a16:creationId xmlns:a16="http://schemas.microsoft.com/office/drawing/2014/main" id="{E423BB8B-DDFE-44B4-BD70-AE7EEC3DBC76}"/>
                </a:ext>
              </a:extLst>
            </p:cNvPr>
            <p:cNvSpPr txBox="1"/>
            <p:nvPr/>
          </p:nvSpPr>
          <p:spPr>
            <a:xfrm>
              <a:off x="9658353" y="4570936"/>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Tím 15%</a:t>
              </a:r>
            </a:p>
          </p:txBody>
        </p:sp>
        <p:sp>
          <p:nvSpPr>
            <p:cNvPr id="14" name="TextBox 13">
              <a:extLst>
                <a:ext uri="{FF2B5EF4-FFF2-40B4-BE49-F238E27FC236}">
                  <a16:creationId xmlns:a16="http://schemas.microsoft.com/office/drawing/2014/main" id="{ECBFFB78-AA36-4EB9-AE09-124796051C2F}"/>
                </a:ext>
              </a:extLst>
            </p:cNvPr>
            <p:cNvSpPr txBox="1"/>
            <p:nvPr/>
          </p:nvSpPr>
          <p:spPr>
            <a:xfrm>
              <a:off x="8561958" y="5334331"/>
              <a:ext cx="1784348"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Trắng 20%</a:t>
              </a:r>
            </a:p>
          </p:txBody>
        </p:sp>
      </p:grpSp>
      <p:sp>
        <p:nvSpPr>
          <p:cNvPr id="15" name="TextBox 14">
            <a:extLst>
              <a:ext uri="{FF2B5EF4-FFF2-40B4-BE49-F238E27FC236}">
                <a16:creationId xmlns:a16="http://schemas.microsoft.com/office/drawing/2014/main" id="{3EB95CBC-518B-49B5-83EE-AFE6DF11DA4B}"/>
              </a:ext>
            </a:extLst>
          </p:cNvPr>
          <p:cNvSpPr txBox="1"/>
          <p:nvPr/>
        </p:nvSpPr>
        <p:spPr>
          <a:xfrm>
            <a:off x="659181" y="2856308"/>
            <a:ext cx="6629400" cy="553998"/>
          </a:xfrm>
          <a:prstGeom prst="rect">
            <a:avLst/>
          </a:prstGeom>
          <a:noFill/>
        </p:spPr>
        <p:txBody>
          <a:bodyPr wrap="square" rtlCol="0">
            <a:spAutoFit/>
          </a:bodyPr>
          <a:lstStyle/>
          <a:p>
            <a:pPr algn="just"/>
            <a:r>
              <a:rPr lang="en-US" sz="3000">
                <a:latin typeface="Arial" panose="020B0604020202020204" pitchFamily="34" charset="0"/>
                <a:cs typeface="Arial" panose="020B0604020202020204" pitchFamily="34" charset="0"/>
              </a:rPr>
              <a:t>Hãy cho biết có bao nhiêu học sinh:</a:t>
            </a:r>
          </a:p>
        </p:txBody>
      </p:sp>
      <p:sp>
        <p:nvSpPr>
          <p:cNvPr id="17" name="TextBox 16">
            <a:extLst>
              <a:ext uri="{FF2B5EF4-FFF2-40B4-BE49-F238E27FC236}">
                <a16:creationId xmlns:a16="http://schemas.microsoft.com/office/drawing/2014/main" id="{CA894E32-7C03-4A2A-89C0-EF90B5B8D43C}"/>
              </a:ext>
            </a:extLst>
          </p:cNvPr>
          <p:cNvSpPr txBox="1"/>
          <p:nvPr/>
        </p:nvSpPr>
        <p:spPr>
          <a:xfrm>
            <a:off x="2456746" y="3447695"/>
            <a:ext cx="4206260" cy="2776722"/>
          </a:xfrm>
          <a:prstGeom prst="rect">
            <a:avLst/>
          </a:prstGeom>
          <a:noFill/>
        </p:spPr>
        <p:txBody>
          <a:bodyPr wrap="square" rtlCol="0">
            <a:spAutoFit/>
          </a:bodyPr>
          <a:lstStyle/>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xanh?</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đỏ?</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trắng?</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tím?</a:t>
            </a:r>
          </a:p>
        </p:txBody>
      </p:sp>
      <p:pic>
        <p:nvPicPr>
          <p:cNvPr id="21" name="Graphic 20">
            <a:extLst>
              <a:ext uri="{FF2B5EF4-FFF2-40B4-BE49-F238E27FC236}">
                <a16:creationId xmlns:a16="http://schemas.microsoft.com/office/drawing/2014/main" id="{0D71D650-2DFC-4FBD-8FBB-FDCD502017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42124" y="3659219"/>
            <a:ext cx="1933647" cy="3047361"/>
          </a:xfrm>
          <a:prstGeom prst="rect">
            <a:avLst/>
          </a:prstGeom>
        </p:spPr>
      </p:pic>
    </p:spTree>
    <p:extLst>
      <p:ext uri="{BB962C8B-B14F-4D97-AF65-F5344CB8AC3E}">
        <p14:creationId xmlns:p14="http://schemas.microsoft.com/office/powerpoint/2010/main" val="243712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EF732D-BFE9-4996-BC1B-E3AA50B9E06D}"/>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50A6971-CAE6-4C17-80B0-82494A3CFF40}"/>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9AD296E-568E-446D-836D-2C63ACEBB810}"/>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5276CA85-677A-4F51-8A93-2E962E8D90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5AA69542-8FF7-42CE-B9F4-5FEC078E67D8}"/>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grpSp>
        <p:nvGrpSpPr>
          <p:cNvPr id="7" name="Group 6">
            <a:extLst>
              <a:ext uri="{FF2B5EF4-FFF2-40B4-BE49-F238E27FC236}">
                <a16:creationId xmlns:a16="http://schemas.microsoft.com/office/drawing/2014/main" id="{4E9C9063-5CFA-48B4-B23B-FF865F71A30A}"/>
              </a:ext>
            </a:extLst>
          </p:cNvPr>
          <p:cNvGrpSpPr/>
          <p:nvPr/>
        </p:nvGrpSpPr>
        <p:grpSpPr>
          <a:xfrm>
            <a:off x="3549080" y="1490484"/>
            <a:ext cx="5420947" cy="3613965"/>
            <a:chOff x="6457135" y="2348003"/>
            <a:chExt cx="5982515" cy="3988344"/>
          </a:xfrm>
        </p:grpSpPr>
        <p:graphicFrame>
          <p:nvGraphicFramePr>
            <p:cNvPr id="8" name="Chart 7">
              <a:extLst>
                <a:ext uri="{FF2B5EF4-FFF2-40B4-BE49-F238E27FC236}">
                  <a16:creationId xmlns:a16="http://schemas.microsoft.com/office/drawing/2014/main" id="{C93476BE-C088-43EB-AA7B-D172CA1AF6BB}"/>
                </a:ext>
              </a:extLst>
            </p:cNvPr>
            <p:cNvGraphicFramePr/>
            <p:nvPr>
              <p:extLst>
                <p:ext uri="{D42A27DB-BD31-4B8C-83A1-F6EECF244321}">
                  <p14:modId xmlns:p14="http://schemas.microsoft.com/office/powerpoint/2010/main" val="46789198"/>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9A39712-82DF-4B0E-8BCD-514360DFBA8B}"/>
                </a:ext>
              </a:extLst>
            </p:cNvPr>
            <p:cNvSpPr txBox="1"/>
            <p:nvPr/>
          </p:nvSpPr>
          <p:spPr>
            <a:xfrm>
              <a:off x="7745781" y="3880510"/>
              <a:ext cx="1784348" cy="441558"/>
            </a:xfrm>
            <a:prstGeom prst="rect">
              <a:avLst/>
            </a:prstGeom>
            <a:noFill/>
          </p:spPr>
          <p:txBody>
            <a:bodyPr wrap="square" rtlCol="0">
              <a:spAutoFit/>
            </a:bodyPr>
            <a:lstStyle/>
            <a:p>
              <a:pPr algn="just"/>
              <a:r>
                <a:rPr lang="en-US" sz="2000">
                  <a:latin typeface="Arial" panose="020B0604020202020204" pitchFamily="34" charset="0"/>
                  <a:cs typeface="Arial" panose="020B0604020202020204" pitchFamily="34" charset="0"/>
                </a:rPr>
                <a:t>Xanh 40%</a:t>
              </a:r>
            </a:p>
          </p:txBody>
        </p:sp>
        <p:sp>
          <p:nvSpPr>
            <p:cNvPr id="10" name="TextBox 9">
              <a:extLst>
                <a:ext uri="{FF2B5EF4-FFF2-40B4-BE49-F238E27FC236}">
                  <a16:creationId xmlns:a16="http://schemas.microsoft.com/office/drawing/2014/main" id="{5C3A828B-FEA0-4A32-A070-C61688BA3A27}"/>
                </a:ext>
              </a:extLst>
            </p:cNvPr>
            <p:cNvSpPr txBox="1"/>
            <p:nvPr/>
          </p:nvSpPr>
          <p:spPr>
            <a:xfrm>
              <a:off x="9454132" y="3316302"/>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Đỏ 25%</a:t>
              </a:r>
            </a:p>
          </p:txBody>
        </p:sp>
        <p:sp>
          <p:nvSpPr>
            <p:cNvPr id="11" name="TextBox 10">
              <a:extLst>
                <a:ext uri="{FF2B5EF4-FFF2-40B4-BE49-F238E27FC236}">
                  <a16:creationId xmlns:a16="http://schemas.microsoft.com/office/drawing/2014/main" id="{129FA5C0-941A-4067-B231-2F54A5D2F27B}"/>
                </a:ext>
              </a:extLst>
            </p:cNvPr>
            <p:cNvSpPr txBox="1"/>
            <p:nvPr/>
          </p:nvSpPr>
          <p:spPr>
            <a:xfrm>
              <a:off x="9658353" y="4570936"/>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Tím 15%</a:t>
              </a:r>
            </a:p>
          </p:txBody>
        </p:sp>
        <p:sp>
          <p:nvSpPr>
            <p:cNvPr id="12" name="TextBox 11">
              <a:extLst>
                <a:ext uri="{FF2B5EF4-FFF2-40B4-BE49-F238E27FC236}">
                  <a16:creationId xmlns:a16="http://schemas.microsoft.com/office/drawing/2014/main" id="{ACE46C70-F80D-4AB4-A659-2E11F3D0AAA4}"/>
                </a:ext>
              </a:extLst>
            </p:cNvPr>
            <p:cNvSpPr txBox="1"/>
            <p:nvPr/>
          </p:nvSpPr>
          <p:spPr>
            <a:xfrm>
              <a:off x="8561958" y="5334332"/>
              <a:ext cx="1784348" cy="441558"/>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Trắng 20%</a:t>
              </a:r>
            </a:p>
          </p:txBody>
        </p:sp>
      </p:grpSp>
      <p:sp>
        <p:nvSpPr>
          <p:cNvPr id="13" name="TextBox 12">
            <a:extLst>
              <a:ext uri="{FF2B5EF4-FFF2-40B4-BE49-F238E27FC236}">
                <a16:creationId xmlns:a16="http://schemas.microsoft.com/office/drawing/2014/main" id="{C11ADA2A-3877-41A6-B73F-539FBD774183}"/>
              </a:ext>
            </a:extLst>
          </p:cNvPr>
          <p:cNvSpPr txBox="1"/>
          <p:nvPr/>
        </p:nvSpPr>
        <p:spPr>
          <a:xfrm>
            <a:off x="848770" y="3390384"/>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00B0F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a) Có ........ học sinh thích màu xanh.</a:t>
            </a:r>
          </a:p>
        </p:txBody>
      </p:sp>
      <p:sp>
        <p:nvSpPr>
          <p:cNvPr id="14" name="TextBox 13">
            <a:extLst>
              <a:ext uri="{FF2B5EF4-FFF2-40B4-BE49-F238E27FC236}">
                <a16:creationId xmlns:a16="http://schemas.microsoft.com/office/drawing/2014/main" id="{102CC7A1-1673-4398-B071-E5D86FE55C3B}"/>
              </a:ext>
            </a:extLst>
          </p:cNvPr>
          <p:cNvSpPr txBox="1"/>
          <p:nvPr/>
        </p:nvSpPr>
        <p:spPr>
          <a:xfrm>
            <a:off x="3185863" y="5503802"/>
            <a:ext cx="6381351" cy="577850"/>
          </a:xfrm>
          <a:custGeom>
            <a:avLst/>
            <a:gdLst>
              <a:gd name="connsiteX0" fmla="*/ 0 w 6381351"/>
              <a:gd name="connsiteY0" fmla="*/ 0 h 577850"/>
              <a:gd name="connsiteX1" fmla="*/ 6381351 w 6381351"/>
              <a:gd name="connsiteY1" fmla="*/ 0 h 577850"/>
              <a:gd name="connsiteX2" fmla="*/ 6381351 w 6381351"/>
              <a:gd name="connsiteY2" fmla="*/ 577850 h 577850"/>
              <a:gd name="connsiteX3" fmla="*/ 0 w 6381351"/>
              <a:gd name="connsiteY3" fmla="*/ 577850 h 577850"/>
              <a:gd name="connsiteX4" fmla="*/ 0 w 6381351"/>
              <a:gd name="connsiteY4" fmla="*/ 0 h 57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351" h="577850" fill="none" extrusionOk="0">
                <a:moveTo>
                  <a:pt x="0" y="0"/>
                </a:moveTo>
                <a:cubicBezTo>
                  <a:pt x="1506764" y="-33775"/>
                  <a:pt x="5124306" y="138873"/>
                  <a:pt x="6381351" y="0"/>
                </a:cubicBezTo>
                <a:cubicBezTo>
                  <a:pt x="6411454" y="123821"/>
                  <a:pt x="6420092" y="367774"/>
                  <a:pt x="6381351" y="577850"/>
                </a:cubicBezTo>
                <a:cubicBezTo>
                  <a:pt x="5440104" y="440520"/>
                  <a:pt x="2475844" y="439994"/>
                  <a:pt x="0" y="577850"/>
                </a:cubicBezTo>
                <a:cubicBezTo>
                  <a:pt x="-8059" y="419527"/>
                  <a:pt x="-50521" y="210148"/>
                  <a:pt x="0" y="0"/>
                </a:cubicBezTo>
                <a:close/>
              </a:path>
              <a:path w="6381351" h="577850" stroke="0" extrusionOk="0">
                <a:moveTo>
                  <a:pt x="0" y="0"/>
                </a:moveTo>
                <a:cubicBezTo>
                  <a:pt x="1399960" y="-101487"/>
                  <a:pt x="5251153" y="-162162"/>
                  <a:pt x="6381351" y="0"/>
                </a:cubicBezTo>
                <a:cubicBezTo>
                  <a:pt x="6338393" y="213065"/>
                  <a:pt x="6348673" y="425388"/>
                  <a:pt x="6381351" y="577850"/>
                </a:cubicBezTo>
                <a:cubicBezTo>
                  <a:pt x="4276019" y="627915"/>
                  <a:pt x="2689362" y="419401"/>
                  <a:pt x="0" y="577850"/>
                </a:cubicBezTo>
                <a:cubicBezTo>
                  <a:pt x="23781" y="340537"/>
                  <a:pt x="39756" y="145769"/>
                  <a:pt x="0" y="0"/>
                </a:cubicBezTo>
                <a:close/>
              </a:path>
            </a:pathLst>
          </a:custGeom>
          <a:solidFill>
            <a:schemeClr val="bg1"/>
          </a:solidFill>
          <a:ln>
            <a:solidFill>
              <a:schemeClr val="bg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d) Có ........ học sinh thích màu trắng.</a:t>
            </a:r>
          </a:p>
        </p:txBody>
      </p:sp>
      <p:sp>
        <p:nvSpPr>
          <p:cNvPr id="15" name="TextBox 14">
            <a:extLst>
              <a:ext uri="{FF2B5EF4-FFF2-40B4-BE49-F238E27FC236}">
                <a16:creationId xmlns:a16="http://schemas.microsoft.com/office/drawing/2014/main" id="{710E4143-79F4-492B-AA65-CEE89E5EA78E}"/>
              </a:ext>
            </a:extLst>
          </p:cNvPr>
          <p:cNvSpPr txBox="1"/>
          <p:nvPr/>
        </p:nvSpPr>
        <p:spPr>
          <a:xfrm>
            <a:off x="8237192" y="3237136"/>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7030A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c) Có ........ học sinh thích màu tím.</a:t>
            </a:r>
          </a:p>
        </p:txBody>
      </p:sp>
      <p:sp>
        <p:nvSpPr>
          <p:cNvPr id="16" name="TextBox 15">
            <a:extLst>
              <a:ext uri="{FF2B5EF4-FFF2-40B4-BE49-F238E27FC236}">
                <a16:creationId xmlns:a16="http://schemas.microsoft.com/office/drawing/2014/main" id="{417DE029-859C-4C03-BF46-C5C1BC9F4A99}"/>
              </a:ext>
            </a:extLst>
          </p:cNvPr>
          <p:cNvSpPr txBox="1"/>
          <p:nvPr/>
        </p:nvSpPr>
        <p:spPr>
          <a:xfrm>
            <a:off x="8237192" y="1376272"/>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C0000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b) Có ........ học sinh thích màu đỏ.</a:t>
            </a:r>
          </a:p>
        </p:txBody>
      </p:sp>
      <p:cxnSp>
        <p:nvCxnSpPr>
          <p:cNvPr id="18" name="Straight Arrow Connector 17">
            <a:extLst>
              <a:ext uri="{FF2B5EF4-FFF2-40B4-BE49-F238E27FC236}">
                <a16:creationId xmlns:a16="http://schemas.microsoft.com/office/drawing/2014/main" id="{6DC9B411-BDD8-4E49-AE5D-445D1A89140C}"/>
              </a:ext>
            </a:extLst>
          </p:cNvPr>
          <p:cNvCxnSpPr>
            <a:cxnSpLocks/>
            <a:stCxn id="13" idx="3"/>
          </p:cNvCxnSpPr>
          <p:nvPr/>
        </p:nvCxnSpPr>
        <p:spPr>
          <a:xfrm flipV="1">
            <a:off x="4177487" y="3429002"/>
            <a:ext cx="1200464" cy="527306"/>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5CD55B5-9B5F-4F72-9147-C53233D17249}"/>
              </a:ext>
            </a:extLst>
          </p:cNvPr>
          <p:cNvCxnSpPr>
            <a:cxnSpLocks/>
            <a:stCxn id="14" idx="0"/>
          </p:cNvCxnSpPr>
          <p:nvPr/>
        </p:nvCxnSpPr>
        <p:spPr>
          <a:xfrm flipH="1" flipV="1">
            <a:off x="6279273" y="4628864"/>
            <a:ext cx="97266" cy="87493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33A6924-ECA7-4865-BC6C-D0129B5ABCB4}"/>
              </a:ext>
            </a:extLst>
          </p:cNvPr>
          <p:cNvCxnSpPr>
            <a:cxnSpLocks/>
          </p:cNvCxnSpPr>
          <p:nvPr/>
        </p:nvCxnSpPr>
        <p:spPr>
          <a:xfrm flipH="1" flipV="1">
            <a:off x="7463199" y="3937856"/>
            <a:ext cx="816915" cy="25863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CFAF86A-EB14-4BC7-AECF-DB8E421D9B2B}"/>
              </a:ext>
            </a:extLst>
          </p:cNvPr>
          <p:cNvCxnSpPr>
            <a:cxnSpLocks/>
          </p:cNvCxnSpPr>
          <p:nvPr/>
        </p:nvCxnSpPr>
        <p:spPr>
          <a:xfrm flipH="1">
            <a:off x="7083301" y="1746187"/>
            <a:ext cx="1153892" cy="558982"/>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31FF7515-4302-406E-B761-1D4601D9E0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2149" y="748846"/>
            <a:ext cx="1437851" cy="2266003"/>
          </a:xfrm>
          <a:prstGeom prst="rect">
            <a:avLst/>
          </a:prstGeom>
        </p:spPr>
      </p:pic>
      <p:sp>
        <p:nvSpPr>
          <p:cNvPr id="30" name="TextBox 29">
            <a:extLst>
              <a:ext uri="{FF2B5EF4-FFF2-40B4-BE49-F238E27FC236}">
                <a16:creationId xmlns:a16="http://schemas.microsoft.com/office/drawing/2014/main" id="{78CCC064-6937-43FC-B3BF-0C05F95CB70D}"/>
              </a:ext>
            </a:extLst>
          </p:cNvPr>
          <p:cNvSpPr txBox="1"/>
          <p:nvPr/>
        </p:nvSpPr>
        <p:spPr>
          <a:xfrm>
            <a:off x="1989003" y="3458635"/>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40%</a:t>
            </a:r>
          </a:p>
        </p:txBody>
      </p:sp>
      <p:sp>
        <p:nvSpPr>
          <p:cNvPr id="31" name="TextBox 30">
            <a:extLst>
              <a:ext uri="{FF2B5EF4-FFF2-40B4-BE49-F238E27FC236}">
                <a16:creationId xmlns:a16="http://schemas.microsoft.com/office/drawing/2014/main" id="{E38E6460-937D-4FA3-A5F8-7E7C2932934B}"/>
              </a:ext>
            </a:extLst>
          </p:cNvPr>
          <p:cNvSpPr txBox="1"/>
          <p:nvPr/>
        </p:nvSpPr>
        <p:spPr>
          <a:xfrm>
            <a:off x="9325611" y="1425739"/>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25%</a:t>
            </a:r>
          </a:p>
        </p:txBody>
      </p:sp>
      <p:sp>
        <p:nvSpPr>
          <p:cNvPr id="32" name="TextBox 31">
            <a:extLst>
              <a:ext uri="{FF2B5EF4-FFF2-40B4-BE49-F238E27FC236}">
                <a16:creationId xmlns:a16="http://schemas.microsoft.com/office/drawing/2014/main" id="{746D03E7-F4F9-4584-9354-650D515C7BE3}"/>
              </a:ext>
            </a:extLst>
          </p:cNvPr>
          <p:cNvSpPr txBox="1"/>
          <p:nvPr/>
        </p:nvSpPr>
        <p:spPr>
          <a:xfrm>
            <a:off x="9264594" y="3294784"/>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15%</a:t>
            </a:r>
          </a:p>
        </p:txBody>
      </p:sp>
      <p:sp>
        <p:nvSpPr>
          <p:cNvPr id="33" name="TextBox 32">
            <a:extLst>
              <a:ext uri="{FF2B5EF4-FFF2-40B4-BE49-F238E27FC236}">
                <a16:creationId xmlns:a16="http://schemas.microsoft.com/office/drawing/2014/main" id="{5C7D773D-CFA5-4FC1-BD44-9CC90BFC0A46}"/>
              </a:ext>
            </a:extLst>
          </p:cNvPr>
          <p:cNvSpPr txBox="1"/>
          <p:nvPr/>
        </p:nvSpPr>
        <p:spPr>
          <a:xfrm>
            <a:off x="4617139" y="5572541"/>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20%</a:t>
            </a:r>
          </a:p>
        </p:txBody>
      </p:sp>
    </p:spTree>
    <p:extLst>
      <p:ext uri="{BB962C8B-B14F-4D97-AF65-F5344CB8AC3E}">
        <p14:creationId xmlns:p14="http://schemas.microsoft.com/office/powerpoint/2010/main" val="3795114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righ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righ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D57FA3-45C7-450E-A494-A750A6D91B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2687300" y="3744996"/>
            <a:ext cx="1975300" cy="3113004"/>
          </a:xfrm>
          <a:prstGeom prst="rect">
            <a:avLst/>
          </a:prstGeom>
        </p:spPr>
      </p:pic>
      <p:grpSp>
        <p:nvGrpSpPr>
          <p:cNvPr id="3" name="Group 2">
            <a:extLst>
              <a:ext uri="{FF2B5EF4-FFF2-40B4-BE49-F238E27FC236}">
                <a16:creationId xmlns:a16="http://schemas.microsoft.com/office/drawing/2014/main" id="{0163E181-B52A-40A7-A26F-71CD9D423975}"/>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F60E911A-F2B7-479B-8143-4B5EA72BE1AA}"/>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D5B6EDA-106F-409D-917F-4BA359FC9C95}"/>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a:extLst>
              <a:ext uri="{FF2B5EF4-FFF2-40B4-BE49-F238E27FC236}">
                <a16:creationId xmlns:a16="http://schemas.microsoft.com/office/drawing/2014/main" id="{5ED32FB9-E475-401D-933D-316547A897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50" y="-1"/>
            <a:ext cx="3513587" cy="2143594"/>
          </a:xfrm>
          <a:prstGeom prst="rect">
            <a:avLst/>
          </a:prstGeom>
        </p:spPr>
      </p:pic>
      <p:sp>
        <p:nvSpPr>
          <p:cNvPr id="7" name="TextBox 6">
            <a:extLst>
              <a:ext uri="{FF2B5EF4-FFF2-40B4-BE49-F238E27FC236}">
                <a16:creationId xmlns:a16="http://schemas.microsoft.com/office/drawing/2014/main" id="{E7FDE10E-10F5-4ACF-9562-56F54DB0AB70}"/>
              </a:ext>
            </a:extLst>
          </p:cNvPr>
          <p:cNvSpPr txBox="1"/>
          <p:nvPr/>
        </p:nvSpPr>
        <p:spPr>
          <a:xfrm>
            <a:off x="12601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sp>
        <p:nvSpPr>
          <p:cNvPr id="8" name="TextBox 7">
            <a:extLst>
              <a:ext uri="{FF2B5EF4-FFF2-40B4-BE49-F238E27FC236}">
                <a16:creationId xmlns:a16="http://schemas.microsoft.com/office/drawing/2014/main" id="{1C783AED-6B07-4978-AE23-8B753BADBC44}"/>
              </a:ext>
            </a:extLst>
          </p:cNvPr>
          <p:cNvSpPr txBox="1"/>
          <p:nvPr/>
        </p:nvSpPr>
        <p:spPr>
          <a:xfrm>
            <a:off x="4485137" y="820935"/>
            <a:ext cx="6925813" cy="1015663"/>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Biểu đồ dưới đây nói về kết quả học tập của học sinh ở một trường tiểu học:</a:t>
            </a:r>
          </a:p>
        </p:txBody>
      </p:sp>
      <p:pic>
        <p:nvPicPr>
          <p:cNvPr id="12" name="Picture 11">
            <a:extLst>
              <a:ext uri="{FF2B5EF4-FFF2-40B4-BE49-F238E27FC236}">
                <a16:creationId xmlns:a16="http://schemas.microsoft.com/office/drawing/2014/main" id="{E6C4CE87-9E65-4FC5-B1DC-5EA3E5B04A41}"/>
              </a:ext>
            </a:extLst>
          </p:cNvPr>
          <p:cNvPicPr>
            <a:picLocks noChangeAspect="1"/>
          </p:cNvPicPr>
          <p:nvPr/>
        </p:nvPicPr>
        <p:blipFill>
          <a:blip r:embed="rId6"/>
          <a:stretch>
            <a:fillRect/>
          </a:stretch>
        </p:blipFill>
        <p:spPr>
          <a:xfrm flipH="1">
            <a:off x="-38100" y="245923"/>
            <a:ext cx="1872809" cy="1590675"/>
          </a:xfrm>
          <a:prstGeom prst="rect">
            <a:avLst/>
          </a:prstGeom>
        </p:spPr>
      </p:pic>
      <p:sp>
        <p:nvSpPr>
          <p:cNvPr id="13" name="TextBox 12">
            <a:extLst>
              <a:ext uri="{FF2B5EF4-FFF2-40B4-BE49-F238E27FC236}">
                <a16:creationId xmlns:a16="http://schemas.microsoft.com/office/drawing/2014/main" id="{FBF8655B-5D26-48E3-A00C-9D0F311AE9C1}"/>
              </a:ext>
            </a:extLst>
          </p:cNvPr>
          <p:cNvSpPr txBox="1"/>
          <p:nvPr/>
        </p:nvSpPr>
        <p:spPr>
          <a:xfrm>
            <a:off x="1843096" y="5300450"/>
            <a:ext cx="9715500" cy="1015663"/>
          </a:xfrm>
          <a:prstGeom prst="rect">
            <a:avLst/>
          </a:prstGeom>
          <a:solidFill>
            <a:schemeClr val="bg1"/>
          </a:solidFill>
        </p:spPr>
        <p:txBody>
          <a:bodyPr wrap="square" rtlCol="0">
            <a:spAutoFit/>
          </a:bodyPr>
          <a:lstStyle/>
          <a:p>
            <a:pPr algn="just"/>
            <a:r>
              <a:rPr lang="en-US" sz="3000">
                <a:latin typeface="Arial" panose="020B0604020202020204" pitchFamily="34" charset="0"/>
                <a:cs typeface="Arial" panose="020B0604020202020204" pitchFamily="34" charset="0"/>
              </a:rPr>
              <a:t>Hãy đọc tỉ số phần trăm của học sinh giỏi, học sinh khá và học sinh trung bình trên biểu đồ.</a:t>
            </a:r>
          </a:p>
        </p:txBody>
      </p:sp>
      <p:grpSp>
        <p:nvGrpSpPr>
          <p:cNvPr id="30" name="Group 29">
            <a:extLst>
              <a:ext uri="{FF2B5EF4-FFF2-40B4-BE49-F238E27FC236}">
                <a16:creationId xmlns:a16="http://schemas.microsoft.com/office/drawing/2014/main" id="{D5E5D76A-9584-48F0-B8C2-1786B8F3102A}"/>
              </a:ext>
            </a:extLst>
          </p:cNvPr>
          <p:cNvGrpSpPr/>
          <p:nvPr/>
        </p:nvGrpSpPr>
        <p:grpSpPr>
          <a:xfrm>
            <a:off x="5716018" y="1667962"/>
            <a:ext cx="5207000" cy="3471333"/>
            <a:chOff x="5716018" y="1667962"/>
            <a:chExt cx="5207000" cy="3471333"/>
          </a:xfrm>
        </p:grpSpPr>
        <p:graphicFrame>
          <p:nvGraphicFramePr>
            <p:cNvPr id="16" name="Chart 15">
              <a:extLst>
                <a:ext uri="{FF2B5EF4-FFF2-40B4-BE49-F238E27FC236}">
                  <a16:creationId xmlns:a16="http://schemas.microsoft.com/office/drawing/2014/main" id="{A950C02A-87F0-4B4D-A2D6-AA093CCFBB9D}"/>
                </a:ext>
              </a:extLst>
            </p:cNvPr>
            <p:cNvGraphicFramePr/>
            <p:nvPr>
              <p:extLst>
                <p:ext uri="{D42A27DB-BD31-4B8C-83A1-F6EECF244321}">
                  <p14:modId xmlns:p14="http://schemas.microsoft.com/office/powerpoint/2010/main" val="2310723047"/>
                </p:ext>
              </p:extLst>
            </p:nvPr>
          </p:nvGraphicFramePr>
          <p:xfrm>
            <a:off x="5716018" y="1667962"/>
            <a:ext cx="5207000" cy="3471333"/>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18">
              <a:extLst>
                <a:ext uri="{FF2B5EF4-FFF2-40B4-BE49-F238E27FC236}">
                  <a16:creationId xmlns:a16="http://schemas.microsoft.com/office/drawing/2014/main" id="{BAE6991B-B684-4990-B0DA-6D4DF105F60B}"/>
                </a:ext>
              </a:extLst>
            </p:cNvPr>
            <p:cNvSpPr txBox="1"/>
            <p:nvPr/>
          </p:nvSpPr>
          <p:spPr>
            <a:xfrm>
              <a:off x="7161661"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17,5%</a:t>
              </a:r>
            </a:p>
          </p:txBody>
        </p:sp>
        <p:sp>
          <p:nvSpPr>
            <p:cNvPr id="20" name="TextBox 19">
              <a:extLst>
                <a:ext uri="{FF2B5EF4-FFF2-40B4-BE49-F238E27FC236}">
                  <a16:creationId xmlns:a16="http://schemas.microsoft.com/office/drawing/2014/main" id="{C84FDE9F-F066-4C94-93EA-A92E0AE48E3C}"/>
                </a:ext>
              </a:extLst>
            </p:cNvPr>
            <p:cNvSpPr txBox="1"/>
            <p:nvPr/>
          </p:nvSpPr>
          <p:spPr>
            <a:xfrm>
              <a:off x="8436932"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22,5%</a:t>
              </a:r>
            </a:p>
          </p:txBody>
        </p:sp>
        <p:sp>
          <p:nvSpPr>
            <p:cNvPr id="21" name="TextBox 20">
              <a:extLst>
                <a:ext uri="{FF2B5EF4-FFF2-40B4-BE49-F238E27FC236}">
                  <a16:creationId xmlns:a16="http://schemas.microsoft.com/office/drawing/2014/main" id="{D75C9A76-6ACB-497C-ADEF-DB97D1FF35BE}"/>
                </a:ext>
              </a:extLst>
            </p:cNvPr>
            <p:cNvSpPr txBox="1"/>
            <p:nvPr/>
          </p:nvSpPr>
          <p:spPr>
            <a:xfrm>
              <a:off x="7704586" y="3900009"/>
              <a:ext cx="1382263"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60%</a:t>
              </a:r>
            </a:p>
          </p:txBody>
        </p:sp>
      </p:grpSp>
      <p:sp>
        <p:nvSpPr>
          <p:cNvPr id="22" name="Rectangle 21">
            <a:extLst>
              <a:ext uri="{FF2B5EF4-FFF2-40B4-BE49-F238E27FC236}">
                <a16:creationId xmlns:a16="http://schemas.microsoft.com/office/drawing/2014/main" id="{4CA7BF2E-BF7F-41AB-8EEA-9A54EF920EF2}"/>
              </a:ext>
            </a:extLst>
          </p:cNvPr>
          <p:cNvSpPr/>
          <p:nvPr/>
        </p:nvSpPr>
        <p:spPr>
          <a:xfrm>
            <a:off x="1676400" y="2642918"/>
            <a:ext cx="1428750" cy="443182"/>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8617BE-E8C5-41BE-A76A-51A06B37A4B1}"/>
              </a:ext>
            </a:extLst>
          </p:cNvPr>
          <p:cNvSpPr/>
          <p:nvPr/>
        </p:nvSpPr>
        <p:spPr>
          <a:xfrm>
            <a:off x="1676400" y="3355406"/>
            <a:ext cx="1428750" cy="443182"/>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6A36CDA-221F-4CB2-A8EF-74E8F14AF072}"/>
              </a:ext>
            </a:extLst>
          </p:cNvPr>
          <p:cNvSpPr/>
          <p:nvPr/>
        </p:nvSpPr>
        <p:spPr>
          <a:xfrm>
            <a:off x="1676400" y="4067894"/>
            <a:ext cx="1428750" cy="443182"/>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E4AC4E4-D030-4058-8382-DB2A1B0E9037}"/>
              </a:ext>
            </a:extLst>
          </p:cNvPr>
          <p:cNvSpPr txBox="1"/>
          <p:nvPr/>
        </p:nvSpPr>
        <p:spPr>
          <a:xfrm>
            <a:off x="3274952" y="2602899"/>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giỏi</a:t>
            </a:r>
          </a:p>
        </p:txBody>
      </p:sp>
      <p:sp>
        <p:nvSpPr>
          <p:cNvPr id="26" name="TextBox 25">
            <a:extLst>
              <a:ext uri="{FF2B5EF4-FFF2-40B4-BE49-F238E27FC236}">
                <a16:creationId xmlns:a16="http://schemas.microsoft.com/office/drawing/2014/main" id="{3FC09FEE-4B7C-4D86-B7E1-57E2FC948D11}"/>
              </a:ext>
            </a:extLst>
          </p:cNvPr>
          <p:cNvSpPr txBox="1"/>
          <p:nvPr/>
        </p:nvSpPr>
        <p:spPr>
          <a:xfrm>
            <a:off x="3229483" y="3313364"/>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khá</a:t>
            </a:r>
          </a:p>
        </p:txBody>
      </p:sp>
      <p:sp>
        <p:nvSpPr>
          <p:cNvPr id="27" name="TextBox 26">
            <a:extLst>
              <a:ext uri="{FF2B5EF4-FFF2-40B4-BE49-F238E27FC236}">
                <a16:creationId xmlns:a16="http://schemas.microsoft.com/office/drawing/2014/main" id="{3DFEBCC8-3E36-4F83-B584-D51C91F376B7}"/>
              </a:ext>
            </a:extLst>
          </p:cNvPr>
          <p:cNvSpPr txBox="1"/>
          <p:nvPr/>
        </p:nvSpPr>
        <p:spPr>
          <a:xfrm>
            <a:off x="3245239" y="4023829"/>
            <a:ext cx="3365111"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trung bình</a:t>
            </a:r>
          </a:p>
        </p:txBody>
      </p:sp>
      <p:pic>
        <p:nvPicPr>
          <p:cNvPr id="29" name="Graphic 28">
            <a:extLst>
              <a:ext uri="{FF2B5EF4-FFF2-40B4-BE49-F238E27FC236}">
                <a16:creationId xmlns:a16="http://schemas.microsoft.com/office/drawing/2014/main" id="{DB4AE50F-4437-45D6-B7E1-A7853F22584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32453"/>
          <a:stretch/>
        </p:blipFill>
        <p:spPr>
          <a:xfrm flipH="1">
            <a:off x="473296" y="3790068"/>
            <a:ext cx="1872808" cy="3067932"/>
          </a:xfrm>
          <a:prstGeom prst="rect">
            <a:avLst/>
          </a:prstGeom>
        </p:spPr>
      </p:pic>
    </p:spTree>
    <p:extLst>
      <p:ext uri="{BB962C8B-B14F-4D97-AF65-F5344CB8AC3E}">
        <p14:creationId xmlns:p14="http://schemas.microsoft.com/office/powerpoint/2010/main" val="3976479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24" grpId="0" animBg="1"/>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EB2E8B-7347-4418-B69E-416FF7BC2154}"/>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7543C4A-A45D-4CA8-99E9-AF505E314C0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CC4DCC3-5591-4008-9594-0BBB75479FA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2E0F441F-5E4E-4DEA-84BE-B016F4BCBE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500" y="-1"/>
            <a:ext cx="3513587" cy="2143594"/>
          </a:xfrm>
          <a:prstGeom prst="rect">
            <a:avLst/>
          </a:prstGeom>
        </p:spPr>
      </p:pic>
      <p:sp>
        <p:nvSpPr>
          <p:cNvPr id="6" name="TextBox 5">
            <a:extLst>
              <a:ext uri="{FF2B5EF4-FFF2-40B4-BE49-F238E27FC236}">
                <a16:creationId xmlns:a16="http://schemas.microsoft.com/office/drawing/2014/main" id="{F10149C3-9CB3-442E-B47D-02C88544461E}"/>
              </a:ext>
            </a:extLst>
          </p:cNvPr>
          <p:cNvSpPr txBox="1"/>
          <p:nvPr/>
        </p:nvSpPr>
        <p:spPr>
          <a:xfrm>
            <a:off x="89820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graphicFrame>
        <p:nvGraphicFramePr>
          <p:cNvPr id="8" name="Chart 7">
            <a:extLst>
              <a:ext uri="{FF2B5EF4-FFF2-40B4-BE49-F238E27FC236}">
                <a16:creationId xmlns:a16="http://schemas.microsoft.com/office/drawing/2014/main" id="{CD6ED424-7326-437F-AF6F-05BF4144CA0F}"/>
              </a:ext>
            </a:extLst>
          </p:cNvPr>
          <p:cNvGraphicFramePr/>
          <p:nvPr>
            <p:extLst>
              <p:ext uri="{D42A27DB-BD31-4B8C-83A1-F6EECF244321}">
                <p14:modId xmlns:p14="http://schemas.microsoft.com/office/powerpoint/2010/main" val="415337849"/>
              </p:ext>
            </p:extLst>
          </p:nvPr>
        </p:nvGraphicFramePr>
        <p:xfrm>
          <a:off x="3520764" y="333375"/>
          <a:ext cx="4408229" cy="293881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56DBAA1F-D3F3-425A-9C2C-D0B6345F1BC0}"/>
              </a:ext>
            </a:extLst>
          </p:cNvPr>
          <p:cNvSpPr txBox="1"/>
          <p:nvPr/>
        </p:nvSpPr>
        <p:spPr>
          <a:xfrm>
            <a:off x="474464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17,5%</a:t>
            </a:r>
          </a:p>
        </p:txBody>
      </p:sp>
      <p:sp>
        <p:nvSpPr>
          <p:cNvPr id="10" name="TextBox 9">
            <a:extLst>
              <a:ext uri="{FF2B5EF4-FFF2-40B4-BE49-F238E27FC236}">
                <a16:creationId xmlns:a16="http://schemas.microsoft.com/office/drawing/2014/main" id="{B6BDF26B-6C07-44FE-8200-4B6FB0ADE739}"/>
              </a:ext>
            </a:extLst>
          </p:cNvPr>
          <p:cNvSpPr txBox="1"/>
          <p:nvPr/>
        </p:nvSpPr>
        <p:spPr>
          <a:xfrm>
            <a:off x="582428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22,5%</a:t>
            </a:r>
          </a:p>
        </p:txBody>
      </p:sp>
      <p:sp>
        <p:nvSpPr>
          <p:cNvPr id="11" name="TextBox 10">
            <a:extLst>
              <a:ext uri="{FF2B5EF4-FFF2-40B4-BE49-F238E27FC236}">
                <a16:creationId xmlns:a16="http://schemas.microsoft.com/office/drawing/2014/main" id="{4AC597DB-B78F-480C-A49F-92B939C8BA1A}"/>
              </a:ext>
            </a:extLst>
          </p:cNvPr>
          <p:cNvSpPr txBox="1"/>
          <p:nvPr/>
        </p:nvSpPr>
        <p:spPr>
          <a:xfrm>
            <a:off x="5204279" y="2223019"/>
            <a:ext cx="1170219"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60%</a:t>
            </a:r>
          </a:p>
        </p:txBody>
      </p:sp>
      <p:sp>
        <p:nvSpPr>
          <p:cNvPr id="12" name="Rectangle 11">
            <a:extLst>
              <a:ext uri="{FF2B5EF4-FFF2-40B4-BE49-F238E27FC236}">
                <a16:creationId xmlns:a16="http://schemas.microsoft.com/office/drawing/2014/main" id="{C2D74192-B9C2-48D0-8CED-B82E25405889}"/>
              </a:ext>
            </a:extLst>
          </p:cNvPr>
          <p:cNvSpPr/>
          <p:nvPr/>
        </p:nvSpPr>
        <p:spPr>
          <a:xfrm>
            <a:off x="7459430" y="948559"/>
            <a:ext cx="1170219" cy="400110"/>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CCE7F1-F17D-446E-B9C6-A18CA96D1159}"/>
              </a:ext>
            </a:extLst>
          </p:cNvPr>
          <p:cNvSpPr/>
          <p:nvPr/>
        </p:nvSpPr>
        <p:spPr>
          <a:xfrm>
            <a:off x="7459430" y="1661047"/>
            <a:ext cx="1170219" cy="400110"/>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5D8471-6932-4A71-9BD3-9D421BF41639}"/>
              </a:ext>
            </a:extLst>
          </p:cNvPr>
          <p:cNvSpPr/>
          <p:nvPr/>
        </p:nvSpPr>
        <p:spPr>
          <a:xfrm>
            <a:off x="7459430" y="2373535"/>
            <a:ext cx="1170219" cy="400110"/>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A4418C-B7F3-42BA-A35D-AFF84C90565B}"/>
              </a:ext>
            </a:extLst>
          </p:cNvPr>
          <p:cNvSpPr txBox="1"/>
          <p:nvPr/>
        </p:nvSpPr>
        <p:spPr>
          <a:xfrm>
            <a:off x="8799452" y="908540"/>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giỏi</a:t>
            </a:r>
          </a:p>
        </p:txBody>
      </p:sp>
      <p:sp>
        <p:nvSpPr>
          <p:cNvPr id="16" name="TextBox 15">
            <a:extLst>
              <a:ext uri="{FF2B5EF4-FFF2-40B4-BE49-F238E27FC236}">
                <a16:creationId xmlns:a16="http://schemas.microsoft.com/office/drawing/2014/main" id="{6E9907E3-6EDC-4A98-8E61-7BDFAB810409}"/>
              </a:ext>
            </a:extLst>
          </p:cNvPr>
          <p:cNvSpPr txBox="1"/>
          <p:nvPr/>
        </p:nvSpPr>
        <p:spPr>
          <a:xfrm>
            <a:off x="8753983" y="1619005"/>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khá</a:t>
            </a:r>
          </a:p>
        </p:txBody>
      </p:sp>
      <p:sp>
        <p:nvSpPr>
          <p:cNvPr id="17" name="TextBox 16">
            <a:extLst>
              <a:ext uri="{FF2B5EF4-FFF2-40B4-BE49-F238E27FC236}">
                <a16:creationId xmlns:a16="http://schemas.microsoft.com/office/drawing/2014/main" id="{15634384-E948-4569-AE3E-AF420464CCE8}"/>
              </a:ext>
            </a:extLst>
          </p:cNvPr>
          <p:cNvSpPr txBox="1"/>
          <p:nvPr/>
        </p:nvSpPr>
        <p:spPr>
          <a:xfrm>
            <a:off x="8769739" y="2329470"/>
            <a:ext cx="3365111"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trung bình</a:t>
            </a:r>
          </a:p>
        </p:txBody>
      </p:sp>
      <p:sp>
        <p:nvSpPr>
          <p:cNvPr id="18" name="TextBox 17">
            <a:extLst>
              <a:ext uri="{FF2B5EF4-FFF2-40B4-BE49-F238E27FC236}">
                <a16:creationId xmlns:a16="http://schemas.microsoft.com/office/drawing/2014/main" id="{548FC4D8-37C4-4183-BF72-54538CAC1C7E}"/>
              </a:ext>
            </a:extLst>
          </p:cNvPr>
          <p:cNvSpPr txBox="1"/>
          <p:nvPr/>
        </p:nvSpPr>
        <p:spPr>
          <a:xfrm>
            <a:off x="1364920" y="3752850"/>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F09971"/>
                </a:solidFill>
                <a:latin typeface="Arial" panose="020B0604020202020204" pitchFamily="34" charset="0"/>
                <a:cs typeface="Arial" panose="020B0604020202020204" pitchFamily="34" charset="0"/>
              </a:rPr>
              <a:t>học sinh giỏi</a:t>
            </a:r>
            <a:r>
              <a:rPr lang="en-US" sz="2800">
                <a:latin typeface="Arial" panose="020B0604020202020204" pitchFamily="34" charset="0"/>
                <a:cs typeface="Arial" panose="020B0604020202020204" pitchFamily="34" charset="0"/>
              </a:rPr>
              <a:t> là ...........</a:t>
            </a:r>
          </a:p>
        </p:txBody>
      </p:sp>
      <p:pic>
        <p:nvPicPr>
          <p:cNvPr id="19" name="Graphic 18">
            <a:extLst>
              <a:ext uri="{FF2B5EF4-FFF2-40B4-BE49-F238E27FC236}">
                <a16:creationId xmlns:a16="http://schemas.microsoft.com/office/drawing/2014/main" id="{3D1390D2-88FA-4953-9259-6DA417FE82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341619" flipH="1">
            <a:off x="207458" y="3529166"/>
            <a:ext cx="759505" cy="1192812"/>
          </a:xfrm>
          <a:prstGeom prst="rect">
            <a:avLst/>
          </a:prstGeom>
        </p:spPr>
      </p:pic>
      <p:sp>
        <p:nvSpPr>
          <p:cNvPr id="20" name="TextBox 19">
            <a:extLst>
              <a:ext uri="{FF2B5EF4-FFF2-40B4-BE49-F238E27FC236}">
                <a16:creationId xmlns:a16="http://schemas.microsoft.com/office/drawing/2014/main" id="{0639861A-0489-4EFC-8FF6-1814ADE37C97}"/>
              </a:ext>
            </a:extLst>
          </p:cNvPr>
          <p:cNvSpPr txBox="1"/>
          <p:nvPr/>
        </p:nvSpPr>
        <p:spPr>
          <a:xfrm>
            <a:off x="1422071" y="4671499"/>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DE752D"/>
                </a:solidFill>
                <a:latin typeface="Arial" panose="020B0604020202020204" pitchFamily="34" charset="0"/>
                <a:cs typeface="Arial" panose="020B0604020202020204" pitchFamily="34" charset="0"/>
              </a:rPr>
              <a:t>học sinh khá </a:t>
            </a:r>
            <a:r>
              <a:rPr lang="en-US" sz="2800">
                <a:latin typeface="Arial" panose="020B0604020202020204" pitchFamily="34" charset="0"/>
                <a:cs typeface="Arial" panose="020B0604020202020204" pitchFamily="34" charset="0"/>
              </a:rPr>
              <a:t>là ...........</a:t>
            </a:r>
          </a:p>
        </p:txBody>
      </p:sp>
      <p:pic>
        <p:nvPicPr>
          <p:cNvPr id="21" name="Graphic 20">
            <a:extLst>
              <a:ext uri="{FF2B5EF4-FFF2-40B4-BE49-F238E27FC236}">
                <a16:creationId xmlns:a16="http://schemas.microsoft.com/office/drawing/2014/main" id="{E5BC9A85-0313-4830-9574-A6267E19EC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341619" flipH="1">
            <a:off x="264609" y="4430536"/>
            <a:ext cx="759505" cy="1192812"/>
          </a:xfrm>
          <a:prstGeom prst="rect">
            <a:avLst/>
          </a:prstGeom>
        </p:spPr>
      </p:pic>
      <p:sp>
        <p:nvSpPr>
          <p:cNvPr id="22" name="TextBox 21">
            <a:extLst>
              <a:ext uri="{FF2B5EF4-FFF2-40B4-BE49-F238E27FC236}">
                <a16:creationId xmlns:a16="http://schemas.microsoft.com/office/drawing/2014/main" id="{B5492702-667D-4A9C-BF87-12A6DA181982}"/>
              </a:ext>
            </a:extLst>
          </p:cNvPr>
          <p:cNvSpPr txBox="1"/>
          <p:nvPr/>
        </p:nvSpPr>
        <p:spPr>
          <a:xfrm>
            <a:off x="1422071" y="5567811"/>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BA6124"/>
                </a:solidFill>
                <a:latin typeface="Arial" panose="020B0604020202020204" pitchFamily="34" charset="0"/>
                <a:cs typeface="Arial" panose="020B0604020202020204" pitchFamily="34" charset="0"/>
              </a:rPr>
              <a:t>học sinh trung bình </a:t>
            </a:r>
            <a:r>
              <a:rPr lang="en-US" sz="2800">
                <a:latin typeface="Arial" panose="020B0604020202020204" pitchFamily="34" charset="0"/>
                <a:cs typeface="Arial" panose="020B0604020202020204" pitchFamily="34" charset="0"/>
              </a:rPr>
              <a:t>là ...........</a:t>
            </a:r>
          </a:p>
        </p:txBody>
      </p:sp>
      <p:pic>
        <p:nvPicPr>
          <p:cNvPr id="23" name="Graphic 22">
            <a:extLst>
              <a:ext uri="{FF2B5EF4-FFF2-40B4-BE49-F238E27FC236}">
                <a16:creationId xmlns:a16="http://schemas.microsoft.com/office/drawing/2014/main" id="{D4C003F2-5D40-4962-8CF2-FB4C666B5A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341619" flipH="1">
            <a:off x="264609" y="5344127"/>
            <a:ext cx="759505" cy="1192812"/>
          </a:xfrm>
          <a:prstGeom prst="rect">
            <a:avLst/>
          </a:prstGeom>
        </p:spPr>
      </p:pic>
      <p:sp>
        <p:nvSpPr>
          <p:cNvPr id="24" name="TextBox 23">
            <a:extLst>
              <a:ext uri="{FF2B5EF4-FFF2-40B4-BE49-F238E27FC236}">
                <a16:creationId xmlns:a16="http://schemas.microsoft.com/office/drawing/2014/main" id="{C87CF2AE-5350-4DA1-B929-205AA54E3AB4}"/>
              </a:ext>
            </a:extLst>
          </p:cNvPr>
          <p:cNvSpPr txBox="1"/>
          <p:nvPr/>
        </p:nvSpPr>
        <p:spPr>
          <a:xfrm>
            <a:off x="7395593" y="3673697"/>
            <a:ext cx="1066800" cy="461665"/>
          </a:xfrm>
          <a:prstGeom prst="rect">
            <a:avLst/>
          </a:prstGeom>
          <a:solidFill>
            <a:srgbClr val="F09971"/>
          </a:solidFill>
        </p:spPr>
        <p:txBody>
          <a:bodyPr wrap="square" rtlCol="0">
            <a:spAutoFit/>
          </a:bodyPr>
          <a:lstStyle/>
          <a:p>
            <a:r>
              <a:rPr lang="en-US" sz="2400" b="1">
                <a:latin typeface="Arial" panose="020B0604020202020204" pitchFamily="34" charset="0"/>
                <a:cs typeface="Arial" panose="020B0604020202020204" pitchFamily="34" charset="0"/>
              </a:rPr>
              <a:t>17,5%</a:t>
            </a:r>
          </a:p>
        </p:txBody>
      </p:sp>
      <p:sp>
        <p:nvSpPr>
          <p:cNvPr id="25" name="TextBox 24">
            <a:extLst>
              <a:ext uri="{FF2B5EF4-FFF2-40B4-BE49-F238E27FC236}">
                <a16:creationId xmlns:a16="http://schemas.microsoft.com/office/drawing/2014/main" id="{C46DDD6D-9A84-4574-94F2-3F265F9C0CDB}"/>
              </a:ext>
            </a:extLst>
          </p:cNvPr>
          <p:cNvSpPr txBox="1"/>
          <p:nvPr/>
        </p:nvSpPr>
        <p:spPr>
          <a:xfrm>
            <a:off x="7408293" y="4648936"/>
            <a:ext cx="1066800" cy="461665"/>
          </a:xfrm>
          <a:prstGeom prst="rect">
            <a:avLst/>
          </a:prstGeom>
          <a:solidFill>
            <a:srgbClr val="DE752D"/>
          </a:solid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22,5%</a:t>
            </a:r>
          </a:p>
        </p:txBody>
      </p:sp>
      <p:sp>
        <p:nvSpPr>
          <p:cNvPr id="26" name="TextBox 25">
            <a:extLst>
              <a:ext uri="{FF2B5EF4-FFF2-40B4-BE49-F238E27FC236}">
                <a16:creationId xmlns:a16="http://schemas.microsoft.com/office/drawing/2014/main" id="{B3FA3228-B82A-41A0-90F1-DF393E483836}"/>
              </a:ext>
            </a:extLst>
          </p:cNvPr>
          <p:cNvSpPr txBox="1"/>
          <p:nvPr/>
        </p:nvSpPr>
        <p:spPr>
          <a:xfrm>
            <a:off x="8563993" y="5545931"/>
            <a:ext cx="1066800" cy="461665"/>
          </a:xfrm>
          <a:prstGeom prst="rect">
            <a:avLst/>
          </a:prstGeom>
          <a:solidFill>
            <a:srgbClr val="BA6124"/>
          </a:solid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60%</a:t>
            </a:r>
          </a:p>
        </p:txBody>
      </p:sp>
    </p:spTree>
    <p:extLst>
      <p:ext uri="{BB962C8B-B14F-4D97-AF65-F5344CB8AC3E}">
        <p14:creationId xmlns:p14="http://schemas.microsoft.com/office/powerpoint/2010/main" val="1522594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grpId="0" nodeType="click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3000" fill="hold" grpId="0" nodeType="clickEffect">
                                  <p:stCondLst>
                                    <p:cond delay="0"/>
                                  </p:stCondLst>
                                  <p:childTnLst>
                                    <p:animEffect transition="out" filter="fade">
                                      <p:cBhvr>
                                        <p:cTn id="19" dur="500" tmFilter="0, 0; .2, .5; .8, .5; 1, 0"/>
                                        <p:tgtEl>
                                          <p:spTgt spid="9"/>
                                        </p:tgtEl>
                                      </p:cBhvr>
                                    </p:animEffect>
                                    <p:animScale>
                                      <p:cBhvr>
                                        <p:cTn id="20" dur="250" autoRev="1" fill="hold"/>
                                        <p:tgtEl>
                                          <p:spTgt spid="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3000" fill="hold" grpId="0" nodeType="clickEffect">
                                  <p:stCondLst>
                                    <p:cond delay="0"/>
                                  </p:stCondLst>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26" presetClass="emph" presetSubtype="0" repeatCount="3000" fill="hold" grpId="0" nodeType="withEffect">
                                  <p:stCondLst>
                                    <p:cond delay="0"/>
                                  </p:stCondLst>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3000" fill="hold" grpId="0" nodeType="click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par>
                                <p:cTn id="60" presetID="26" presetClass="emph" presetSubtype="0" repeatCount="3000" fill="hold" grpId="0" nodeType="withEffect">
                                  <p:stCondLst>
                                    <p:cond delay="0"/>
                                  </p:stCondLst>
                                  <p:childTnLst>
                                    <p:animEffect transition="out" filter="fade">
                                      <p:cBhvr>
                                        <p:cTn id="61" dur="500" tmFilter="0, 0; .2, .5; .8, .5; 1, 0"/>
                                        <p:tgtEl>
                                          <p:spTgt spid="11"/>
                                        </p:tgtEl>
                                      </p:cBhvr>
                                    </p:animEffect>
                                    <p:animScale>
                                      <p:cBhvr>
                                        <p:cTn id="62" dur="250" autoRev="1" fill="hold"/>
                                        <p:tgtEl>
                                          <p:spTgt spid="11"/>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animBg="1"/>
      <p:bldP spid="14" grpId="0" animBg="1"/>
      <p:bldP spid="18" grpId="0"/>
      <p:bldP spid="20" grpId="0"/>
      <p:bldP spid="22" grpId="0"/>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55D27C-1D81-4524-8E4E-64366E9521F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1475" t="249" r="-1" b="61953"/>
          <a:stretch/>
        </p:blipFill>
        <p:spPr>
          <a:xfrm>
            <a:off x="0" y="-2418735"/>
            <a:ext cx="9855200" cy="9276735"/>
          </a:xfrm>
          <a:prstGeom prst="rect">
            <a:avLst/>
          </a:prstGeom>
        </p:spPr>
      </p:pic>
      <p:pic>
        <p:nvPicPr>
          <p:cNvPr id="4" name="Graphic 3">
            <a:extLst>
              <a:ext uri="{FF2B5EF4-FFF2-40B4-BE49-F238E27FC236}">
                <a16:creationId xmlns:a16="http://schemas.microsoft.com/office/drawing/2014/main" id="{89746A2D-E90D-4235-915F-61AE2306B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797686" y="501445"/>
            <a:ext cx="4394314" cy="6356555"/>
          </a:xfrm>
          <a:prstGeom prst="rect">
            <a:avLst/>
          </a:prstGeom>
        </p:spPr>
      </p:pic>
      <p:pic>
        <p:nvPicPr>
          <p:cNvPr id="6" name="Picture 5">
            <a:extLst>
              <a:ext uri="{FF2B5EF4-FFF2-40B4-BE49-F238E27FC236}">
                <a16:creationId xmlns:a16="http://schemas.microsoft.com/office/drawing/2014/main" id="{1D7B4D17-B8AA-413F-97F5-F6B596D41CD4}"/>
              </a:ext>
            </a:extLst>
          </p:cNvPr>
          <p:cNvPicPr>
            <a:picLocks noChangeAspect="1"/>
          </p:cNvPicPr>
          <p:nvPr/>
        </p:nvPicPr>
        <p:blipFill>
          <a:blip r:embed="rId7"/>
          <a:stretch>
            <a:fillRect/>
          </a:stretch>
        </p:blipFill>
        <p:spPr>
          <a:xfrm>
            <a:off x="4394315" y="387597"/>
            <a:ext cx="2560542" cy="3292125"/>
          </a:xfrm>
          <a:prstGeom prst="rect">
            <a:avLst/>
          </a:prstGeom>
        </p:spPr>
      </p:pic>
      <p:pic>
        <p:nvPicPr>
          <p:cNvPr id="20" name="Picture 19">
            <a:extLst>
              <a:ext uri="{FF2B5EF4-FFF2-40B4-BE49-F238E27FC236}">
                <a16:creationId xmlns:a16="http://schemas.microsoft.com/office/drawing/2014/main" id="{2383C847-6840-4A4A-8785-2BD1E0E08351}"/>
              </a:ext>
            </a:extLst>
          </p:cNvPr>
          <p:cNvPicPr>
            <a:picLocks noChangeAspect="1"/>
          </p:cNvPicPr>
          <p:nvPr/>
        </p:nvPicPr>
        <p:blipFill>
          <a:blip r:embed="rId8"/>
          <a:stretch>
            <a:fillRect/>
          </a:stretch>
        </p:blipFill>
        <p:spPr>
          <a:xfrm>
            <a:off x="-719919" y="3178278"/>
            <a:ext cx="6815919" cy="3023878"/>
          </a:xfrm>
          <a:prstGeom prst="rect">
            <a:avLst/>
          </a:prstGeom>
        </p:spPr>
      </p:pic>
      <p:pic>
        <p:nvPicPr>
          <p:cNvPr id="21" name="Picture 20">
            <a:extLst>
              <a:ext uri="{FF2B5EF4-FFF2-40B4-BE49-F238E27FC236}">
                <a16:creationId xmlns:a16="http://schemas.microsoft.com/office/drawing/2014/main" id="{66F40BC4-DE1C-441C-A8B3-FF8C47CC47BD}"/>
              </a:ext>
            </a:extLst>
          </p:cNvPr>
          <p:cNvPicPr>
            <a:picLocks noChangeAspect="1"/>
          </p:cNvPicPr>
          <p:nvPr/>
        </p:nvPicPr>
        <p:blipFill>
          <a:blip r:embed="rId9"/>
          <a:stretch>
            <a:fillRect/>
          </a:stretch>
        </p:blipFill>
        <p:spPr>
          <a:xfrm>
            <a:off x="217722" y="2391469"/>
            <a:ext cx="3164098" cy="1146147"/>
          </a:xfrm>
          <a:prstGeom prst="rect">
            <a:avLst/>
          </a:prstGeom>
        </p:spPr>
      </p:pic>
      <p:pic>
        <p:nvPicPr>
          <p:cNvPr id="1026" name="Picture 2" descr="Pac-man - Imagens Em Png Pac Man Clipart (#77261) - PikPng">
            <a:extLst>
              <a:ext uri="{FF2B5EF4-FFF2-40B4-BE49-F238E27FC236}">
                <a16:creationId xmlns:a16="http://schemas.microsoft.com/office/drawing/2014/main" id="{3207CDE8-40CA-4636-A59D-8188D37201C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r="70679"/>
          <a:stretch/>
        </p:blipFill>
        <p:spPr bwMode="auto">
          <a:xfrm>
            <a:off x="1762266" y="6032518"/>
            <a:ext cx="819530" cy="7386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ac-man - Imagens Em Png Pac Man Clipart (#77261) - PikPng">
            <a:extLst>
              <a:ext uri="{FF2B5EF4-FFF2-40B4-BE49-F238E27FC236}">
                <a16:creationId xmlns:a16="http://schemas.microsoft.com/office/drawing/2014/main" id="{7D219FE3-83F8-408D-B33B-18985574281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l="30636"/>
          <a:stretch/>
        </p:blipFill>
        <p:spPr bwMode="auto">
          <a:xfrm>
            <a:off x="2673526" y="6046888"/>
            <a:ext cx="1938732" cy="73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76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56" presetClass="path" presetSubtype="0" accel="50000" decel="50000" fill="hold" nodeType="withEffect">
                                  <p:stCondLst>
                                    <p:cond delay="0"/>
                                  </p:stCondLst>
                                  <p:childTnLst>
                                    <p:animMotion origin="layout" path="M 5E-6 -3.33333E-6 L 0.20014 0.0007 " pathEditMode="relative" rAng="0" ptsTypes="AA">
                                      <p:cBhvr>
                                        <p:cTn id="29" dur="3500" fill="hold"/>
                                        <p:tgtEl>
                                          <p:spTgt spid="1026"/>
                                        </p:tgtEl>
                                        <p:attrNameLst>
                                          <p:attrName>ppt_x</p:attrName>
                                          <p:attrName>ppt_y</p:attrName>
                                        </p:attrNameLst>
                                      </p:cBhvr>
                                      <p:rCtr x="10000" y="23"/>
                                    </p:animMotion>
                                  </p:childTnLst>
                                </p:cTn>
                              </p:par>
                              <p:par>
                                <p:cTn id="30" presetID="22" presetClass="exit" presetSubtype="8" fill="hold" nodeType="withEffect">
                                  <p:stCondLst>
                                    <p:cond delay="0"/>
                                  </p:stCondLst>
                                  <p:childTnLst>
                                    <p:animEffect transition="out" filter="wipe(left)">
                                      <p:cBhvr>
                                        <p:cTn id="31" dur="2700"/>
                                        <p:tgtEl>
                                          <p:spTgt spid="23"/>
                                        </p:tgtEl>
                                      </p:cBhvr>
                                    </p:animEffect>
                                    <p:set>
                                      <p:cBhvr>
                                        <p:cTn id="32" dur="1" fill="hold">
                                          <p:stCondLst>
                                            <p:cond delay="2699"/>
                                          </p:stCondLst>
                                        </p:cTn>
                                        <p:tgtEl>
                                          <p:spTgt spid="23"/>
                                        </p:tgtEl>
                                        <p:attrNameLst>
                                          <p:attrName>style.visibility</p:attrName>
                                        </p:attrNameLst>
                                      </p:cBhvr>
                                      <p:to>
                                        <p:strVal val="hidden"/>
                                      </p:to>
                                    </p:set>
                                  </p:childTnLst>
                                </p:cTn>
                              </p:par>
                            </p:childTnLst>
                          </p:cTn>
                        </p:par>
                        <p:par>
                          <p:cTn id="33" fill="hold">
                            <p:stCondLst>
                              <p:cond delay="5500"/>
                            </p:stCondLst>
                            <p:childTnLst>
                              <p:par>
                                <p:cTn id="34" presetID="12" presetClass="exit" presetSubtype="4" fill="hold" nodeType="afterEffect">
                                  <p:stCondLst>
                                    <p:cond delay="0"/>
                                  </p:stCondLst>
                                  <p:childTnLst>
                                    <p:anim calcmode="lin" valueType="num">
                                      <p:cBhvr additive="base">
                                        <p:cTn id="35" dur="500"/>
                                        <p:tgtEl>
                                          <p:spTgt spid="1026"/>
                                        </p:tgtEl>
                                        <p:attrNameLst>
                                          <p:attrName>ppt_y</p:attrName>
                                        </p:attrNameLst>
                                      </p:cBhvr>
                                      <p:tavLst>
                                        <p:tav tm="0">
                                          <p:val>
                                            <p:strVal val="#ppt_y"/>
                                          </p:val>
                                        </p:tav>
                                        <p:tav tm="100000">
                                          <p:val>
                                            <p:strVal val="#ppt_y+#ppt_h*1.125000"/>
                                          </p:val>
                                        </p:tav>
                                      </p:tavLst>
                                    </p:anim>
                                    <p:animEffect transition="out" filter="wipe(down)">
                                      <p:cBhvr>
                                        <p:cTn id="36" dur="500"/>
                                        <p:tgtEl>
                                          <p:spTgt spid="1026"/>
                                        </p:tgtEl>
                                      </p:cBhvr>
                                    </p:animEffect>
                                    <p:set>
                                      <p:cBhvr>
                                        <p:cTn id="3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9D01D7-1DA0-4E8B-BEF7-2949E51B00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5852" y="1008379"/>
            <a:ext cx="15663704" cy="2490788"/>
          </a:xfrm>
          <a:prstGeom prst="rect">
            <a:avLst/>
          </a:prstGeom>
        </p:spPr>
      </p:pic>
      <p:pic>
        <p:nvPicPr>
          <p:cNvPr id="3" name="Graphic 2">
            <a:extLst>
              <a:ext uri="{FF2B5EF4-FFF2-40B4-BE49-F238E27FC236}">
                <a16:creationId xmlns:a16="http://schemas.microsoft.com/office/drawing/2014/main" id="{E2112C82-CB1B-414D-9A04-DDA58F44F1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0338" y="179397"/>
            <a:ext cx="2019012" cy="3001953"/>
          </a:xfrm>
          <a:prstGeom prst="rect">
            <a:avLst/>
          </a:prstGeom>
        </p:spPr>
      </p:pic>
      <p:sp>
        <p:nvSpPr>
          <p:cNvPr id="9" name="Oval 8">
            <a:extLst>
              <a:ext uri="{FF2B5EF4-FFF2-40B4-BE49-F238E27FC236}">
                <a16:creationId xmlns:a16="http://schemas.microsoft.com/office/drawing/2014/main" id="{D237333C-9535-481E-897A-A558B1AED2CF}"/>
              </a:ext>
            </a:extLst>
          </p:cNvPr>
          <p:cNvSpPr/>
          <p:nvPr/>
        </p:nvSpPr>
        <p:spPr>
          <a:xfrm>
            <a:off x="2304520" y="1434799"/>
            <a:ext cx="3431667" cy="2431820"/>
          </a:xfrm>
          <a:custGeom>
            <a:avLst/>
            <a:gdLst>
              <a:gd name="connsiteX0" fmla="*/ 0 w 3425314"/>
              <a:gd name="connsiteY0" fmla="*/ 1124387 h 2248773"/>
              <a:gd name="connsiteX1" fmla="*/ 1712657 w 3425314"/>
              <a:gd name="connsiteY1" fmla="*/ 0 h 2248773"/>
              <a:gd name="connsiteX2" fmla="*/ 3425314 w 3425314"/>
              <a:gd name="connsiteY2" fmla="*/ 1124387 h 2248773"/>
              <a:gd name="connsiteX3" fmla="*/ 1712657 w 3425314"/>
              <a:gd name="connsiteY3" fmla="*/ 2248774 h 2248773"/>
              <a:gd name="connsiteX4" fmla="*/ 0 w 3425314"/>
              <a:gd name="connsiteY4" fmla="*/ 1124387 h 2248773"/>
              <a:gd name="connsiteX0" fmla="*/ 3867 w 3429181"/>
              <a:gd name="connsiteY0" fmla="*/ 1307267 h 2431654"/>
              <a:gd name="connsiteX1" fmla="*/ 1396484 w 3429181"/>
              <a:gd name="connsiteY1" fmla="*/ 0 h 2431654"/>
              <a:gd name="connsiteX2" fmla="*/ 3429181 w 3429181"/>
              <a:gd name="connsiteY2" fmla="*/ 1307267 h 2431654"/>
              <a:gd name="connsiteX3" fmla="*/ 1716524 w 3429181"/>
              <a:gd name="connsiteY3" fmla="*/ 2431654 h 2431654"/>
              <a:gd name="connsiteX4" fmla="*/ 3867 w 3429181"/>
              <a:gd name="connsiteY4" fmla="*/ 1307267 h 2431654"/>
              <a:gd name="connsiteX0" fmla="*/ 2065 w 3461749"/>
              <a:gd name="connsiteY0" fmla="*/ 1331925 h 2456312"/>
              <a:gd name="connsiteX1" fmla="*/ 1394682 w 3461749"/>
              <a:gd name="connsiteY1" fmla="*/ 24658 h 2456312"/>
              <a:gd name="connsiteX2" fmla="*/ 2713026 w 3461749"/>
              <a:gd name="connsiteY2" fmla="*/ 540546 h 2456312"/>
              <a:gd name="connsiteX3" fmla="*/ 3427379 w 3461749"/>
              <a:gd name="connsiteY3" fmla="*/ 1331925 h 2456312"/>
              <a:gd name="connsiteX4" fmla="*/ 1714722 w 3461749"/>
              <a:gd name="connsiteY4" fmla="*/ 2456312 h 2456312"/>
              <a:gd name="connsiteX5" fmla="*/ 2065 w 3461749"/>
              <a:gd name="connsiteY5" fmla="*/ 1331925 h 2456312"/>
              <a:gd name="connsiteX0" fmla="*/ 145850 w 3605534"/>
              <a:gd name="connsiteY0" fmla="*/ 1307761 h 2432148"/>
              <a:gd name="connsiteX1" fmla="*/ 250771 w 3605534"/>
              <a:gd name="connsiteY1" fmla="*/ 440182 h 2432148"/>
              <a:gd name="connsiteX2" fmla="*/ 1538467 w 3605534"/>
              <a:gd name="connsiteY2" fmla="*/ 494 h 2432148"/>
              <a:gd name="connsiteX3" fmla="*/ 2856811 w 3605534"/>
              <a:gd name="connsiteY3" fmla="*/ 516382 h 2432148"/>
              <a:gd name="connsiteX4" fmla="*/ 3571164 w 3605534"/>
              <a:gd name="connsiteY4" fmla="*/ 1307761 h 2432148"/>
              <a:gd name="connsiteX5" fmla="*/ 1858507 w 3605534"/>
              <a:gd name="connsiteY5" fmla="*/ 2432148 h 2432148"/>
              <a:gd name="connsiteX6" fmla="*/ 145850 w 3605534"/>
              <a:gd name="connsiteY6" fmla="*/ 1307761 h 2432148"/>
              <a:gd name="connsiteX0" fmla="*/ 145850 w 3615407"/>
              <a:gd name="connsiteY0" fmla="*/ 1307980 h 2432367"/>
              <a:gd name="connsiteX1" fmla="*/ 250771 w 3615407"/>
              <a:gd name="connsiteY1" fmla="*/ 440401 h 2432367"/>
              <a:gd name="connsiteX2" fmla="*/ 1538467 w 3615407"/>
              <a:gd name="connsiteY2" fmla="*/ 713 h 2432367"/>
              <a:gd name="connsiteX3" fmla="*/ 3016831 w 3615407"/>
              <a:gd name="connsiteY3" fmla="*/ 364201 h 2432367"/>
              <a:gd name="connsiteX4" fmla="*/ 3571164 w 3615407"/>
              <a:gd name="connsiteY4" fmla="*/ 1307980 h 2432367"/>
              <a:gd name="connsiteX5" fmla="*/ 1858507 w 3615407"/>
              <a:gd name="connsiteY5" fmla="*/ 2432367 h 2432367"/>
              <a:gd name="connsiteX6" fmla="*/ 145850 w 3615407"/>
              <a:gd name="connsiteY6" fmla="*/ 1307980 h 2432367"/>
              <a:gd name="connsiteX0" fmla="*/ 145850 w 3571418"/>
              <a:gd name="connsiteY0" fmla="*/ 1307980 h 2452740"/>
              <a:gd name="connsiteX1" fmla="*/ 250771 w 3571418"/>
              <a:gd name="connsiteY1" fmla="*/ 440401 h 2452740"/>
              <a:gd name="connsiteX2" fmla="*/ 1538467 w 3571418"/>
              <a:gd name="connsiteY2" fmla="*/ 713 h 2452740"/>
              <a:gd name="connsiteX3" fmla="*/ 3016831 w 3571418"/>
              <a:gd name="connsiteY3" fmla="*/ 364201 h 2452740"/>
              <a:gd name="connsiteX4" fmla="*/ 3571164 w 3571418"/>
              <a:gd name="connsiteY4" fmla="*/ 1307980 h 2452740"/>
              <a:gd name="connsiteX5" fmla="*/ 2971111 w 3571418"/>
              <a:gd name="connsiteY5" fmla="*/ 1979642 h 2452740"/>
              <a:gd name="connsiteX6" fmla="*/ 1858507 w 3571418"/>
              <a:gd name="connsiteY6" fmla="*/ 2432367 h 2452740"/>
              <a:gd name="connsiteX7" fmla="*/ 145850 w 3571418"/>
              <a:gd name="connsiteY7" fmla="*/ 1307980 h 2452740"/>
              <a:gd name="connsiteX0" fmla="*/ 72384 w 3497952"/>
              <a:gd name="connsiteY0" fmla="*/ 1307980 h 2432386"/>
              <a:gd name="connsiteX1" fmla="*/ 177305 w 3497952"/>
              <a:gd name="connsiteY1" fmla="*/ 440401 h 2432386"/>
              <a:gd name="connsiteX2" fmla="*/ 1465001 w 3497952"/>
              <a:gd name="connsiteY2" fmla="*/ 713 h 2432386"/>
              <a:gd name="connsiteX3" fmla="*/ 2943365 w 3497952"/>
              <a:gd name="connsiteY3" fmla="*/ 364201 h 2432386"/>
              <a:gd name="connsiteX4" fmla="*/ 3497698 w 3497952"/>
              <a:gd name="connsiteY4" fmla="*/ 1307980 h 2432386"/>
              <a:gd name="connsiteX5" fmla="*/ 2897645 w 3497952"/>
              <a:gd name="connsiteY5" fmla="*/ 1979642 h 2432386"/>
              <a:gd name="connsiteX6" fmla="*/ 1785041 w 3497952"/>
              <a:gd name="connsiteY6" fmla="*/ 2432367 h 2432386"/>
              <a:gd name="connsiteX7" fmla="*/ 756425 w 3497952"/>
              <a:gd name="connsiteY7" fmla="*/ 1994881 h 2432386"/>
              <a:gd name="connsiteX8" fmla="*/ 72384 w 3497952"/>
              <a:gd name="connsiteY8" fmla="*/ 1307980 h 2432386"/>
              <a:gd name="connsiteX0" fmla="*/ 72384 w 3497952"/>
              <a:gd name="connsiteY0" fmla="*/ 1307980 h 2433129"/>
              <a:gd name="connsiteX1" fmla="*/ 177305 w 3497952"/>
              <a:gd name="connsiteY1" fmla="*/ 440401 h 2433129"/>
              <a:gd name="connsiteX2" fmla="*/ 1465001 w 3497952"/>
              <a:gd name="connsiteY2" fmla="*/ 713 h 2433129"/>
              <a:gd name="connsiteX3" fmla="*/ 2943365 w 3497952"/>
              <a:gd name="connsiteY3" fmla="*/ 364201 h 2433129"/>
              <a:gd name="connsiteX4" fmla="*/ 3497698 w 3497952"/>
              <a:gd name="connsiteY4" fmla="*/ 1307980 h 2433129"/>
              <a:gd name="connsiteX5" fmla="*/ 2966225 w 3497952"/>
              <a:gd name="connsiteY5" fmla="*/ 2078702 h 2433129"/>
              <a:gd name="connsiteX6" fmla="*/ 1785041 w 3497952"/>
              <a:gd name="connsiteY6" fmla="*/ 2432367 h 2433129"/>
              <a:gd name="connsiteX7" fmla="*/ 756425 w 3497952"/>
              <a:gd name="connsiteY7" fmla="*/ 1994881 h 2433129"/>
              <a:gd name="connsiteX8" fmla="*/ 72384 w 3497952"/>
              <a:gd name="connsiteY8" fmla="*/ 1307980 h 2433129"/>
              <a:gd name="connsiteX0" fmla="*/ 62006 w 3487574"/>
              <a:gd name="connsiteY0" fmla="*/ 1307980 h 2432500"/>
              <a:gd name="connsiteX1" fmla="*/ 166927 w 3487574"/>
              <a:gd name="connsiteY1" fmla="*/ 440401 h 2432500"/>
              <a:gd name="connsiteX2" fmla="*/ 1454623 w 3487574"/>
              <a:gd name="connsiteY2" fmla="*/ 713 h 2432500"/>
              <a:gd name="connsiteX3" fmla="*/ 2932987 w 3487574"/>
              <a:gd name="connsiteY3" fmla="*/ 364201 h 2432500"/>
              <a:gd name="connsiteX4" fmla="*/ 3487320 w 3487574"/>
              <a:gd name="connsiteY4" fmla="*/ 1307980 h 2432500"/>
              <a:gd name="connsiteX5" fmla="*/ 2955847 w 3487574"/>
              <a:gd name="connsiteY5" fmla="*/ 2078702 h 2432500"/>
              <a:gd name="connsiteX6" fmla="*/ 1774663 w 3487574"/>
              <a:gd name="connsiteY6" fmla="*/ 2432367 h 2432500"/>
              <a:gd name="connsiteX7" fmla="*/ 593647 w 3487574"/>
              <a:gd name="connsiteY7" fmla="*/ 2109181 h 2432500"/>
              <a:gd name="connsiteX8" fmla="*/ 62006 w 3487574"/>
              <a:gd name="connsiteY8" fmla="*/ 1307980 h 2432500"/>
              <a:gd name="connsiteX0" fmla="*/ 6099 w 3431667"/>
              <a:gd name="connsiteY0" fmla="*/ 1307300 h 2431820"/>
              <a:gd name="connsiteX1" fmla="*/ 324380 w 3431667"/>
              <a:gd name="connsiteY1" fmla="*/ 378761 h 2431820"/>
              <a:gd name="connsiteX2" fmla="*/ 1398716 w 3431667"/>
              <a:gd name="connsiteY2" fmla="*/ 33 h 2431820"/>
              <a:gd name="connsiteX3" fmla="*/ 2877080 w 3431667"/>
              <a:gd name="connsiteY3" fmla="*/ 363521 h 2431820"/>
              <a:gd name="connsiteX4" fmla="*/ 3431413 w 3431667"/>
              <a:gd name="connsiteY4" fmla="*/ 1307300 h 2431820"/>
              <a:gd name="connsiteX5" fmla="*/ 2899940 w 3431667"/>
              <a:gd name="connsiteY5" fmla="*/ 2078022 h 2431820"/>
              <a:gd name="connsiteX6" fmla="*/ 1718756 w 3431667"/>
              <a:gd name="connsiteY6" fmla="*/ 2431687 h 2431820"/>
              <a:gd name="connsiteX7" fmla="*/ 537740 w 3431667"/>
              <a:gd name="connsiteY7" fmla="*/ 2108501 h 2431820"/>
              <a:gd name="connsiteX8" fmla="*/ 6099 w 3431667"/>
              <a:gd name="connsiteY8" fmla="*/ 1307300 h 24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667" h="2431820">
                <a:moveTo>
                  <a:pt x="6099" y="1307300"/>
                </a:moveTo>
                <a:cubicBezTo>
                  <a:pt x="-29461" y="1019010"/>
                  <a:pt x="92277" y="596639"/>
                  <a:pt x="324380" y="378761"/>
                </a:cubicBezTo>
                <a:cubicBezTo>
                  <a:pt x="556483" y="160883"/>
                  <a:pt x="973266" y="2573"/>
                  <a:pt x="1398716" y="33"/>
                </a:cubicBezTo>
                <a:cubicBezTo>
                  <a:pt x="1824166" y="-2507"/>
                  <a:pt x="2538297" y="145643"/>
                  <a:pt x="2877080" y="363521"/>
                </a:cubicBezTo>
                <a:cubicBezTo>
                  <a:pt x="3215863" y="581399"/>
                  <a:pt x="3440303" y="1030440"/>
                  <a:pt x="3431413" y="1307300"/>
                </a:cubicBezTo>
                <a:cubicBezTo>
                  <a:pt x="3422523" y="1584160"/>
                  <a:pt x="3185383" y="1890624"/>
                  <a:pt x="2899940" y="2078022"/>
                </a:cubicBezTo>
                <a:cubicBezTo>
                  <a:pt x="2614497" y="2265420"/>
                  <a:pt x="2112456" y="2426607"/>
                  <a:pt x="1718756" y="2431687"/>
                </a:cubicBezTo>
                <a:cubicBezTo>
                  <a:pt x="1325056" y="2436767"/>
                  <a:pt x="823183" y="2295899"/>
                  <a:pt x="537740" y="2108501"/>
                </a:cubicBezTo>
                <a:cubicBezTo>
                  <a:pt x="252297" y="1921103"/>
                  <a:pt x="41659" y="1595590"/>
                  <a:pt x="6099" y="1307300"/>
                </a:cubicBezTo>
                <a:close/>
              </a:path>
            </a:pathLst>
          </a:custGeom>
          <a:solidFill>
            <a:srgbClr val="EAD5A7"/>
          </a:solidFill>
          <a:ln>
            <a:solidFill>
              <a:srgbClr val="663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BC548AE5-FEBF-4BAA-84BE-AC02ADBCA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2022" y="2853044"/>
            <a:ext cx="3741255" cy="4004956"/>
          </a:xfrm>
          <a:prstGeom prst="rect">
            <a:avLst/>
          </a:prstGeom>
        </p:spPr>
      </p:pic>
      <p:pic>
        <p:nvPicPr>
          <p:cNvPr id="8" name="Graphic 7">
            <a:extLst>
              <a:ext uri="{FF2B5EF4-FFF2-40B4-BE49-F238E27FC236}">
                <a16:creationId xmlns:a16="http://schemas.microsoft.com/office/drawing/2014/main" id="{DE55026F-6979-4730-B959-0F659134C4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31662" y="1712065"/>
            <a:ext cx="1393718" cy="2060063"/>
          </a:xfrm>
          <a:prstGeom prst="rect">
            <a:avLst/>
          </a:prstGeom>
        </p:spPr>
      </p:pic>
      <p:sp>
        <p:nvSpPr>
          <p:cNvPr id="10" name="TextBox 9">
            <a:extLst>
              <a:ext uri="{FF2B5EF4-FFF2-40B4-BE49-F238E27FC236}">
                <a16:creationId xmlns:a16="http://schemas.microsoft.com/office/drawing/2014/main" id="{881FAF4D-B3E1-421A-95A6-5853A18F3D54}"/>
              </a:ext>
            </a:extLst>
          </p:cNvPr>
          <p:cNvSpPr txBox="1"/>
          <p:nvPr/>
        </p:nvSpPr>
        <p:spPr>
          <a:xfrm>
            <a:off x="6542592" y="4482947"/>
            <a:ext cx="497450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Đã phát hiện tung tích của Mipan!!! </a:t>
            </a:r>
          </a:p>
          <a:p>
            <a:pPr algn="just"/>
            <a:r>
              <a:rPr lang="en-US" sz="2400" i="1">
                <a:latin typeface="Arial" panose="020B0604020202020204" pitchFamily="34" charset="0"/>
                <a:cs typeface="Arial" panose="020B0604020202020204" pitchFamily="34" charset="0"/>
              </a:rPr>
              <a:t>Hoàn thành nhiệm vụ cuối cùng để phá án thành công nhé!</a:t>
            </a:r>
          </a:p>
        </p:txBody>
      </p:sp>
      <p:pic>
        <p:nvPicPr>
          <p:cNvPr id="13" name="Graphic 12">
            <a:extLst>
              <a:ext uri="{FF2B5EF4-FFF2-40B4-BE49-F238E27FC236}">
                <a16:creationId xmlns:a16="http://schemas.microsoft.com/office/drawing/2014/main" id="{6FF7131F-ACF0-40FD-A20B-F752570816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4210050" y="5738328"/>
            <a:ext cx="7981950" cy="1147564"/>
          </a:xfrm>
          <a:prstGeom prst="rect">
            <a:avLst/>
          </a:prstGeom>
        </p:spPr>
      </p:pic>
      <p:pic>
        <p:nvPicPr>
          <p:cNvPr id="14" name="Picture 13">
            <a:extLst>
              <a:ext uri="{FF2B5EF4-FFF2-40B4-BE49-F238E27FC236}">
                <a16:creationId xmlns:a16="http://schemas.microsoft.com/office/drawing/2014/main" id="{1F42A9B1-27D2-4BA1-8D3C-D0C3343EA788}"/>
              </a:ext>
            </a:extLst>
          </p:cNvPr>
          <p:cNvPicPr>
            <a:picLocks noChangeAspect="1"/>
          </p:cNvPicPr>
          <p:nvPr/>
        </p:nvPicPr>
        <p:blipFill>
          <a:blip r:embed="rId12"/>
          <a:stretch>
            <a:fillRect/>
          </a:stretch>
        </p:blipFill>
        <p:spPr>
          <a:xfrm>
            <a:off x="7158210" y="3403696"/>
            <a:ext cx="3743268" cy="1457070"/>
          </a:xfrm>
          <a:prstGeom prst="rect">
            <a:avLst/>
          </a:prstGeom>
        </p:spPr>
      </p:pic>
    </p:spTree>
    <p:extLst>
      <p:ext uri="{BB962C8B-B14F-4D97-AF65-F5344CB8AC3E}">
        <p14:creationId xmlns:p14="http://schemas.microsoft.com/office/powerpoint/2010/main" val="2389703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652087-607F-41D8-A0A5-662E91B003F9}"/>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C0EE3AE6-C147-41A2-8987-B7E131CD1B4F}"/>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752A9ED-E014-4ECD-9DCE-D9A8DECA6B0F}"/>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A1E3EF3-294D-420C-8A3C-06C53D7F11E4}"/>
              </a:ext>
            </a:extLst>
          </p:cNvPr>
          <p:cNvSpPr txBox="1"/>
          <p:nvPr/>
        </p:nvSpPr>
        <p:spPr>
          <a:xfrm>
            <a:off x="657225" y="628650"/>
            <a:ext cx="10820400" cy="1077218"/>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Biểu đồ hình quạt sau cho biết tỉ số phần trăm các loại gạo bán ra của một cửa hàng trong một tháng:</a:t>
            </a:r>
          </a:p>
        </p:txBody>
      </p:sp>
      <p:graphicFrame>
        <p:nvGraphicFramePr>
          <p:cNvPr id="8" name="Chart 7">
            <a:extLst>
              <a:ext uri="{FF2B5EF4-FFF2-40B4-BE49-F238E27FC236}">
                <a16:creationId xmlns:a16="http://schemas.microsoft.com/office/drawing/2014/main" id="{4AD8BCD9-639C-4BE4-AA5D-8A579B90DE96}"/>
              </a:ext>
            </a:extLst>
          </p:cNvPr>
          <p:cNvGraphicFramePr/>
          <p:nvPr>
            <p:extLst>
              <p:ext uri="{D42A27DB-BD31-4B8C-83A1-F6EECF244321}">
                <p14:modId xmlns:p14="http://schemas.microsoft.com/office/powerpoint/2010/main" val="65608207"/>
              </p:ext>
            </p:extLst>
          </p:nvPr>
        </p:nvGraphicFramePr>
        <p:xfrm>
          <a:off x="6775450" y="22055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CA459E50-5A0F-4200-A989-E56F0EA88378}"/>
              </a:ext>
            </a:extLst>
          </p:cNvPr>
          <p:cNvSpPr txBox="1"/>
          <p:nvPr/>
        </p:nvSpPr>
        <p:spPr>
          <a:xfrm>
            <a:off x="7467600" y="38324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10" name="TextBox 9">
            <a:extLst>
              <a:ext uri="{FF2B5EF4-FFF2-40B4-BE49-F238E27FC236}">
                <a16:creationId xmlns:a16="http://schemas.microsoft.com/office/drawing/2014/main" id="{7624E410-0A32-4CCC-BBB8-94869CDA5226}"/>
              </a:ext>
            </a:extLst>
          </p:cNvPr>
          <p:cNvSpPr txBox="1"/>
          <p:nvPr/>
        </p:nvSpPr>
        <p:spPr>
          <a:xfrm>
            <a:off x="9245600" y="31911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a:t>
            </a:r>
          </a:p>
        </p:txBody>
      </p:sp>
      <p:sp>
        <p:nvSpPr>
          <p:cNvPr id="11" name="TextBox 10">
            <a:extLst>
              <a:ext uri="{FF2B5EF4-FFF2-40B4-BE49-F238E27FC236}">
                <a16:creationId xmlns:a16="http://schemas.microsoft.com/office/drawing/2014/main" id="{883581E2-AB6C-4B50-ABB7-C800ADDD531F}"/>
              </a:ext>
            </a:extLst>
          </p:cNvPr>
          <p:cNvSpPr txBox="1"/>
          <p:nvPr/>
        </p:nvSpPr>
        <p:spPr>
          <a:xfrm>
            <a:off x="838200" y="2351782"/>
            <a:ext cx="6413500" cy="1077218"/>
          </a:xfrm>
          <a:prstGeom prst="rect">
            <a:avLst/>
          </a:prstGeom>
          <a:solidFill>
            <a:srgbClr val="EAD5A7"/>
          </a:solidFill>
        </p:spPr>
        <p:txBody>
          <a:bodyPr wrap="square" rtlCol="0">
            <a:spAutoFit/>
          </a:bodyPr>
          <a:lstStyle/>
          <a:p>
            <a:pPr algn="ctr"/>
            <a:r>
              <a:rPr lang="en-US" sz="3200">
                <a:latin typeface="Arial" panose="020B0604020202020204" pitchFamily="34" charset="0"/>
                <a:cs typeface="Arial" panose="020B0604020202020204" pitchFamily="34" charset="0"/>
              </a:rPr>
              <a:t>Số phần trăm gạo nếp cửa hàng bán được là bao nhiêu?</a:t>
            </a:r>
          </a:p>
        </p:txBody>
      </p:sp>
      <p:sp>
        <p:nvSpPr>
          <p:cNvPr id="12" name="TextBox 11">
            <a:extLst>
              <a:ext uri="{FF2B5EF4-FFF2-40B4-BE49-F238E27FC236}">
                <a16:creationId xmlns:a16="http://schemas.microsoft.com/office/drawing/2014/main" id="{04EA6F57-D398-45E5-9596-16C891032BE1}"/>
              </a:ext>
            </a:extLst>
          </p:cNvPr>
          <p:cNvSpPr txBox="1"/>
          <p:nvPr/>
        </p:nvSpPr>
        <p:spPr>
          <a:xfrm>
            <a:off x="838200" y="3606635"/>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65%</a:t>
            </a:r>
          </a:p>
        </p:txBody>
      </p:sp>
      <p:sp>
        <p:nvSpPr>
          <p:cNvPr id="13" name="TextBox 12">
            <a:extLst>
              <a:ext uri="{FF2B5EF4-FFF2-40B4-BE49-F238E27FC236}">
                <a16:creationId xmlns:a16="http://schemas.microsoft.com/office/drawing/2014/main" id="{DA608B0D-1E89-433D-B947-5443DDA13CDD}"/>
              </a:ext>
            </a:extLst>
          </p:cNvPr>
          <p:cNvSpPr txBox="1"/>
          <p:nvPr/>
        </p:nvSpPr>
        <p:spPr>
          <a:xfrm>
            <a:off x="4298950" y="36158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35%</a:t>
            </a:r>
          </a:p>
        </p:txBody>
      </p:sp>
      <p:sp>
        <p:nvSpPr>
          <p:cNvPr id="14" name="TextBox 13">
            <a:extLst>
              <a:ext uri="{FF2B5EF4-FFF2-40B4-BE49-F238E27FC236}">
                <a16:creationId xmlns:a16="http://schemas.microsoft.com/office/drawing/2014/main" id="{5B61811E-CD3E-467D-A713-F39B1C103F6F}"/>
              </a:ext>
            </a:extLst>
          </p:cNvPr>
          <p:cNvSpPr txBox="1"/>
          <p:nvPr/>
        </p:nvSpPr>
        <p:spPr>
          <a:xfrm>
            <a:off x="854075" y="44294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a:t>
            </a:r>
          </a:p>
        </p:txBody>
      </p:sp>
      <p:sp>
        <p:nvSpPr>
          <p:cNvPr id="15" name="TextBox 14">
            <a:extLst>
              <a:ext uri="{FF2B5EF4-FFF2-40B4-BE49-F238E27FC236}">
                <a16:creationId xmlns:a16="http://schemas.microsoft.com/office/drawing/2014/main" id="{BC11C276-9844-41E6-9BD7-C7A29B99CD24}"/>
              </a:ext>
            </a:extLst>
          </p:cNvPr>
          <p:cNvSpPr txBox="1"/>
          <p:nvPr/>
        </p:nvSpPr>
        <p:spPr>
          <a:xfrm>
            <a:off x="4314825" y="4438763"/>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55%</a:t>
            </a:r>
          </a:p>
        </p:txBody>
      </p:sp>
      <p:pic>
        <p:nvPicPr>
          <p:cNvPr id="17" name="Graphic 16">
            <a:extLst>
              <a:ext uri="{FF2B5EF4-FFF2-40B4-BE49-F238E27FC236}">
                <a16:creationId xmlns:a16="http://schemas.microsoft.com/office/drawing/2014/main" id="{E50E2947-C7B2-41F1-92B8-8DBEA4AF245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18368" b="49918"/>
          <a:stretch/>
        </p:blipFill>
        <p:spPr>
          <a:xfrm>
            <a:off x="197888" y="4247984"/>
            <a:ext cx="1983337" cy="2645923"/>
          </a:xfrm>
          <a:prstGeom prst="rect">
            <a:avLst/>
          </a:prstGeom>
        </p:spPr>
      </p:pic>
      <p:sp>
        <p:nvSpPr>
          <p:cNvPr id="18" name="TextBox 17">
            <a:extLst>
              <a:ext uri="{FF2B5EF4-FFF2-40B4-BE49-F238E27FC236}">
                <a16:creationId xmlns:a16="http://schemas.microsoft.com/office/drawing/2014/main" id="{764F057C-2815-4B9F-82AE-C465C1BECCF5}"/>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a:latin typeface="Arial" panose="020B0604020202020204" pitchFamily="34" charset="0"/>
                <a:cs typeface="Arial" panose="020B0604020202020204" pitchFamily="34" charset="0"/>
              </a:rPr>
              <a:t>Số phần trăm gạo nếp cửa hàng bán được  = 100% - 65% = 35%</a:t>
            </a:r>
          </a:p>
        </p:txBody>
      </p:sp>
    </p:spTree>
    <p:extLst>
      <p:ext uri="{BB962C8B-B14F-4D97-AF65-F5344CB8AC3E}">
        <p14:creationId xmlns:p14="http://schemas.microsoft.com/office/powerpoint/2010/main" val="2381229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xit" presetSubtype="32" fill="hold" grpId="1" nodeType="click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set>
                                      <p:cBhvr>
                                        <p:cTn id="25" dur="1" fill="hold">
                                          <p:stCondLst>
                                            <p:cond delay="499"/>
                                          </p:stCondLst>
                                        </p:cTn>
                                        <p:tgtEl>
                                          <p:spTgt spid="12"/>
                                        </p:tgtEl>
                                        <p:attrNameLst>
                                          <p:attrName>style.visibility</p:attrName>
                                        </p:attrNameLst>
                                      </p:cBhvr>
                                      <p:to>
                                        <p:strVal val="hidden"/>
                                      </p:to>
                                    </p:set>
                                  </p:childTnLst>
                                </p:cTn>
                              </p:par>
                              <p:par>
                                <p:cTn id="26" presetID="23" presetClass="exit" presetSubtype="32" fill="hold" grpId="1" nodeType="withEffect">
                                  <p:stCondLst>
                                    <p:cond delay="0"/>
                                  </p:stCondLst>
                                  <p:childTnLst>
                                    <p:anim calcmode="lin" valueType="num">
                                      <p:cBhvr>
                                        <p:cTn id="27" dur="500"/>
                                        <p:tgtEl>
                                          <p:spTgt spid="14"/>
                                        </p:tgtEl>
                                        <p:attrNameLst>
                                          <p:attrName>ppt_w</p:attrName>
                                        </p:attrNameLst>
                                      </p:cBhvr>
                                      <p:tavLst>
                                        <p:tav tm="0">
                                          <p:val>
                                            <p:strVal val="ppt_w"/>
                                          </p:val>
                                        </p:tav>
                                        <p:tav tm="100000">
                                          <p:val>
                                            <p:fltVal val="0"/>
                                          </p:val>
                                        </p:tav>
                                      </p:tavLst>
                                    </p:anim>
                                    <p:anim calcmode="lin" valueType="num">
                                      <p:cBhvr>
                                        <p:cTn id="28" dur="500"/>
                                        <p:tgtEl>
                                          <p:spTgt spid="14"/>
                                        </p:tgtEl>
                                        <p:attrNameLst>
                                          <p:attrName>ppt_h</p:attrName>
                                        </p:attrNameLst>
                                      </p:cBhvr>
                                      <p:tavLst>
                                        <p:tav tm="0">
                                          <p:val>
                                            <p:strVal val="ppt_h"/>
                                          </p:val>
                                        </p:tav>
                                        <p:tav tm="100000">
                                          <p:val>
                                            <p:fltVal val="0"/>
                                          </p:val>
                                        </p:tav>
                                      </p:tavLst>
                                    </p:anim>
                                    <p:set>
                                      <p:cBhvr>
                                        <p:cTn id="29" dur="1" fill="hold">
                                          <p:stCondLst>
                                            <p:cond delay="499"/>
                                          </p:stCondLst>
                                        </p:cTn>
                                        <p:tgtEl>
                                          <p:spTgt spid="14"/>
                                        </p:tgtEl>
                                        <p:attrNameLst>
                                          <p:attrName>style.visibility</p:attrName>
                                        </p:attrNameLst>
                                      </p:cBhvr>
                                      <p:to>
                                        <p:strVal val="hidden"/>
                                      </p:to>
                                    </p:set>
                                  </p:childTnLst>
                                </p:cTn>
                              </p:par>
                              <p:par>
                                <p:cTn id="30" presetID="23" presetClass="exit" presetSubtype="32" fill="hold" grpId="1" nodeType="withEffect">
                                  <p:stCondLst>
                                    <p:cond delay="0"/>
                                  </p:stCondLst>
                                  <p:childTnLst>
                                    <p:anim calcmode="lin" valueType="num">
                                      <p:cBhvr>
                                        <p:cTn id="31" dur="500"/>
                                        <p:tgtEl>
                                          <p:spTgt spid="15"/>
                                        </p:tgtEl>
                                        <p:attrNameLst>
                                          <p:attrName>ppt_w</p:attrName>
                                        </p:attrNameLst>
                                      </p:cBhvr>
                                      <p:tavLst>
                                        <p:tav tm="0">
                                          <p:val>
                                            <p:strVal val="ppt_w"/>
                                          </p:val>
                                        </p:tav>
                                        <p:tav tm="100000">
                                          <p:val>
                                            <p:fltVal val="0"/>
                                          </p:val>
                                        </p:tav>
                                      </p:tavLst>
                                    </p:anim>
                                    <p:anim calcmode="lin" valueType="num">
                                      <p:cBhvr>
                                        <p:cTn id="32" dur="500"/>
                                        <p:tgtEl>
                                          <p:spTgt spid="15"/>
                                        </p:tgtEl>
                                        <p:attrNameLst>
                                          <p:attrName>ppt_h</p:attrName>
                                        </p:attrNameLst>
                                      </p:cBhvr>
                                      <p:tavLst>
                                        <p:tav tm="0">
                                          <p:val>
                                            <p:strVal val="ppt_h"/>
                                          </p:val>
                                        </p:tav>
                                        <p:tav tm="100000">
                                          <p:val>
                                            <p:fltVal val="0"/>
                                          </p:val>
                                        </p:tav>
                                      </p:tavLst>
                                    </p:anim>
                                    <p:set>
                                      <p:cBhvr>
                                        <p:cTn id="33" dur="1" fill="hold">
                                          <p:stCondLst>
                                            <p:cond delay="499"/>
                                          </p:stCondLst>
                                        </p:cTn>
                                        <p:tgtEl>
                                          <p:spTgt spid="15"/>
                                        </p:tgtEl>
                                        <p:attrNameLst>
                                          <p:attrName>style.visibility</p:attrName>
                                        </p:attrNameLst>
                                      </p:cBhvr>
                                      <p:to>
                                        <p:strVal val="hidden"/>
                                      </p:to>
                                    </p:set>
                                  </p:childTnLst>
                                </p:cTn>
                              </p:par>
                              <p:par>
                                <p:cTn id="34" presetID="42" presetClass="path" presetSubtype="0" accel="50000" decel="50000" fill="hold" grpId="1" nodeType="withEffect">
                                  <p:stCondLst>
                                    <p:cond delay="0"/>
                                  </p:stCondLst>
                                  <p:childTnLst>
                                    <p:animMotion origin="layout" path="M 2.08333E-6 4.44444E-6 L -0.1388 0.07453 " pathEditMode="relative" rAng="0" ptsTypes="AA">
                                      <p:cBhvr>
                                        <p:cTn id="35" dur="2000" fill="hold"/>
                                        <p:tgtEl>
                                          <p:spTgt spid="13"/>
                                        </p:tgtEl>
                                        <p:attrNameLst>
                                          <p:attrName>ppt_x</p:attrName>
                                          <p:attrName>ppt_y</p:attrName>
                                        </p:attrNameLst>
                                      </p:cBhvr>
                                      <p:rCtr x="-6940" y="3727"/>
                                    </p:animMotion>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0912CF-D928-4EA8-BD0E-4DB60BEA7506}"/>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D8DEA0B3-C315-4A92-841A-B4CCEC6B7C8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FDC2B39-5724-47E9-98AA-C40AAD34C9C3}"/>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0EDA043E-EE11-4DF6-911B-3E6AA5368145}"/>
              </a:ext>
            </a:extLst>
          </p:cNvPr>
          <p:cNvSpPr txBox="1"/>
          <p:nvPr/>
        </p:nvSpPr>
        <p:spPr>
          <a:xfrm>
            <a:off x="657225" y="628650"/>
            <a:ext cx="10820400" cy="1077218"/>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Biểu đồ hình quạt sau cho biết tỉ số phần trăm các loại gạo bán ra của một cửa hàng trong một tháng:</a:t>
            </a:r>
          </a:p>
        </p:txBody>
      </p:sp>
      <p:graphicFrame>
        <p:nvGraphicFramePr>
          <p:cNvPr id="6" name="Chart 5">
            <a:extLst>
              <a:ext uri="{FF2B5EF4-FFF2-40B4-BE49-F238E27FC236}">
                <a16:creationId xmlns:a16="http://schemas.microsoft.com/office/drawing/2014/main" id="{69846617-BCE6-422B-9384-E329B2D29717}"/>
              </a:ext>
            </a:extLst>
          </p:cNvPr>
          <p:cNvGraphicFramePr/>
          <p:nvPr>
            <p:extLst>
              <p:ext uri="{D42A27DB-BD31-4B8C-83A1-F6EECF244321}">
                <p14:modId xmlns:p14="http://schemas.microsoft.com/office/powerpoint/2010/main" val="2297792576"/>
              </p:ext>
            </p:extLst>
          </p:nvPr>
        </p:nvGraphicFramePr>
        <p:xfrm>
          <a:off x="7023100" y="20150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A919D01-F9DF-4D19-8440-7FB849B01F57}"/>
              </a:ext>
            </a:extLst>
          </p:cNvPr>
          <p:cNvSpPr txBox="1"/>
          <p:nvPr/>
        </p:nvSpPr>
        <p:spPr>
          <a:xfrm>
            <a:off x="7715250" y="36419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8" name="TextBox 7">
            <a:extLst>
              <a:ext uri="{FF2B5EF4-FFF2-40B4-BE49-F238E27FC236}">
                <a16:creationId xmlns:a16="http://schemas.microsoft.com/office/drawing/2014/main" id="{958FC830-61DA-4DC8-9AAC-7AF14E6EB6C5}"/>
              </a:ext>
            </a:extLst>
          </p:cNvPr>
          <p:cNvSpPr txBox="1"/>
          <p:nvPr/>
        </p:nvSpPr>
        <p:spPr>
          <a:xfrm>
            <a:off x="9493250" y="30006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35%</a:t>
            </a:r>
          </a:p>
        </p:txBody>
      </p:sp>
      <p:sp>
        <p:nvSpPr>
          <p:cNvPr id="9" name="TextBox 8">
            <a:extLst>
              <a:ext uri="{FF2B5EF4-FFF2-40B4-BE49-F238E27FC236}">
                <a16:creationId xmlns:a16="http://schemas.microsoft.com/office/drawing/2014/main" id="{1F212361-942E-48D3-A74E-258C60F4CE19}"/>
              </a:ext>
            </a:extLst>
          </p:cNvPr>
          <p:cNvSpPr txBox="1"/>
          <p:nvPr/>
        </p:nvSpPr>
        <p:spPr>
          <a:xfrm>
            <a:off x="838200" y="2066032"/>
            <a:ext cx="6413500" cy="1384995"/>
          </a:xfrm>
          <a:prstGeom prst="rect">
            <a:avLst/>
          </a:prstGeom>
          <a:solidFill>
            <a:srgbClr val="EAD5A7"/>
          </a:solidFill>
        </p:spPr>
        <p:txBody>
          <a:bodyPr wrap="square" rtlCol="0">
            <a:spAutoFit/>
          </a:bodyPr>
          <a:lstStyle/>
          <a:p>
            <a:pPr algn="ctr"/>
            <a:r>
              <a:rPr lang="en-US" sz="2800">
                <a:latin typeface="Arial" panose="020B0604020202020204" pitchFamily="34" charset="0"/>
                <a:cs typeface="Arial" panose="020B0604020202020204" pitchFamily="34" charset="0"/>
              </a:rPr>
              <a:t>Biết số gạo nếp bán được là 42 kg. Tổng số gạo cửa hàng bán được là bao nhiêu ki – lô – gam?</a:t>
            </a:r>
          </a:p>
        </p:txBody>
      </p:sp>
      <p:sp>
        <p:nvSpPr>
          <p:cNvPr id="10" name="TextBox 9">
            <a:extLst>
              <a:ext uri="{FF2B5EF4-FFF2-40B4-BE49-F238E27FC236}">
                <a16:creationId xmlns:a16="http://schemas.microsoft.com/office/drawing/2014/main" id="{1D2E7E80-9BBB-4735-A867-5D2FE11D7BEB}"/>
              </a:ext>
            </a:extLst>
          </p:cNvPr>
          <p:cNvSpPr txBox="1"/>
          <p:nvPr/>
        </p:nvSpPr>
        <p:spPr>
          <a:xfrm>
            <a:off x="822325" y="3736384"/>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68 kg</a:t>
            </a:r>
          </a:p>
        </p:txBody>
      </p:sp>
      <p:sp>
        <p:nvSpPr>
          <p:cNvPr id="11" name="TextBox 10">
            <a:extLst>
              <a:ext uri="{FF2B5EF4-FFF2-40B4-BE49-F238E27FC236}">
                <a16:creationId xmlns:a16="http://schemas.microsoft.com/office/drawing/2014/main" id="{2C4DD715-5A10-4057-B626-69B22C2423A8}"/>
              </a:ext>
            </a:extLst>
          </p:cNvPr>
          <p:cNvSpPr txBox="1"/>
          <p:nvPr/>
        </p:nvSpPr>
        <p:spPr>
          <a:xfrm>
            <a:off x="4283075" y="37456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78 kg</a:t>
            </a:r>
          </a:p>
        </p:txBody>
      </p:sp>
      <p:sp>
        <p:nvSpPr>
          <p:cNvPr id="12" name="TextBox 11">
            <a:extLst>
              <a:ext uri="{FF2B5EF4-FFF2-40B4-BE49-F238E27FC236}">
                <a16:creationId xmlns:a16="http://schemas.microsoft.com/office/drawing/2014/main" id="{62F1D378-3926-4687-A88F-0F402522CED8}"/>
              </a:ext>
            </a:extLst>
          </p:cNvPr>
          <p:cNvSpPr txBox="1"/>
          <p:nvPr/>
        </p:nvSpPr>
        <p:spPr>
          <a:xfrm>
            <a:off x="838200" y="45592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 kg</a:t>
            </a:r>
          </a:p>
        </p:txBody>
      </p:sp>
      <p:sp>
        <p:nvSpPr>
          <p:cNvPr id="13" name="TextBox 12">
            <a:extLst>
              <a:ext uri="{FF2B5EF4-FFF2-40B4-BE49-F238E27FC236}">
                <a16:creationId xmlns:a16="http://schemas.microsoft.com/office/drawing/2014/main" id="{3FB33EFD-2BCB-47CF-AC81-8AD75EF9F09B}"/>
              </a:ext>
            </a:extLst>
          </p:cNvPr>
          <p:cNvSpPr txBox="1"/>
          <p:nvPr/>
        </p:nvSpPr>
        <p:spPr>
          <a:xfrm>
            <a:off x="4298950" y="4568512"/>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120 kg</a:t>
            </a:r>
          </a:p>
        </p:txBody>
      </p:sp>
      <p:pic>
        <p:nvPicPr>
          <p:cNvPr id="14" name="Graphic 13">
            <a:extLst>
              <a:ext uri="{FF2B5EF4-FFF2-40B4-BE49-F238E27FC236}">
                <a16:creationId xmlns:a16="http://schemas.microsoft.com/office/drawing/2014/main" id="{F9FCE9FD-3C24-4E09-8A68-8753FCEE274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18368" b="49918"/>
          <a:stretch/>
        </p:blipFill>
        <p:spPr>
          <a:xfrm>
            <a:off x="197888" y="4247984"/>
            <a:ext cx="1983337" cy="2645923"/>
          </a:xfrm>
          <a:prstGeom prst="rect">
            <a:avLst/>
          </a:prstGeom>
        </p:spPr>
      </p:pic>
      <p:sp>
        <p:nvSpPr>
          <p:cNvPr id="15" name="TextBox 14">
            <a:extLst>
              <a:ext uri="{FF2B5EF4-FFF2-40B4-BE49-F238E27FC236}">
                <a16:creationId xmlns:a16="http://schemas.microsoft.com/office/drawing/2014/main" id="{90E7727D-E1DF-46D6-99D8-B1BE4CF96BA9}"/>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a:latin typeface="Arial" panose="020B0604020202020204" pitchFamily="34" charset="0"/>
                <a:cs typeface="Arial" panose="020B0604020202020204" pitchFamily="34" charset="0"/>
              </a:rPr>
              <a:t>Số ki – lô – gam gạo cửa hàng bán được = 42 : 35 x 100 = 120 (kg)</a:t>
            </a:r>
          </a:p>
        </p:txBody>
      </p:sp>
    </p:spTree>
    <p:extLst>
      <p:ext uri="{BB962C8B-B14F-4D97-AF65-F5344CB8AC3E}">
        <p14:creationId xmlns:p14="http://schemas.microsoft.com/office/powerpoint/2010/main" val="30199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2"/>
                                        </p:tgtEl>
                                        <p:attrNameLst>
                                          <p:attrName>ppt_w</p:attrName>
                                        </p:attrNameLst>
                                      </p:cBhvr>
                                      <p:tavLst>
                                        <p:tav tm="0">
                                          <p:val>
                                            <p:strVal val="ppt_w"/>
                                          </p:val>
                                        </p:tav>
                                        <p:tav tm="100000">
                                          <p:val>
                                            <p:fltVal val="0"/>
                                          </p:val>
                                        </p:tav>
                                      </p:tavLst>
                                    </p:anim>
                                    <p:anim calcmode="lin" valueType="num">
                                      <p:cBhvr>
                                        <p:cTn id="34" dur="500"/>
                                        <p:tgtEl>
                                          <p:spTgt spid="12"/>
                                        </p:tgtEl>
                                        <p:attrNameLst>
                                          <p:attrName>ppt_h</p:attrName>
                                        </p:attrNameLst>
                                      </p:cBhvr>
                                      <p:tavLst>
                                        <p:tav tm="0">
                                          <p:val>
                                            <p:strVal val="ppt_h"/>
                                          </p:val>
                                        </p:tav>
                                        <p:tav tm="100000">
                                          <p:val>
                                            <p:fltVal val="0"/>
                                          </p:val>
                                        </p:tav>
                                      </p:tavLst>
                                    </p:anim>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42" presetClass="path" presetSubtype="0" accel="50000" decel="50000" fill="hold" grpId="1" nodeType="withEffect">
                                  <p:stCondLst>
                                    <p:cond delay="0"/>
                                  </p:stCondLst>
                                  <p:childTnLst>
                                    <p:animMotion origin="layout" path="M 2.08333E-6 -4.44444E-6 L -0.1461 -0.04838 " pathEditMode="relative" rAng="0" ptsTypes="AA">
                                      <p:cBhvr>
                                        <p:cTn id="38" dur="2000" fill="hold"/>
                                        <p:tgtEl>
                                          <p:spTgt spid="13"/>
                                        </p:tgtEl>
                                        <p:attrNameLst>
                                          <p:attrName>ppt_x</p:attrName>
                                          <p:attrName>ppt_y</p:attrName>
                                        </p:attrNameLst>
                                      </p:cBhvr>
                                      <p:rCtr x="-7305" y="-2431"/>
                                    </p:animMotion>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12" grpId="1" animBg="1"/>
      <p:bldP spid="13" grpId="0" animBg="1"/>
      <p:bldP spid="13" grpId="1"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8EE5557-32E6-4D8D-B90A-516DF58A2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350" y="0"/>
            <a:ext cx="12496800" cy="6858000"/>
          </a:xfrm>
          <a:prstGeom prst="rect">
            <a:avLst/>
          </a:prstGeom>
        </p:spPr>
      </p:pic>
      <p:pic>
        <p:nvPicPr>
          <p:cNvPr id="5" name="Graphic 4">
            <a:extLst>
              <a:ext uri="{FF2B5EF4-FFF2-40B4-BE49-F238E27FC236}">
                <a16:creationId xmlns:a16="http://schemas.microsoft.com/office/drawing/2014/main" id="{88111B41-D9F0-4DC2-A5BC-D654FE670E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558" y="971550"/>
            <a:ext cx="1772791" cy="5589716"/>
          </a:xfrm>
          <a:prstGeom prst="rect">
            <a:avLst/>
          </a:prstGeom>
        </p:spPr>
      </p:pic>
      <p:sp>
        <p:nvSpPr>
          <p:cNvPr id="6" name="Speech Bubble: Rectangle with Corners Rounded 5">
            <a:extLst>
              <a:ext uri="{FF2B5EF4-FFF2-40B4-BE49-F238E27FC236}">
                <a16:creationId xmlns:a16="http://schemas.microsoft.com/office/drawing/2014/main" id="{164668EF-F1CB-42CE-8B00-A364C746F382}"/>
              </a:ext>
            </a:extLst>
          </p:cNvPr>
          <p:cNvSpPr/>
          <p:nvPr/>
        </p:nvSpPr>
        <p:spPr>
          <a:xfrm>
            <a:off x="2009774" y="142875"/>
            <a:ext cx="5353050" cy="1657350"/>
          </a:xfrm>
          <a:prstGeom prst="wedgeRoundRectCallout">
            <a:avLst>
              <a:gd name="adj1" fmla="val -57844"/>
              <a:gd name="adj2" fmla="val -6466"/>
              <a:gd name="adj3" fmla="val 16667"/>
            </a:avLst>
          </a:prstGeom>
          <a:solidFill>
            <a:schemeClr val="tx1">
              <a:lumMod val="95000"/>
              <a:lumOff val="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456B01-40D1-4BC5-8224-02AF2FB061B9}"/>
              </a:ext>
            </a:extLst>
          </p:cNvPr>
          <p:cNvSpPr txBox="1"/>
          <p:nvPr/>
        </p:nvSpPr>
        <p:spPr>
          <a:xfrm>
            <a:off x="2095500" y="296734"/>
            <a:ext cx="5191124" cy="1446550"/>
          </a:xfrm>
          <a:prstGeom prst="rect">
            <a:avLst/>
          </a:prstGeom>
          <a:noFill/>
        </p:spPr>
        <p:txBody>
          <a:bodyPr wrap="square" rtlCol="0">
            <a:spAutoFit/>
          </a:bodyPr>
          <a:lstStyle/>
          <a:p>
            <a:pPr algn="just"/>
            <a:r>
              <a:rPr lang="en-US" sz="2200" i="1">
                <a:solidFill>
                  <a:schemeClr val="bg1"/>
                </a:solidFill>
                <a:latin typeface="Arial" panose="020B0604020202020204" pitchFamily="34" charset="0"/>
                <a:cs typeface="Arial" panose="020B0604020202020204" pitchFamily="34" charset="0"/>
              </a:rPr>
              <a:t>Đã phát hiện và tóm được tên siêu trộm và gửi lại viên kim cương cho ngài thị trưởng. Còn Jackie thì được trở thành thành viên chính thúc của đội thám tử.</a:t>
            </a:r>
          </a:p>
        </p:txBody>
      </p:sp>
    </p:spTree>
    <p:extLst>
      <p:ext uri="{BB962C8B-B14F-4D97-AF65-F5344CB8AC3E}">
        <p14:creationId xmlns:p14="http://schemas.microsoft.com/office/powerpoint/2010/main" val="3138827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7242E-078A-4A18-8FC6-2EDA5C643657}"/>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9AB8D5F-78DB-4984-805A-60D4FDDB4636}"/>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4778605-C8BB-48A3-8BF1-428B71FC4D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593520" y="1238250"/>
            <a:ext cx="3164595" cy="5615650"/>
          </a:xfrm>
          <a:prstGeom prst="rect">
            <a:avLst/>
          </a:prstGeom>
        </p:spPr>
      </p:pic>
      <p:pic>
        <p:nvPicPr>
          <p:cNvPr id="5" name="Voyeur – Jingle Punks (No Copyright Music)">
            <a:hlinkClick r:id="" action="ppaction://media"/>
            <a:extLst>
              <a:ext uri="{FF2B5EF4-FFF2-40B4-BE49-F238E27FC236}">
                <a16:creationId xmlns:a16="http://schemas.microsoft.com/office/drawing/2014/main" id="{70844E38-06A8-4A9A-90A1-785F38524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7" name="Picture 6">
            <a:extLst>
              <a:ext uri="{FF2B5EF4-FFF2-40B4-BE49-F238E27FC236}">
                <a16:creationId xmlns:a16="http://schemas.microsoft.com/office/drawing/2014/main" id="{648B8C7D-285E-4F59-9312-80A175D7F1A8}"/>
              </a:ext>
            </a:extLst>
          </p:cNvPr>
          <p:cNvPicPr>
            <a:picLocks noChangeAspect="1"/>
          </p:cNvPicPr>
          <p:nvPr/>
        </p:nvPicPr>
        <p:blipFill>
          <a:blip r:embed="rId8"/>
          <a:stretch>
            <a:fillRect/>
          </a:stretch>
        </p:blipFill>
        <p:spPr>
          <a:xfrm>
            <a:off x="4146735" y="2432184"/>
            <a:ext cx="7388992" cy="2755631"/>
          </a:xfrm>
          <a:prstGeom prst="rect">
            <a:avLst/>
          </a:prstGeom>
        </p:spPr>
      </p:pic>
    </p:spTree>
    <p:extLst>
      <p:ext uri="{BB962C8B-B14F-4D97-AF65-F5344CB8AC3E}">
        <p14:creationId xmlns:p14="http://schemas.microsoft.com/office/powerpoint/2010/main" val="402015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829C475-C565-441F-858C-09AB091F43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C325F335-55A4-43A2-B2D4-723A196C94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EEA2972A-14DB-4C5C-9545-165EA0A769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 y="6096001"/>
            <a:ext cx="12192000" cy="762000"/>
          </a:xfrm>
          <a:prstGeom prst="rect">
            <a:avLst/>
          </a:prstGeom>
        </p:spPr>
      </p:pic>
      <p:pic>
        <p:nvPicPr>
          <p:cNvPr id="9" name="Graphic 8">
            <a:extLst>
              <a:ext uri="{FF2B5EF4-FFF2-40B4-BE49-F238E27FC236}">
                <a16:creationId xmlns:a16="http://schemas.microsoft.com/office/drawing/2014/main" id="{A70C6E65-43A8-4FC2-8B53-591CA0B656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8773" y="269355"/>
            <a:ext cx="8934452" cy="5467350"/>
          </a:xfrm>
          <a:prstGeom prst="rect">
            <a:avLst/>
          </a:prstGeom>
        </p:spPr>
      </p:pic>
      <p:pic>
        <p:nvPicPr>
          <p:cNvPr id="11" name="Graphic 10">
            <a:extLst>
              <a:ext uri="{FF2B5EF4-FFF2-40B4-BE49-F238E27FC236}">
                <a16:creationId xmlns:a16="http://schemas.microsoft.com/office/drawing/2014/main" id="{2AFB5293-5D23-4C30-9466-A0B33992B3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6335" y="6296026"/>
            <a:ext cx="2641278" cy="561974"/>
          </a:xfrm>
          <a:prstGeom prst="rect">
            <a:avLst/>
          </a:prstGeom>
        </p:spPr>
      </p:pic>
      <p:pic>
        <p:nvPicPr>
          <p:cNvPr id="13" name="Graphic 12">
            <a:extLst>
              <a:ext uri="{FF2B5EF4-FFF2-40B4-BE49-F238E27FC236}">
                <a16:creationId xmlns:a16="http://schemas.microsoft.com/office/drawing/2014/main" id="{DC7A81EA-FE29-4ED0-A406-37C2195926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0059" y="3386845"/>
            <a:ext cx="1239370" cy="3090156"/>
          </a:xfrm>
          <a:prstGeom prst="rect">
            <a:avLst/>
          </a:prstGeom>
        </p:spPr>
      </p:pic>
      <p:pic>
        <p:nvPicPr>
          <p:cNvPr id="15" name="Graphic 14">
            <a:extLst>
              <a:ext uri="{FF2B5EF4-FFF2-40B4-BE49-F238E27FC236}">
                <a16:creationId xmlns:a16="http://schemas.microsoft.com/office/drawing/2014/main" id="{C35E1534-8F0D-476B-82EA-5D6082DE273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24173" y="5781676"/>
            <a:ext cx="1659385" cy="919389"/>
          </a:xfrm>
          <a:prstGeom prst="rect">
            <a:avLst/>
          </a:prstGeom>
        </p:spPr>
      </p:pic>
      <p:pic>
        <p:nvPicPr>
          <p:cNvPr id="17" name="Graphic 16">
            <a:extLst>
              <a:ext uri="{FF2B5EF4-FFF2-40B4-BE49-F238E27FC236}">
                <a16:creationId xmlns:a16="http://schemas.microsoft.com/office/drawing/2014/main" id="{8CF7338E-6569-4F85-A443-8B9A20D905B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0754" y="5603815"/>
            <a:ext cx="1659385" cy="1254186"/>
          </a:xfrm>
          <a:prstGeom prst="rect">
            <a:avLst/>
          </a:prstGeom>
        </p:spPr>
      </p:pic>
      <p:pic>
        <p:nvPicPr>
          <p:cNvPr id="19" name="Graphic 18">
            <a:extLst>
              <a:ext uri="{FF2B5EF4-FFF2-40B4-BE49-F238E27FC236}">
                <a16:creationId xmlns:a16="http://schemas.microsoft.com/office/drawing/2014/main" id="{4F1F8A4B-B24B-468F-BC66-6BFA7F58A0C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14335" y="5581787"/>
            <a:ext cx="4156728" cy="1254185"/>
          </a:xfrm>
          <a:prstGeom prst="rect">
            <a:avLst/>
          </a:prstGeom>
        </p:spPr>
      </p:pic>
      <p:pic>
        <p:nvPicPr>
          <p:cNvPr id="21" name="Graphic 20">
            <a:extLst>
              <a:ext uri="{FF2B5EF4-FFF2-40B4-BE49-F238E27FC236}">
                <a16:creationId xmlns:a16="http://schemas.microsoft.com/office/drawing/2014/main" id="{50F8E3EF-11EA-48AF-B6DB-CAFA710BA63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368985" y="4572000"/>
            <a:ext cx="1823013" cy="2286001"/>
          </a:xfrm>
          <a:prstGeom prst="rect">
            <a:avLst/>
          </a:prstGeom>
        </p:spPr>
      </p:pic>
      <p:pic>
        <p:nvPicPr>
          <p:cNvPr id="33" name="Graphic 32">
            <a:extLst>
              <a:ext uri="{FF2B5EF4-FFF2-40B4-BE49-F238E27FC236}">
                <a16:creationId xmlns:a16="http://schemas.microsoft.com/office/drawing/2014/main" id="{8F8BD199-544D-44D4-8FA3-B4CBEEB0D2C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 y="22028"/>
            <a:ext cx="12191999" cy="6858000"/>
          </a:xfrm>
          <a:prstGeom prst="rect">
            <a:avLst/>
          </a:prstGeom>
        </p:spPr>
      </p:pic>
      <p:pic>
        <p:nvPicPr>
          <p:cNvPr id="23" name="Graphic 22">
            <a:extLst>
              <a:ext uri="{FF2B5EF4-FFF2-40B4-BE49-F238E27FC236}">
                <a16:creationId xmlns:a16="http://schemas.microsoft.com/office/drawing/2014/main" id="{4920CE74-DD85-411A-8D87-CE811E41EF4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070798" y="748884"/>
            <a:ext cx="686815" cy="1165504"/>
          </a:xfrm>
          <a:prstGeom prst="rect">
            <a:avLst/>
          </a:prstGeom>
        </p:spPr>
      </p:pic>
      <p:pic>
        <p:nvPicPr>
          <p:cNvPr id="27" name="Graphic 26">
            <a:extLst>
              <a:ext uri="{FF2B5EF4-FFF2-40B4-BE49-F238E27FC236}">
                <a16:creationId xmlns:a16="http://schemas.microsoft.com/office/drawing/2014/main" id="{3B92AA6B-DF19-4565-8532-3EF84D35D99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055360" y="883150"/>
            <a:ext cx="1068258" cy="894666"/>
          </a:xfrm>
          <a:prstGeom prst="rect">
            <a:avLst/>
          </a:prstGeom>
        </p:spPr>
      </p:pic>
      <p:pic>
        <p:nvPicPr>
          <p:cNvPr id="31" name="Graphic 30">
            <a:extLst>
              <a:ext uri="{FF2B5EF4-FFF2-40B4-BE49-F238E27FC236}">
                <a16:creationId xmlns:a16="http://schemas.microsoft.com/office/drawing/2014/main" id="{1CF8265E-C2F1-425B-8E4F-C1385AC93F4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887246" y="4291149"/>
            <a:ext cx="1924050" cy="1057275"/>
          </a:xfrm>
          <a:prstGeom prst="rect">
            <a:avLst/>
          </a:prstGeom>
        </p:spPr>
      </p:pic>
      <p:sp>
        <p:nvSpPr>
          <p:cNvPr id="35" name="TextBox 34">
            <a:extLst>
              <a:ext uri="{FF2B5EF4-FFF2-40B4-BE49-F238E27FC236}">
                <a16:creationId xmlns:a16="http://schemas.microsoft.com/office/drawing/2014/main" id="{56D58E5A-EC2A-43FC-9A08-A48A80ACC4E3}"/>
              </a:ext>
            </a:extLst>
          </p:cNvPr>
          <p:cNvSpPr txBox="1"/>
          <p:nvPr/>
        </p:nvSpPr>
        <p:spPr>
          <a:xfrm>
            <a:off x="2557088" y="2030145"/>
            <a:ext cx="6997511" cy="295574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Giới thiệu về biểu đồ hình quạt.</a:t>
            </a:r>
          </a:p>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Đọc, phân tích và xử lí số liệu ở mức độ đơn giản trên biểu đồ hình quạt.</a:t>
            </a:r>
          </a:p>
        </p:txBody>
      </p:sp>
      <p:pic>
        <p:nvPicPr>
          <p:cNvPr id="41" name="Picture 40">
            <a:extLst>
              <a:ext uri="{FF2B5EF4-FFF2-40B4-BE49-F238E27FC236}">
                <a16:creationId xmlns:a16="http://schemas.microsoft.com/office/drawing/2014/main" id="{DA2E97C0-6BC1-4F47-977D-1C3135321E62}"/>
              </a:ext>
            </a:extLst>
          </p:cNvPr>
          <p:cNvPicPr>
            <a:picLocks noChangeAspect="1"/>
          </p:cNvPicPr>
          <p:nvPr/>
        </p:nvPicPr>
        <p:blipFill>
          <a:blip r:embed="rId31"/>
          <a:stretch>
            <a:fillRect/>
          </a:stretch>
        </p:blipFill>
        <p:spPr>
          <a:xfrm>
            <a:off x="5832258" y="4380793"/>
            <a:ext cx="852425" cy="852425"/>
          </a:xfrm>
          <a:prstGeom prst="rect">
            <a:avLst/>
          </a:prstGeom>
        </p:spPr>
      </p:pic>
      <p:pic>
        <p:nvPicPr>
          <p:cNvPr id="45" name="Picture 44">
            <a:extLst>
              <a:ext uri="{FF2B5EF4-FFF2-40B4-BE49-F238E27FC236}">
                <a16:creationId xmlns:a16="http://schemas.microsoft.com/office/drawing/2014/main" id="{ED61AE4E-F3AE-462A-B78F-2E4553B764D7}"/>
              </a:ext>
            </a:extLst>
          </p:cNvPr>
          <p:cNvPicPr>
            <a:picLocks noChangeAspect="1"/>
          </p:cNvPicPr>
          <p:nvPr/>
        </p:nvPicPr>
        <p:blipFill>
          <a:blip r:embed="rId32"/>
          <a:stretch>
            <a:fillRect/>
          </a:stretch>
        </p:blipFill>
        <p:spPr>
          <a:xfrm>
            <a:off x="3908189" y="618059"/>
            <a:ext cx="4084674" cy="1603387"/>
          </a:xfrm>
          <a:prstGeom prst="rect">
            <a:avLst/>
          </a:prstGeom>
        </p:spPr>
      </p:pic>
    </p:spTree>
    <p:extLst>
      <p:ext uri="{BB962C8B-B14F-4D97-AF65-F5344CB8AC3E}">
        <p14:creationId xmlns:p14="http://schemas.microsoft.com/office/powerpoint/2010/main" val="19936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par>
                                <p:cTn id="10" presetID="55"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0.70"/>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par>
                                <p:cTn id="20" presetID="55"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1000" fill="hold"/>
                                        <p:tgtEl>
                                          <p:spTgt spid="45"/>
                                        </p:tgtEl>
                                        <p:attrNameLst>
                                          <p:attrName>ppt_w</p:attrName>
                                        </p:attrNameLst>
                                      </p:cBhvr>
                                      <p:tavLst>
                                        <p:tav tm="0">
                                          <p:val>
                                            <p:strVal val="#ppt_w*0.70"/>
                                          </p:val>
                                        </p:tav>
                                        <p:tav tm="100000">
                                          <p:val>
                                            <p:strVal val="#ppt_w"/>
                                          </p:val>
                                        </p:tav>
                                      </p:tavLst>
                                    </p:anim>
                                    <p:anim calcmode="lin" valueType="num">
                                      <p:cBhvr>
                                        <p:cTn id="23" dur="1000" fill="hold"/>
                                        <p:tgtEl>
                                          <p:spTgt spid="45"/>
                                        </p:tgtEl>
                                        <p:attrNameLst>
                                          <p:attrName>ppt_h</p:attrName>
                                        </p:attrNameLst>
                                      </p:cBhvr>
                                      <p:tavLst>
                                        <p:tav tm="0">
                                          <p:val>
                                            <p:strVal val="#ppt_h"/>
                                          </p:val>
                                        </p:tav>
                                        <p:tav tm="100000">
                                          <p:val>
                                            <p:strVal val="#ppt_h"/>
                                          </p:val>
                                        </p:tav>
                                      </p:tavLst>
                                    </p:anim>
                                    <p:animEffect transition="in" filter="fade">
                                      <p:cBhvr>
                                        <p:cTn id="24" dur="10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wipe(left)">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5">
                                            <p:txEl>
                                              <p:pRg st="1" end="1"/>
                                            </p:txEl>
                                          </p:spTgt>
                                        </p:tgtEl>
                                        <p:attrNameLst>
                                          <p:attrName>style.visibility</p:attrName>
                                        </p:attrNameLst>
                                      </p:cBhvr>
                                      <p:to>
                                        <p:strVal val="visible"/>
                                      </p:to>
                                    </p:set>
                                    <p:animEffect transition="in" filter="wipe(left)">
                                      <p:cBhvr>
                                        <p:cTn id="39" dur="500"/>
                                        <p:tgtEl>
                                          <p:spTgt spid="35">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C651D-622E-4FD7-8CAF-3CADAC1D51FE}"/>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73811BA-2278-4DF1-A0D4-514936685975}"/>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7812FE6-B4BE-4F1C-9C98-A80F921C7F1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593520" y="1238250"/>
            <a:ext cx="3164595" cy="5615650"/>
          </a:xfrm>
          <a:prstGeom prst="rect">
            <a:avLst/>
          </a:prstGeom>
        </p:spPr>
      </p:pic>
      <p:pic>
        <p:nvPicPr>
          <p:cNvPr id="7" name="Voyeur – Jingle Punks (No Copyright Music)">
            <a:hlinkClick r:id="" action="ppaction://media"/>
            <a:extLst>
              <a:ext uri="{FF2B5EF4-FFF2-40B4-BE49-F238E27FC236}">
                <a16:creationId xmlns:a16="http://schemas.microsoft.com/office/drawing/2014/main" id="{9DCF69AD-65D8-4CDB-9B90-5297DB98E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4" name="Picture 3">
            <a:extLst>
              <a:ext uri="{FF2B5EF4-FFF2-40B4-BE49-F238E27FC236}">
                <a16:creationId xmlns:a16="http://schemas.microsoft.com/office/drawing/2014/main" id="{5B06E4EC-2317-4341-8EC1-7072194726DF}"/>
              </a:ext>
            </a:extLst>
          </p:cNvPr>
          <p:cNvPicPr>
            <a:picLocks noChangeAspect="1"/>
          </p:cNvPicPr>
          <p:nvPr/>
        </p:nvPicPr>
        <p:blipFill>
          <a:blip r:embed="rId8"/>
          <a:stretch>
            <a:fillRect/>
          </a:stretch>
        </p:blipFill>
        <p:spPr>
          <a:xfrm>
            <a:off x="4294839" y="1956757"/>
            <a:ext cx="7303641" cy="3664014"/>
          </a:xfrm>
          <a:prstGeom prst="rect">
            <a:avLst/>
          </a:prstGeom>
        </p:spPr>
      </p:pic>
    </p:spTree>
    <p:extLst>
      <p:ext uri="{BB962C8B-B14F-4D97-AF65-F5344CB8AC3E}">
        <p14:creationId xmlns:p14="http://schemas.microsoft.com/office/powerpoint/2010/main" val="234772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Station - Masameer the Movie, Yana Blyzniuk">
            <a:extLst>
              <a:ext uri="{FF2B5EF4-FFF2-40B4-BE49-F238E27FC236}">
                <a16:creationId xmlns:a16="http://schemas.microsoft.com/office/drawing/2014/main" id="{3815C0F9-D9A9-4FC3-90A1-84C3B2D50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AA6DC-6059-48AE-9F9A-8EE9D55CBD42}"/>
              </a:ext>
            </a:extLst>
          </p:cNvPr>
          <p:cNvSpPr/>
          <p:nvPr/>
        </p:nvSpPr>
        <p:spPr>
          <a:xfrm>
            <a:off x="6644640" y="167640"/>
            <a:ext cx="4972737" cy="652272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7B90E3-B4B6-4EF8-A0FD-402AC0DAA7B0}"/>
              </a:ext>
            </a:extLst>
          </p:cNvPr>
          <p:cNvSpPr txBox="1"/>
          <p:nvPr/>
        </p:nvSpPr>
        <p:spPr>
          <a:xfrm>
            <a:off x="6812280" y="228600"/>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Thị trấn Pacmen có cất giữ một báu vật từ lâu đời. Người dân nơi đây tin rằng đó là vật mang lại sự may mắn cho họ trong mọi mặt cuộc sống.</a:t>
            </a:r>
          </a:p>
        </p:txBody>
      </p:sp>
      <p:sp>
        <p:nvSpPr>
          <p:cNvPr id="5" name="TextBox 4">
            <a:extLst>
              <a:ext uri="{FF2B5EF4-FFF2-40B4-BE49-F238E27FC236}">
                <a16:creationId xmlns:a16="http://schemas.microsoft.com/office/drawing/2014/main" id="{852A53A5-EA25-4A25-8E8B-CB49CF268C19}"/>
              </a:ext>
            </a:extLst>
          </p:cNvPr>
          <p:cNvSpPr txBox="1"/>
          <p:nvPr/>
        </p:nvSpPr>
        <p:spPr>
          <a:xfrm>
            <a:off x="6812280" y="2906256"/>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Đó chính là viên kim cương quý giá có số tuổi đến hàng triệu năm đang được cất giữ rất cẩn thận trong một căn phòng tối ở trung tâm thị trấn.</a:t>
            </a:r>
          </a:p>
        </p:txBody>
      </p:sp>
      <p:pic>
        <p:nvPicPr>
          <p:cNvPr id="6" name="Picture 5">
            <a:extLst>
              <a:ext uri="{FF2B5EF4-FFF2-40B4-BE49-F238E27FC236}">
                <a16:creationId xmlns:a16="http://schemas.microsoft.com/office/drawing/2014/main" id="{BEBAF7A0-D2C5-428A-BED9-9E404E1E812F}"/>
              </a:ext>
            </a:extLst>
          </p:cNvPr>
          <p:cNvPicPr>
            <a:picLocks noChangeAspect="1"/>
          </p:cNvPicPr>
          <p:nvPr/>
        </p:nvPicPr>
        <p:blipFill>
          <a:blip r:embed="rId4"/>
          <a:stretch>
            <a:fillRect/>
          </a:stretch>
        </p:blipFill>
        <p:spPr>
          <a:xfrm>
            <a:off x="8610228" y="5583912"/>
            <a:ext cx="1021824" cy="1021824"/>
          </a:xfrm>
          <a:prstGeom prst="rect">
            <a:avLst/>
          </a:prstGeom>
        </p:spPr>
      </p:pic>
      <p:sp>
        <p:nvSpPr>
          <p:cNvPr id="7" name="Right Triangle 6">
            <a:extLst>
              <a:ext uri="{FF2B5EF4-FFF2-40B4-BE49-F238E27FC236}">
                <a16:creationId xmlns:a16="http://schemas.microsoft.com/office/drawing/2014/main" id="{75C632E4-0CCB-48C9-AFD2-645AF9905E81}"/>
              </a:ext>
            </a:extLst>
          </p:cNvPr>
          <p:cNvSpPr/>
          <p:nvPr/>
        </p:nvSpPr>
        <p:spPr>
          <a:xfrm rot="5400000">
            <a:off x="6561336" y="91956"/>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3AB3855-68CF-4D9D-8447-5631A12B35CA}"/>
              </a:ext>
            </a:extLst>
          </p:cNvPr>
          <p:cNvSpPr/>
          <p:nvPr/>
        </p:nvSpPr>
        <p:spPr>
          <a:xfrm rot="5400000" flipH="1" flipV="1">
            <a:off x="11266341" y="6324084"/>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63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0" presetClass="entr" presetSubtype="0" fill="hold" nodeType="with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8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1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8639A-1BED-4B94-B005-23E08AFB31BA}"/>
              </a:ext>
            </a:extLst>
          </p:cNvPr>
          <p:cNvPicPr>
            <a:picLocks noChangeAspect="1"/>
          </p:cNvPicPr>
          <p:nvPr/>
        </p:nvPicPr>
        <p:blipFill>
          <a:blip r:embed="rId2"/>
          <a:stretch>
            <a:fillRect/>
          </a:stretch>
        </p:blipFill>
        <p:spPr>
          <a:xfrm>
            <a:off x="1" y="0"/>
            <a:ext cx="12192000" cy="6858000"/>
          </a:xfrm>
          <a:prstGeom prst="rect">
            <a:avLst/>
          </a:prstGeom>
        </p:spPr>
      </p:pic>
      <p:pic>
        <p:nvPicPr>
          <p:cNvPr id="18" name="Graphic 17">
            <a:extLst>
              <a:ext uri="{FF2B5EF4-FFF2-40B4-BE49-F238E27FC236}">
                <a16:creationId xmlns:a16="http://schemas.microsoft.com/office/drawing/2014/main" id="{0A77531E-7C99-4362-A067-0482403B83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6673" y="2464134"/>
            <a:ext cx="1883918" cy="4237982"/>
          </a:xfrm>
          <a:prstGeom prst="rect">
            <a:avLst/>
          </a:prstGeom>
        </p:spPr>
      </p:pic>
      <p:sp>
        <p:nvSpPr>
          <p:cNvPr id="19" name="TextBox 18">
            <a:extLst>
              <a:ext uri="{FF2B5EF4-FFF2-40B4-BE49-F238E27FC236}">
                <a16:creationId xmlns:a16="http://schemas.microsoft.com/office/drawing/2014/main" id="{DB21F72D-3F97-4DFD-AC49-66D0F95CDCC8}"/>
              </a:ext>
            </a:extLst>
          </p:cNvPr>
          <p:cNvSpPr txBox="1"/>
          <p:nvPr/>
        </p:nvSpPr>
        <p:spPr>
          <a:xfrm>
            <a:off x="179881" y="209862"/>
            <a:ext cx="7794886" cy="1045223"/>
          </a:xfrm>
          <a:prstGeom prst="rect">
            <a:avLst/>
          </a:prstGeom>
          <a:noFill/>
        </p:spPr>
        <p:txBody>
          <a:bodyPr wrap="square" rtlCol="0">
            <a:spAutoFit/>
          </a:bodyPr>
          <a:lstStyle/>
          <a:p>
            <a:pPr>
              <a:lnSpc>
                <a:spcPct val="150000"/>
              </a:lnSpc>
            </a:pPr>
            <a:r>
              <a:rPr lang="en-US" sz="2200" i="1">
                <a:solidFill>
                  <a:schemeClr val="bg1"/>
                </a:solidFill>
                <a:latin typeface="Arial" panose="020B0604020202020204" pitchFamily="34" charset="0"/>
                <a:cs typeface="Arial" panose="020B0604020202020204" pitchFamily="34" charset="0"/>
              </a:rPr>
              <a:t>Thế nhưng chẳng may, một tối nọ, tên trộm khét tiếng Mipan đã biết và lăm le hòng trộm mất viên kim cương...</a:t>
            </a:r>
          </a:p>
        </p:txBody>
      </p:sp>
      <p:pic>
        <p:nvPicPr>
          <p:cNvPr id="21" name="Graphic 20">
            <a:extLst>
              <a:ext uri="{FF2B5EF4-FFF2-40B4-BE49-F238E27FC236}">
                <a16:creationId xmlns:a16="http://schemas.microsoft.com/office/drawing/2014/main" id="{625410ED-593D-4995-B642-51948472D2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4996" y="490462"/>
            <a:ext cx="3387272" cy="6211654"/>
          </a:xfrm>
          <a:prstGeom prst="rect">
            <a:avLst/>
          </a:prstGeom>
        </p:spPr>
      </p:pic>
    </p:spTree>
    <p:extLst>
      <p:ext uri="{BB962C8B-B14F-4D97-AF65-F5344CB8AC3E}">
        <p14:creationId xmlns:p14="http://schemas.microsoft.com/office/powerpoint/2010/main" val="1464826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47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250"/>
                            </p:stCondLst>
                            <p:childTnLst>
                              <p:par>
                                <p:cTn id="13" presetID="42" presetClass="path" presetSubtype="0" accel="50000" decel="50000" fill="hold" nodeType="afterEffect">
                                  <p:stCondLst>
                                    <p:cond delay="0"/>
                                  </p:stCondLst>
                                  <p:childTnLst>
                                    <p:animMotion origin="layout" path="M 1.45833E-6 4.44444E-6 L 0.44232 0.02175 " pathEditMode="relative" rAng="0" ptsTypes="AA">
                                      <p:cBhvr>
                                        <p:cTn id="14" dur="2000" fill="hold"/>
                                        <p:tgtEl>
                                          <p:spTgt spid="21"/>
                                        </p:tgtEl>
                                        <p:attrNameLst>
                                          <p:attrName>ppt_x</p:attrName>
                                          <p:attrName>ppt_y</p:attrName>
                                        </p:attrNameLst>
                                      </p:cBhvr>
                                      <p:rCtr x="22109" y="1088"/>
                                    </p:animMotion>
                                  </p:childTnLst>
                                </p:cTn>
                              </p:par>
                              <p:par>
                                <p:cTn id="15" presetID="42" presetClass="path" presetSubtype="0" accel="50000" decel="50000" fill="hold" nodeType="withEffect">
                                  <p:stCondLst>
                                    <p:cond delay="0"/>
                                  </p:stCondLst>
                                  <p:childTnLst>
                                    <p:animMotion origin="layout" path="M 1.66667E-6 2.96296E-6 L 0.43997 0.0199 " pathEditMode="relative" rAng="0" ptsTypes="AA">
                                      <p:cBhvr>
                                        <p:cTn id="16" dur="2000" fill="hold"/>
                                        <p:tgtEl>
                                          <p:spTgt spid="18"/>
                                        </p:tgtEl>
                                        <p:attrNameLst>
                                          <p:attrName>ppt_x</p:attrName>
                                          <p:attrName>ppt_y</p:attrName>
                                        </p:attrNameLst>
                                      </p:cBhvr>
                                      <p:rCtr x="21992" y="995"/>
                                    </p:animMotion>
                                  </p:childTnLst>
                                </p:cTn>
                              </p:par>
                            </p:childTnLst>
                          </p:cTn>
                        </p:par>
                        <p:par>
                          <p:cTn id="17" fill="hold">
                            <p:stCondLst>
                              <p:cond delay="7250"/>
                            </p:stCondLst>
                            <p:childTnLst>
                              <p:par>
                                <p:cTn id="18" presetID="10" presetClass="exit" presetSubtype="0" fill="hold" grpId="1" nodeType="afterEffect">
                                  <p:stCondLst>
                                    <p:cond delay="0"/>
                                  </p:stCondLst>
                                  <p:iterate type="lt">
                                    <p:tmPct val="0"/>
                                  </p:iterate>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80DBA51-D9FE-4ED1-ABAB-261DC3BCB8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50" y="-304800"/>
            <a:ext cx="13799003" cy="6607319"/>
          </a:xfrm>
          <a:prstGeom prst="rect">
            <a:avLst/>
          </a:prstGeom>
        </p:spPr>
      </p:pic>
      <p:pic>
        <p:nvPicPr>
          <p:cNvPr id="7" name="Graphic 6">
            <a:extLst>
              <a:ext uri="{FF2B5EF4-FFF2-40B4-BE49-F238E27FC236}">
                <a16:creationId xmlns:a16="http://schemas.microsoft.com/office/drawing/2014/main" id="{66F9789B-62DD-4CA6-AD48-BA072D79ED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973" y="5661314"/>
            <a:ext cx="12703945" cy="1282410"/>
          </a:xfrm>
          <a:prstGeom prst="rect">
            <a:avLst/>
          </a:prstGeom>
        </p:spPr>
      </p:pic>
      <p:grpSp>
        <p:nvGrpSpPr>
          <p:cNvPr id="10" name="Group 9">
            <a:extLst>
              <a:ext uri="{FF2B5EF4-FFF2-40B4-BE49-F238E27FC236}">
                <a16:creationId xmlns:a16="http://schemas.microsoft.com/office/drawing/2014/main" id="{DF195A72-AA84-4DA0-9EDA-BCDC6E2D16D8}"/>
              </a:ext>
            </a:extLst>
          </p:cNvPr>
          <p:cNvGrpSpPr/>
          <p:nvPr/>
        </p:nvGrpSpPr>
        <p:grpSpPr>
          <a:xfrm>
            <a:off x="-781050" y="-476250"/>
            <a:ext cx="13799003" cy="7248524"/>
            <a:chOff x="-781050" y="-247650"/>
            <a:chExt cx="13799003" cy="7248524"/>
          </a:xfrm>
        </p:grpSpPr>
        <p:pic>
          <p:nvPicPr>
            <p:cNvPr id="8" name="Graphic 7">
              <a:extLst>
                <a:ext uri="{FF2B5EF4-FFF2-40B4-BE49-F238E27FC236}">
                  <a16:creationId xmlns:a16="http://schemas.microsoft.com/office/drawing/2014/main" id="{320DD5AD-EA2B-4C67-8414-8B285D50F8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50" y="-247650"/>
              <a:ext cx="13799003" cy="6607319"/>
            </a:xfrm>
            <a:prstGeom prst="rect">
              <a:avLst/>
            </a:prstGeom>
          </p:spPr>
        </p:pic>
        <p:pic>
          <p:nvPicPr>
            <p:cNvPr id="9" name="Graphic 8">
              <a:extLst>
                <a:ext uri="{FF2B5EF4-FFF2-40B4-BE49-F238E27FC236}">
                  <a16:creationId xmlns:a16="http://schemas.microsoft.com/office/drawing/2014/main" id="{C7FE6357-E68E-4744-BC93-F30F8621D6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973" y="5718464"/>
              <a:ext cx="12703945" cy="1282410"/>
            </a:xfrm>
            <a:prstGeom prst="rect">
              <a:avLst/>
            </a:prstGeom>
          </p:spPr>
        </p:pic>
      </p:grpSp>
      <p:pic>
        <p:nvPicPr>
          <p:cNvPr id="12" name="Graphic 11">
            <a:extLst>
              <a:ext uri="{FF2B5EF4-FFF2-40B4-BE49-F238E27FC236}">
                <a16:creationId xmlns:a16="http://schemas.microsoft.com/office/drawing/2014/main" id="{1DAAB6A3-AED8-4E34-B455-CB4105A6B5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8662" y="726931"/>
            <a:ext cx="2357438" cy="5143933"/>
          </a:xfrm>
          <a:prstGeom prst="rect">
            <a:avLst/>
          </a:prstGeom>
        </p:spPr>
      </p:pic>
      <p:pic>
        <p:nvPicPr>
          <p:cNvPr id="14" name="Graphic 13">
            <a:extLst>
              <a:ext uri="{FF2B5EF4-FFF2-40B4-BE49-F238E27FC236}">
                <a16:creationId xmlns:a16="http://schemas.microsoft.com/office/drawing/2014/main" id="{D22850AE-98C6-45F0-BBA0-A73DE02879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2071" y="2923741"/>
            <a:ext cx="13561044" cy="2699039"/>
          </a:xfrm>
          <a:prstGeom prst="rect">
            <a:avLst/>
          </a:prstGeom>
        </p:spPr>
      </p:pic>
      <p:sp>
        <p:nvSpPr>
          <p:cNvPr id="15" name="TextBox 14">
            <a:extLst>
              <a:ext uri="{FF2B5EF4-FFF2-40B4-BE49-F238E27FC236}">
                <a16:creationId xmlns:a16="http://schemas.microsoft.com/office/drawing/2014/main" id="{3CC7A9E7-ACCA-497F-A230-382DF65330D6}"/>
              </a:ext>
            </a:extLst>
          </p:cNvPr>
          <p:cNvSpPr txBox="1"/>
          <p:nvPr/>
        </p:nvSpPr>
        <p:spPr>
          <a:xfrm>
            <a:off x="432825" y="455980"/>
            <a:ext cx="7227040" cy="1685846"/>
          </a:xfrm>
          <a:prstGeom prst="rect">
            <a:avLst/>
          </a:prstGeom>
          <a:solidFill>
            <a:schemeClr val="tx1">
              <a:alpha val="68000"/>
            </a:schemeClr>
          </a:solidFill>
        </p:spPr>
        <p:txBody>
          <a:bodyPr wrap="square" rtlCol="0">
            <a:spAutoFit/>
          </a:bodyPr>
          <a:lstStyle/>
          <a:p>
            <a:pPr algn="just">
              <a:lnSpc>
                <a:spcPct val="150000"/>
              </a:lnSpc>
            </a:pPr>
            <a:r>
              <a:rPr lang="en-US" sz="2400" i="1">
                <a:solidFill>
                  <a:schemeClr val="bg1"/>
                </a:solidFill>
                <a:latin typeface="Arial" panose="020B0604020202020204" pitchFamily="34" charset="0"/>
                <a:cs typeface="Arial" panose="020B0604020202020204" pitchFamily="34" charset="0"/>
              </a:rPr>
              <a:t>Hiện trường vụ trộm đã bị phong tỏa, cùng theo chân thám tử tập sự Jackie hoàn thành vụ truy tìm tên siêu trộm Mipan nhé! </a:t>
            </a:r>
          </a:p>
        </p:txBody>
      </p:sp>
      <p:pic>
        <p:nvPicPr>
          <p:cNvPr id="17" name="Graphic 16">
            <a:extLst>
              <a:ext uri="{FF2B5EF4-FFF2-40B4-BE49-F238E27FC236}">
                <a16:creationId xmlns:a16="http://schemas.microsoft.com/office/drawing/2014/main" id="{84A13F31-4D42-41D0-B055-EFCD1BB719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28757" y="1499435"/>
            <a:ext cx="2112369" cy="5079743"/>
          </a:xfrm>
          <a:prstGeom prst="rect">
            <a:avLst/>
          </a:prstGeom>
        </p:spPr>
      </p:pic>
      <p:sp>
        <p:nvSpPr>
          <p:cNvPr id="18" name="Rectangle: Rounded Corners 17">
            <a:extLst>
              <a:ext uri="{FF2B5EF4-FFF2-40B4-BE49-F238E27FC236}">
                <a16:creationId xmlns:a16="http://schemas.microsoft.com/office/drawing/2014/main" id="{2D42EA71-DC82-4A27-8D7E-F17509C95353}"/>
              </a:ext>
            </a:extLst>
          </p:cNvPr>
          <p:cNvSpPr/>
          <p:nvPr/>
        </p:nvSpPr>
        <p:spPr>
          <a:xfrm>
            <a:off x="432825" y="455979"/>
            <a:ext cx="6406125" cy="3639771"/>
          </a:xfrm>
          <a:prstGeom prst="roundRect">
            <a:avLst/>
          </a:prstGeom>
          <a:solidFill>
            <a:schemeClr val="tx1">
              <a:alpha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C461A81-5977-475C-9689-B4800794D117}"/>
              </a:ext>
            </a:extLst>
          </p:cNvPr>
          <p:cNvPicPr>
            <a:picLocks noChangeAspect="1"/>
          </p:cNvPicPr>
          <p:nvPr/>
        </p:nvPicPr>
        <p:blipFill>
          <a:blip r:embed="rId12"/>
          <a:stretch>
            <a:fillRect/>
          </a:stretch>
        </p:blipFill>
        <p:spPr>
          <a:xfrm>
            <a:off x="1351725" y="530087"/>
            <a:ext cx="4804064" cy="969348"/>
          </a:xfrm>
          <a:prstGeom prst="rect">
            <a:avLst/>
          </a:prstGeom>
        </p:spPr>
      </p:pic>
      <p:pic>
        <p:nvPicPr>
          <p:cNvPr id="23" name="Graphic 22">
            <a:extLst>
              <a:ext uri="{FF2B5EF4-FFF2-40B4-BE49-F238E27FC236}">
                <a16:creationId xmlns:a16="http://schemas.microsoft.com/office/drawing/2014/main" id="{5AFC1664-56EC-4A3D-B973-0434FA887B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51725" y="2252662"/>
            <a:ext cx="4587806" cy="729537"/>
          </a:xfrm>
          <a:prstGeom prst="rect">
            <a:avLst/>
          </a:prstGeom>
        </p:spPr>
      </p:pic>
      <p:pic>
        <p:nvPicPr>
          <p:cNvPr id="25" name="Graphic 24">
            <a:extLst>
              <a:ext uri="{FF2B5EF4-FFF2-40B4-BE49-F238E27FC236}">
                <a16:creationId xmlns:a16="http://schemas.microsoft.com/office/drawing/2014/main" id="{9E591554-A599-4DCB-ADCC-0AA1A09A82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83789" y="2339252"/>
            <a:ext cx="607734" cy="919597"/>
          </a:xfrm>
          <a:prstGeom prst="rect">
            <a:avLst/>
          </a:prstGeom>
        </p:spPr>
      </p:pic>
      <p:pic>
        <p:nvPicPr>
          <p:cNvPr id="27" name="Graphic 26">
            <a:extLst>
              <a:ext uri="{FF2B5EF4-FFF2-40B4-BE49-F238E27FC236}">
                <a16:creationId xmlns:a16="http://schemas.microsoft.com/office/drawing/2014/main" id="{A735AE89-7F0C-4769-B0B5-A01AE9440D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457802" y="1969508"/>
            <a:ext cx="618490" cy="919597"/>
          </a:xfrm>
          <a:prstGeom prst="rect">
            <a:avLst/>
          </a:prstGeom>
        </p:spPr>
      </p:pic>
      <p:pic>
        <p:nvPicPr>
          <p:cNvPr id="29" name="Graphic 28">
            <a:extLst>
              <a:ext uri="{FF2B5EF4-FFF2-40B4-BE49-F238E27FC236}">
                <a16:creationId xmlns:a16="http://schemas.microsoft.com/office/drawing/2014/main" id="{76A5ADD0-D583-4F6C-B286-DCEBF62E796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41595" y="2335443"/>
            <a:ext cx="618490" cy="935873"/>
          </a:xfrm>
          <a:prstGeom prst="rect">
            <a:avLst/>
          </a:prstGeom>
        </p:spPr>
      </p:pic>
      <p:pic>
        <p:nvPicPr>
          <p:cNvPr id="31" name="Graphic 30">
            <a:extLst>
              <a:ext uri="{FF2B5EF4-FFF2-40B4-BE49-F238E27FC236}">
                <a16:creationId xmlns:a16="http://schemas.microsoft.com/office/drawing/2014/main" id="{51306B0E-C836-483E-ACCA-6DB5B4FCCC9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210339" y="1967786"/>
            <a:ext cx="618490" cy="919597"/>
          </a:xfrm>
          <a:prstGeom prst="rect">
            <a:avLst/>
          </a:prstGeom>
        </p:spPr>
      </p:pic>
      <p:pic>
        <p:nvPicPr>
          <p:cNvPr id="33" name="Graphic 32">
            <a:extLst>
              <a:ext uri="{FF2B5EF4-FFF2-40B4-BE49-F238E27FC236}">
                <a16:creationId xmlns:a16="http://schemas.microsoft.com/office/drawing/2014/main" id="{5FB670A0-8541-41B0-9021-8DFB4CAED2E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101269" y="1868090"/>
            <a:ext cx="1261903" cy="1322785"/>
          </a:xfrm>
          <a:prstGeom prst="rect">
            <a:avLst/>
          </a:prstGeom>
        </p:spPr>
      </p:pic>
      <p:sp>
        <p:nvSpPr>
          <p:cNvPr id="34" name="TextBox 33">
            <a:extLst>
              <a:ext uri="{FF2B5EF4-FFF2-40B4-BE49-F238E27FC236}">
                <a16:creationId xmlns:a16="http://schemas.microsoft.com/office/drawing/2014/main" id="{373E1731-90AD-4991-BB54-F1315CD3D5F2}"/>
              </a:ext>
            </a:extLst>
          </p:cNvPr>
          <p:cNvSpPr txBox="1"/>
          <p:nvPr/>
        </p:nvSpPr>
        <p:spPr>
          <a:xfrm>
            <a:off x="1125656" y="3351707"/>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Chuẩn bị đồ nghề</a:t>
            </a:r>
          </a:p>
        </p:txBody>
      </p:sp>
      <p:sp>
        <p:nvSpPr>
          <p:cNvPr id="35" name="TextBox 34">
            <a:extLst>
              <a:ext uri="{FF2B5EF4-FFF2-40B4-BE49-F238E27FC236}">
                <a16:creationId xmlns:a16="http://schemas.microsoft.com/office/drawing/2014/main" id="{55050275-8B67-4855-887F-4934B76B4F72}"/>
              </a:ext>
            </a:extLst>
          </p:cNvPr>
          <p:cNvSpPr txBox="1"/>
          <p:nvPr/>
        </p:nvSpPr>
        <p:spPr>
          <a:xfrm>
            <a:off x="1983365" y="1236600"/>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Thu thập thông tin</a:t>
            </a:r>
          </a:p>
        </p:txBody>
      </p:sp>
      <p:sp>
        <p:nvSpPr>
          <p:cNvPr id="36" name="TextBox 35">
            <a:extLst>
              <a:ext uri="{FF2B5EF4-FFF2-40B4-BE49-F238E27FC236}">
                <a16:creationId xmlns:a16="http://schemas.microsoft.com/office/drawing/2014/main" id="{FDFF0828-30C8-40F6-8BDB-63D70814F1C2}"/>
              </a:ext>
            </a:extLst>
          </p:cNvPr>
          <p:cNvSpPr txBox="1"/>
          <p:nvPr/>
        </p:nvSpPr>
        <p:spPr>
          <a:xfrm>
            <a:off x="2873887" y="3309199"/>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Truy tìm dấu vết</a:t>
            </a:r>
          </a:p>
        </p:txBody>
      </p:sp>
      <p:sp>
        <p:nvSpPr>
          <p:cNvPr id="37" name="TextBox 36">
            <a:extLst>
              <a:ext uri="{FF2B5EF4-FFF2-40B4-BE49-F238E27FC236}">
                <a16:creationId xmlns:a16="http://schemas.microsoft.com/office/drawing/2014/main" id="{4B9255D3-CA3F-463E-B977-F601CB3F28B4}"/>
              </a:ext>
            </a:extLst>
          </p:cNvPr>
          <p:cNvSpPr txBox="1"/>
          <p:nvPr/>
        </p:nvSpPr>
        <p:spPr>
          <a:xfrm>
            <a:off x="3753757" y="1400604"/>
            <a:ext cx="1524000"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Phá án</a:t>
            </a:r>
          </a:p>
        </p:txBody>
      </p:sp>
    </p:spTree>
    <p:extLst>
      <p:ext uri="{BB962C8B-B14F-4D97-AF65-F5344CB8AC3E}">
        <p14:creationId xmlns:p14="http://schemas.microsoft.com/office/powerpoint/2010/main" val="2216061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250"/>
                            </p:stCondLst>
                            <p:childTnLst>
                              <p:par>
                                <p:cTn id="9" presetID="10" presetClass="exit" presetSubtype="0" fill="hold" grpId="1" nodeType="afterEffect">
                                  <p:stCondLst>
                                    <p:cond delay="0"/>
                                  </p:stCondLst>
                                  <p:iterate type="lt">
                                    <p:tmPct val="0"/>
                                  </p:iterate>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6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67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7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775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925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975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10250"/>
                            </p:stCondLst>
                            <p:childTnLst>
                              <p:par>
                                <p:cTn id="49" presetID="22" presetClass="entr" presetSubtype="8"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10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1125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1175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4AD140-98DE-44AB-A588-7BED7ADF5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450" y="271462"/>
            <a:ext cx="15663704" cy="2490788"/>
          </a:xfrm>
          <a:prstGeom prst="rect">
            <a:avLst/>
          </a:prstGeom>
        </p:spPr>
      </p:pic>
      <p:pic>
        <p:nvPicPr>
          <p:cNvPr id="2" name="Graphic 1">
            <a:extLst>
              <a:ext uri="{FF2B5EF4-FFF2-40B4-BE49-F238E27FC236}">
                <a16:creationId xmlns:a16="http://schemas.microsoft.com/office/drawing/2014/main" id="{31843F92-2FD7-4D23-B4B6-ECAA50BFFA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789690"/>
            <a:ext cx="2607211" cy="3945120"/>
          </a:xfrm>
          <a:prstGeom prst="rect">
            <a:avLst/>
          </a:prstGeom>
        </p:spPr>
      </p:pic>
      <p:pic>
        <p:nvPicPr>
          <p:cNvPr id="6" name="Graphic 5">
            <a:extLst>
              <a:ext uri="{FF2B5EF4-FFF2-40B4-BE49-F238E27FC236}">
                <a16:creationId xmlns:a16="http://schemas.microsoft.com/office/drawing/2014/main" id="{D15DAFCA-F3E3-4770-81F4-F21D55E920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087" y="3829935"/>
            <a:ext cx="3781425" cy="2838450"/>
          </a:xfrm>
          <a:prstGeom prst="rect">
            <a:avLst/>
          </a:prstGeom>
        </p:spPr>
      </p:pic>
      <p:sp>
        <p:nvSpPr>
          <p:cNvPr id="7" name="TextBox 6">
            <a:extLst>
              <a:ext uri="{FF2B5EF4-FFF2-40B4-BE49-F238E27FC236}">
                <a16:creationId xmlns:a16="http://schemas.microsoft.com/office/drawing/2014/main" id="{06A58891-B791-4D53-B73B-A1B4AA6B6938}"/>
              </a:ext>
            </a:extLst>
          </p:cNvPr>
          <p:cNvSpPr txBox="1"/>
          <p:nvPr/>
        </p:nvSpPr>
        <p:spPr>
          <a:xfrm>
            <a:off x="6096000" y="4972050"/>
            <a:ext cx="5410200"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Giúp Jackie nhận được những món đồ cần thiết cho hành trình phá án bằng cách trả lời đúng các câu hỏi sau nhé!</a:t>
            </a:r>
          </a:p>
        </p:txBody>
      </p:sp>
      <p:pic>
        <p:nvPicPr>
          <p:cNvPr id="8" name="Picture 7">
            <a:extLst>
              <a:ext uri="{FF2B5EF4-FFF2-40B4-BE49-F238E27FC236}">
                <a16:creationId xmlns:a16="http://schemas.microsoft.com/office/drawing/2014/main" id="{7D41DA43-36E6-4EBE-881B-260261D490FF}"/>
              </a:ext>
            </a:extLst>
          </p:cNvPr>
          <p:cNvPicPr>
            <a:picLocks noChangeAspect="1"/>
          </p:cNvPicPr>
          <p:nvPr/>
        </p:nvPicPr>
        <p:blipFill>
          <a:blip r:embed="rId8"/>
          <a:stretch>
            <a:fillRect/>
          </a:stretch>
        </p:blipFill>
        <p:spPr>
          <a:xfrm>
            <a:off x="4450298" y="3101400"/>
            <a:ext cx="8650974" cy="1457070"/>
          </a:xfrm>
          <a:prstGeom prst="rect">
            <a:avLst/>
          </a:prstGeom>
        </p:spPr>
      </p:pic>
    </p:spTree>
    <p:extLst>
      <p:ext uri="{BB962C8B-B14F-4D97-AF65-F5344CB8AC3E}">
        <p14:creationId xmlns:p14="http://schemas.microsoft.com/office/powerpoint/2010/main" val="119608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571750" y="438150"/>
            <a:ext cx="8877300" cy="1384995"/>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Trong một thùng giấy, có 20% giấy trắng, 30% giấy đỏ, còn lại là giấy xanh. Phần trăm số giấy xanh trong thùng là:</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567506"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100%</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567506"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50%</a:t>
            </a: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60%</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25%</a:t>
            </a:r>
          </a:p>
        </p:txBody>
      </p:sp>
      <p:pic>
        <p:nvPicPr>
          <p:cNvPr id="12" name="Graphic 11">
            <a:extLst>
              <a:ext uri="{FF2B5EF4-FFF2-40B4-BE49-F238E27FC236}">
                <a16:creationId xmlns:a16="http://schemas.microsoft.com/office/drawing/2014/main" id="{EB786AE2-1A02-4B90-BD58-4848ACABA2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06937" y="5120700"/>
            <a:ext cx="2228850" cy="1428750"/>
          </a:xfrm>
          <a:prstGeom prst="rect">
            <a:avLst/>
          </a:prstGeom>
        </p:spPr>
      </p:pic>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577" y="4173187"/>
            <a:ext cx="609600" cy="609600"/>
          </a:xfrm>
          <a:prstGeom prst="rect">
            <a:avLst/>
          </a:prstGeom>
        </p:spPr>
      </p:pic>
    </p:spTree>
    <p:extLst>
      <p:ext uri="{BB962C8B-B14F-4D97-AF65-F5344CB8AC3E}">
        <p14:creationId xmlns:p14="http://schemas.microsoft.com/office/powerpoint/2010/main" val="2877396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1372</TotalTime>
  <Words>1150</Words>
  <Application>Microsoft Office PowerPoint</Application>
  <PresentationFormat>Widescreen</PresentationFormat>
  <Paragraphs>130</Paragraphs>
  <Slides>24</Slides>
  <Notes>4</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 Light</vt: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Tiên Trần</dc:creator>
  <cp:lastModifiedBy>Tiên Trần</cp:lastModifiedBy>
  <cp:revision>5</cp:revision>
  <dcterms:created xsi:type="dcterms:W3CDTF">2022-01-05T09:43:23Z</dcterms:created>
  <dcterms:modified xsi:type="dcterms:W3CDTF">2022-01-12T17:48:17Z</dcterms:modified>
</cp:coreProperties>
</file>