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ahoma" panose="020B0604030504040204" pitchFamily="3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NiYcHgORw4dy4ty/yCcM3O1h3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3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679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gfytg</a:t>
            </a:r>
            <a:endParaRPr/>
          </a:p>
        </p:txBody>
      </p:sp>
      <p:sp>
        <p:nvSpPr>
          <p:cNvPr id="140" name="Google Shape;14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1792288" y="612775"/>
            <a:ext cx="5486400" cy="4114800"/>
          </a:xfrm>
          <a:prstGeom prst="rect">
            <a:avLst/>
          </a:prstGeom>
          <a:noFill/>
          <a:ln>
            <a:noFill/>
          </a:ln>
        </p:spPr>
      </p:sp>
      <p:sp>
        <p:nvSpPr>
          <p:cNvPr id="64" name="Google Shape;64;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114425" y="976275"/>
            <a:ext cx="6915149" cy="3810001"/>
          </a:xfrm>
          <a:prstGeom prst="rect">
            <a:avLst/>
          </a:prstGeom>
        </p:spPr>
        <p:txBody>
          <a:bodyPr>
            <a:prstTxWarp prst="textPlain">
              <a:avLst/>
            </a:prstTxWarp>
          </a:bodyPr>
          <a:lstStyle/>
          <a:p>
            <a:pPr lvl="0" algn="ctr"/>
            <a:r>
              <a:rPr b="1" i="0">
                <a:ln w="9525" cap="flat" cmpd="sng">
                  <a:solidFill>
                    <a:schemeClr val="lt2"/>
                  </a:solidFill>
                  <a:prstDash val="dot"/>
                  <a:round/>
                  <a:headEnd type="none" w="sm" len="sm"/>
                  <a:tailEnd type="none" w="sm" len="sm"/>
                </a:ln>
                <a:solidFill>
                  <a:srgbClr val="FF0000"/>
                </a:solidFill>
                <a:latin typeface="Times New Roman"/>
              </a:rPr>
              <a:t>Luyện tập tả cảnh</a:t>
            </a:r>
          </a:p>
        </p:txBody>
      </p:sp>
      <p:sp>
        <p:nvSpPr>
          <p:cNvPr id="85" name="Google Shape;85;p1"/>
          <p:cNvSpPr txBox="1"/>
          <p:nvPr/>
        </p:nvSpPr>
        <p:spPr>
          <a:xfrm>
            <a:off x="714375" y="4914900"/>
            <a:ext cx="7772400" cy="838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99"/>
              </a:buClr>
              <a:buSzPts val="4000"/>
              <a:buFont typeface="Calibri"/>
              <a:buNone/>
            </a:pPr>
            <a:r>
              <a:rPr lang="en-US" sz="4000" b="0" i="0" u="none" strike="noStrike" cap="none">
                <a:solidFill>
                  <a:srgbClr val="000099"/>
                </a:solidFill>
                <a:latin typeface="Calibri"/>
                <a:ea typeface="Calibri"/>
                <a:cs typeface="Calibri"/>
                <a:sym typeface="Calibri"/>
              </a:rPr>
              <a:t>Tuần 2 tiết 1</a:t>
            </a:r>
            <a:endParaRPr sz="4000" b="0" i="0" u="none" strike="noStrike" cap="none">
              <a:solidFill>
                <a:srgbClr val="000099"/>
              </a:solidFill>
              <a:latin typeface="Calibri"/>
              <a:ea typeface="Calibri"/>
              <a:cs typeface="Calibri"/>
              <a:sym typeface="Calibri"/>
            </a:endParaRPr>
          </a:p>
        </p:txBody>
      </p:sp>
      <p:cxnSp>
        <p:nvCxnSpPr>
          <p:cNvPr id="86" name="Google Shape;86;p1"/>
          <p:cNvCxnSpPr/>
          <p:nvPr/>
        </p:nvCxnSpPr>
        <p:spPr>
          <a:xfrm>
            <a:off x="12792825" y="-131450"/>
            <a:ext cx="1794000" cy="1794000"/>
          </a:xfrm>
          <a:prstGeom prst="straightConnector1">
            <a:avLst/>
          </a:prstGeom>
          <a:noFill/>
          <a:ln w="9525" cap="flat" cmpd="sng">
            <a:solidFill>
              <a:schemeClr val="dk2"/>
            </a:solidFill>
            <a:prstDash val="solid"/>
            <a:round/>
            <a:headEnd type="none" w="med" len="med"/>
            <a:tailEnd type="none" w="med" len="med"/>
          </a:ln>
        </p:spPr>
      </p:cxnSp>
      <p:sp>
        <p:nvSpPr>
          <p:cNvPr id="87" name="Google Shape;87;p1"/>
          <p:cNvSpPr txBox="1"/>
          <p:nvPr/>
        </p:nvSpPr>
        <p:spPr>
          <a:xfrm>
            <a:off x="1195950" y="1551000"/>
            <a:ext cx="654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88" name="Google Shape;88;p1"/>
          <p:cNvSpPr txBox="1"/>
          <p:nvPr/>
        </p:nvSpPr>
        <p:spPr>
          <a:xfrm>
            <a:off x="1326750" y="5151275"/>
            <a:ext cx="665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p:nvPr/>
        </p:nvSpPr>
        <p:spPr>
          <a:xfrm>
            <a:off x="952500" y="457200"/>
            <a:ext cx="7239000" cy="182880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Bài 2: Dựa vào dàn ý đã lập ở tuần 1, em hãy viết đoạn văn tả cảnh một buổi sáng (hoặc trưa, chiều) trong vườn cây ( hay trong công viên, trên đường phố, trên cánh đồng, nương rẫy)</a:t>
            </a:r>
            <a:endParaRPr sz="2400" b="1">
              <a:solidFill>
                <a:schemeClr val="dk1"/>
              </a:solidFill>
              <a:latin typeface="Arial"/>
              <a:ea typeface="Arial"/>
              <a:cs typeface="Arial"/>
              <a:sym typeface="Arial"/>
            </a:endParaRPr>
          </a:p>
        </p:txBody>
      </p:sp>
      <p:sp>
        <p:nvSpPr>
          <p:cNvPr id="209" name="Google Shape;209;p10"/>
          <p:cNvSpPr txBox="1"/>
          <p:nvPr/>
        </p:nvSpPr>
        <p:spPr>
          <a:xfrm>
            <a:off x="685800" y="2667000"/>
            <a:ext cx="7772400" cy="320040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400" i="1">
                <a:solidFill>
                  <a:schemeClr val="dk1"/>
                </a:solidFill>
                <a:latin typeface="Arial"/>
                <a:ea typeface="Arial"/>
                <a:cs typeface="Arial"/>
                <a:sym typeface="Arial"/>
              </a:rPr>
              <a:t>Gợi ý:</a:t>
            </a:r>
            <a:endParaRPr/>
          </a:p>
          <a:p>
            <a:pPr marL="457200" marR="0" lvl="0" indent="-457200" algn="just" rtl="0">
              <a:spcBef>
                <a:spcPts val="0"/>
              </a:spcBef>
              <a:spcAft>
                <a:spcPts val="0"/>
              </a:spcAft>
              <a:buClr>
                <a:schemeClr val="dk1"/>
              </a:buClr>
              <a:buSzPts val="2400"/>
              <a:buFont typeface="Arial"/>
              <a:buChar char="-"/>
            </a:pPr>
            <a:r>
              <a:rPr lang="en-US" sz="2400" i="1">
                <a:solidFill>
                  <a:schemeClr val="dk1"/>
                </a:solidFill>
                <a:latin typeface="Arial"/>
                <a:ea typeface="Arial"/>
                <a:cs typeface="Arial"/>
                <a:sym typeface="Arial"/>
              </a:rPr>
              <a:t>Xác định phần nào trong dàn ý để viết thành đoạn văn.</a:t>
            </a:r>
            <a:endParaRPr/>
          </a:p>
          <a:p>
            <a:pPr marL="457200" marR="0" lvl="0" indent="-457200" algn="just" rtl="0">
              <a:spcBef>
                <a:spcPts val="0"/>
              </a:spcBef>
              <a:spcAft>
                <a:spcPts val="0"/>
              </a:spcAft>
              <a:buClr>
                <a:schemeClr val="dk1"/>
              </a:buClr>
              <a:buSzPts val="2400"/>
              <a:buFont typeface="Arial"/>
              <a:buChar char="-"/>
            </a:pPr>
            <a:r>
              <a:rPr lang="en-US" sz="2400" i="1">
                <a:solidFill>
                  <a:schemeClr val="dk1"/>
                </a:solidFill>
                <a:latin typeface="Arial"/>
                <a:ea typeface="Arial"/>
                <a:cs typeface="Arial"/>
                <a:sym typeface="Arial"/>
              </a:rPr>
              <a:t>Từ ngữ nào gợi tả được màu sắc, âm thanh, hình dáng…của những sự vật được chọn tả.</a:t>
            </a:r>
            <a:endParaRPr/>
          </a:p>
          <a:p>
            <a:pPr marL="457200" marR="0" lvl="0" indent="-457200" algn="just" rtl="0">
              <a:spcBef>
                <a:spcPts val="0"/>
              </a:spcBef>
              <a:spcAft>
                <a:spcPts val="0"/>
              </a:spcAft>
              <a:buClr>
                <a:schemeClr val="dk1"/>
              </a:buClr>
              <a:buSzPts val="2400"/>
              <a:buFont typeface="Arial"/>
              <a:buChar char="-"/>
            </a:pPr>
            <a:r>
              <a:rPr lang="en-US" sz="2400" i="1">
                <a:solidFill>
                  <a:schemeClr val="dk1"/>
                </a:solidFill>
                <a:latin typeface="Arial"/>
                <a:ea typeface="Arial"/>
                <a:cs typeface="Arial"/>
                <a:sym typeface="Arial"/>
              </a:rPr>
              <a:t>Sự vật chi tiết nào có thể chọn tả theo cách so sánh, nhân hóa.</a:t>
            </a:r>
            <a:endParaRPr/>
          </a:p>
          <a:p>
            <a:pPr marL="457200" marR="0" lvl="0" indent="-457200" algn="just" rtl="0">
              <a:spcBef>
                <a:spcPts val="0"/>
              </a:spcBef>
              <a:spcAft>
                <a:spcPts val="0"/>
              </a:spcAft>
              <a:buClr>
                <a:schemeClr val="dk1"/>
              </a:buClr>
              <a:buSzPts val="2400"/>
              <a:buFont typeface="Arial"/>
              <a:buChar char="-"/>
            </a:pPr>
            <a:r>
              <a:rPr lang="en-US" sz="2400" i="1">
                <a:solidFill>
                  <a:schemeClr val="dk1"/>
                </a:solidFill>
                <a:latin typeface="Arial"/>
                <a:ea typeface="Arial"/>
                <a:cs typeface="Arial"/>
                <a:sym typeface="Arial"/>
              </a:rPr>
              <a:t>Trình bày theo cấu tạo của đoạn văn.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10"/>
          <p:cNvSpPr txBox="1"/>
          <p:nvPr/>
        </p:nvSpPr>
        <p:spPr>
          <a:xfrm>
            <a:off x="692753" y="1212287"/>
            <a:ext cx="7398328" cy="320040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400" i="1" dirty="0" err="1" smtClean="0">
                <a:solidFill>
                  <a:schemeClr val="dk1"/>
                </a:solidFill>
                <a:latin typeface="Arial"/>
                <a:ea typeface="Arial"/>
                <a:cs typeface="Arial"/>
                <a:sym typeface="Arial"/>
              </a:rPr>
              <a:t>Bài</a:t>
            </a:r>
            <a:r>
              <a:rPr lang="en-US" sz="2400" i="1" dirty="0" smtClean="0">
                <a:solidFill>
                  <a:schemeClr val="dk1"/>
                </a:solidFill>
                <a:latin typeface="Arial"/>
                <a:ea typeface="Arial"/>
                <a:cs typeface="Arial"/>
                <a:sym typeface="Arial"/>
              </a:rPr>
              <a:t> 2: </a:t>
            </a:r>
            <a:r>
              <a:rPr lang="en-US" sz="2400" i="1" dirty="0" err="1" smtClean="0">
                <a:solidFill>
                  <a:schemeClr val="dk1"/>
                </a:solidFill>
                <a:latin typeface="Arial"/>
                <a:ea typeface="Arial"/>
                <a:cs typeface="Arial"/>
                <a:sym typeface="Arial"/>
              </a:rPr>
              <a:t>Tả</a:t>
            </a:r>
            <a:r>
              <a:rPr lang="en-US" sz="2400" i="1" dirty="0" smtClean="0">
                <a:solidFill>
                  <a:schemeClr val="dk1"/>
                </a:solidFill>
                <a:latin typeface="Arial"/>
                <a:ea typeface="Arial"/>
                <a:cs typeface="Arial"/>
                <a:sym typeface="Arial"/>
              </a:rPr>
              <a:t> </a:t>
            </a:r>
            <a:r>
              <a:rPr lang="en-US" sz="2400" i="1" dirty="0" err="1" smtClean="0">
                <a:solidFill>
                  <a:schemeClr val="dk1"/>
                </a:solidFill>
                <a:latin typeface="Arial"/>
                <a:ea typeface="Arial"/>
                <a:cs typeface="Arial"/>
                <a:sym typeface="Arial"/>
              </a:rPr>
              <a:t>công</a:t>
            </a:r>
            <a:r>
              <a:rPr lang="en-US" sz="2400" i="1" dirty="0" smtClean="0">
                <a:solidFill>
                  <a:schemeClr val="dk1"/>
                </a:solidFill>
                <a:latin typeface="Arial"/>
                <a:ea typeface="Arial"/>
                <a:cs typeface="Arial"/>
                <a:sym typeface="Arial"/>
              </a:rPr>
              <a:t> </a:t>
            </a:r>
            <a:r>
              <a:rPr lang="en-US" sz="2400" i="1" dirty="0" err="1" smtClean="0">
                <a:solidFill>
                  <a:schemeClr val="dk1"/>
                </a:solidFill>
                <a:latin typeface="Arial"/>
                <a:ea typeface="Arial"/>
                <a:cs typeface="Arial"/>
                <a:sym typeface="Arial"/>
              </a:rPr>
              <a:t>viên</a:t>
            </a:r>
            <a:r>
              <a:rPr lang="en-US" sz="2400" i="1" dirty="0" smtClean="0">
                <a:solidFill>
                  <a:schemeClr val="dk1"/>
                </a:solidFill>
                <a:latin typeface="Arial"/>
                <a:ea typeface="Arial"/>
                <a:cs typeface="Arial"/>
                <a:sym typeface="Arial"/>
              </a:rPr>
              <a:t> </a:t>
            </a:r>
            <a:r>
              <a:rPr lang="en-US" sz="2400" i="1" dirty="0" err="1" smtClean="0">
                <a:solidFill>
                  <a:schemeClr val="dk1"/>
                </a:solidFill>
                <a:latin typeface="Arial"/>
                <a:ea typeface="Arial"/>
                <a:cs typeface="Arial"/>
                <a:sym typeface="Arial"/>
              </a:rPr>
              <a:t>vào</a:t>
            </a:r>
            <a:r>
              <a:rPr lang="en-US" sz="2400" i="1" dirty="0" smtClean="0">
                <a:solidFill>
                  <a:schemeClr val="dk1"/>
                </a:solidFill>
                <a:latin typeface="Arial"/>
                <a:ea typeface="Arial"/>
                <a:cs typeface="Arial"/>
                <a:sym typeface="Arial"/>
              </a:rPr>
              <a:t> </a:t>
            </a:r>
            <a:r>
              <a:rPr lang="en-US" sz="2400" i="1" dirty="0" err="1" smtClean="0">
                <a:solidFill>
                  <a:schemeClr val="dk1"/>
                </a:solidFill>
                <a:latin typeface="Arial"/>
                <a:ea typeface="Arial"/>
                <a:cs typeface="Arial"/>
                <a:sym typeface="Arial"/>
              </a:rPr>
              <a:t>buổi</a:t>
            </a:r>
            <a:r>
              <a:rPr lang="en-US" sz="2400" i="1" dirty="0" smtClean="0">
                <a:solidFill>
                  <a:schemeClr val="dk1"/>
                </a:solidFill>
                <a:latin typeface="Arial"/>
                <a:ea typeface="Arial"/>
                <a:cs typeface="Arial"/>
                <a:sym typeface="Arial"/>
              </a:rPr>
              <a:t> </a:t>
            </a:r>
            <a:r>
              <a:rPr lang="en-US" sz="2400" i="1" dirty="0" err="1" smtClean="0">
                <a:solidFill>
                  <a:schemeClr val="dk1"/>
                </a:solidFill>
                <a:latin typeface="Arial"/>
                <a:ea typeface="Arial"/>
                <a:cs typeface="Arial"/>
                <a:sym typeface="Arial"/>
              </a:rPr>
              <a:t>sán</a:t>
            </a:r>
            <a:r>
              <a:rPr lang="en-US" sz="2400" i="1" dirty="0" err="1" smtClean="0">
                <a:solidFill>
                  <a:schemeClr val="dk1"/>
                </a:solidFill>
              </a:rPr>
              <a:t>g</a:t>
            </a:r>
            <a:r>
              <a:rPr lang="en-US" sz="2400" i="1" dirty="0" smtClean="0">
                <a:solidFill>
                  <a:schemeClr val="dk1"/>
                </a:solidFill>
              </a:rPr>
              <a:t> </a:t>
            </a:r>
            <a:r>
              <a:rPr lang="en-US" sz="2400" i="1" dirty="0" err="1" smtClean="0">
                <a:solidFill>
                  <a:schemeClr val="dk1"/>
                </a:solidFill>
              </a:rPr>
              <a:t>sớm</a:t>
            </a:r>
            <a:endParaRPr lang="en-US" sz="2400" i="1" dirty="0" smtClean="0">
              <a:solidFill>
                <a:schemeClr val="dk1"/>
              </a:solidFill>
              <a:latin typeface="Arial"/>
              <a:ea typeface="Arial"/>
              <a:cs typeface="Arial"/>
              <a:sym typeface="Arial"/>
            </a:endParaRPr>
          </a:p>
          <a:p>
            <a:pPr marL="0" marR="0" lvl="0" indent="0" algn="just" rtl="0">
              <a:spcBef>
                <a:spcPts val="0"/>
              </a:spcBef>
              <a:spcAft>
                <a:spcPts val="0"/>
              </a:spcAft>
              <a:buNone/>
            </a:pPr>
            <a:r>
              <a:rPr lang="en-US" sz="2400" i="1" dirty="0" err="1" smtClean="0">
                <a:solidFill>
                  <a:schemeClr val="dk1"/>
                </a:solidFill>
                <a:latin typeface="Arial"/>
                <a:ea typeface="Arial"/>
                <a:cs typeface="Arial"/>
                <a:sym typeface="Arial"/>
              </a:rPr>
              <a:t>Gợi</a:t>
            </a:r>
            <a:r>
              <a:rPr lang="en-US" sz="2400" i="1" dirty="0" smtClean="0">
                <a:solidFill>
                  <a:schemeClr val="dk1"/>
                </a:solidFill>
                <a:latin typeface="Arial"/>
                <a:ea typeface="Arial"/>
                <a:cs typeface="Arial"/>
                <a:sym typeface="Arial"/>
              </a:rPr>
              <a:t> </a:t>
            </a:r>
            <a:r>
              <a:rPr lang="en-US" sz="2400" i="1" dirty="0">
                <a:solidFill>
                  <a:schemeClr val="dk1"/>
                </a:solidFill>
                <a:latin typeface="Arial"/>
                <a:ea typeface="Arial"/>
                <a:cs typeface="Arial"/>
                <a:sym typeface="Arial"/>
              </a:rPr>
              <a:t>ý:</a:t>
            </a:r>
            <a:endParaRPr dirty="0"/>
          </a:p>
          <a:p>
            <a:pPr marR="0" lvl="0" algn="just" rtl="0">
              <a:spcBef>
                <a:spcPts val="0"/>
              </a:spcBef>
              <a:spcAft>
                <a:spcPts val="0"/>
              </a:spcAft>
              <a:buClr>
                <a:schemeClr val="dk1"/>
              </a:buClr>
              <a:buSzPts val="2400"/>
            </a:pPr>
            <a:r>
              <a:rPr lang="en-US" sz="2400" i="1" dirty="0" smtClean="0">
                <a:solidFill>
                  <a:schemeClr val="dk1"/>
                </a:solidFill>
              </a:rPr>
              <a:t>* </a:t>
            </a:r>
            <a:r>
              <a:rPr lang="en-US" sz="2400" i="1" dirty="0" err="1" smtClean="0">
                <a:solidFill>
                  <a:schemeClr val="dk1"/>
                </a:solidFill>
              </a:rPr>
              <a:t>Tả</a:t>
            </a:r>
            <a:r>
              <a:rPr lang="en-US" sz="2400" i="1" dirty="0" smtClean="0">
                <a:solidFill>
                  <a:schemeClr val="dk1"/>
                </a:solidFill>
              </a:rPr>
              <a:t> </a:t>
            </a:r>
            <a:r>
              <a:rPr lang="en-US" sz="2400" i="1" dirty="0" err="1" smtClean="0">
                <a:solidFill>
                  <a:schemeClr val="dk1"/>
                </a:solidFill>
              </a:rPr>
              <a:t>bao</a:t>
            </a:r>
            <a:r>
              <a:rPr lang="en-US" sz="2400" i="1" dirty="0" smtClean="0">
                <a:solidFill>
                  <a:schemeClr val="dk1"/>
                </a:solidFill>
              </a:rPr>
              <a:t> </a:t>
            </a:r>
            <a:r>
              <a:rPr lang="en-US" sz="2400" i="1" dirty="0" err="1" smtClean="0">
                <a:solidFill>
                  <a:schemeClr val="dk1"/>
                </a:solidFill>
              </a:rPr>
              <a:t>quát</a:t>
            </a:r>
            <a:r>
              <a:rPr lang="en-US" sz="2400" i="1" dirty="0" smtClean="0">
                <a:solidFill>
                  <a:schemeClr val="dk1"/>
                </a:solidFill>
              </a:rPr>
              <a:t>: </a:t>
            </a:r>
            <a:r>
              <a:rPr lang="en-US" sz="2400" i="1" dirty="0" err="1" smtClean="0">
                <a:solidFill>
                  <a:schemeClr val="dk1"/>
                </a:solidFill>
              </a:rPr>
              <a:t>Từ</a:t>
            </a:r>
            <a:r>
              <a:rPr lang="en-US" sz="2400" i="1" dirty="0" smtClean="0">
                <a:solidFill>
                  <a:schemeClr val="dk1"/>
                </a:solidFill>
              </a:rPr>
              <a:t> </a:t>
            </a:r>
            <a:r>
              <a:rPr lang="en-US" sz="2400" i="1" dirty="0" err="1" smtClean="0">
                <a:solidFill>
                  <a:schemeClr val="dk1"/>
                </a:solidFill>
              </a:rPr>
              <a:t>xa</a:t>
            </a:r>
            <a:r>
              <a:rPr lang="en-US" sz="2400" i="1" dirty="0" smtClean="0">
                <a:solidFill>
                  <a:schemeClr val="dk1"/>
                </a:solidFill>
              </a:rPr>
              <a:t> </a:t>
            </a:r>
            <a:r>
              <a:rPr lang="en-US" sz="2400" i="1" dirty="0" err="1" smtClean="0">
                <a:solidFill>
                  <a:schemeClr val="dk1"/>
                </a:solidFill>
              </a:rPr>
              <a:t>nhìn</a:t>
            </a:r>
            <a:r>
              <a:rPr lang="en-US" sz="2400" i="1" dirty="0" smtClean="0">
                <a:solidFill>
                  <a:schemeClr val="dk1"/>
                </a:solidFill>
              </a:rPr>
              <a:t> </a:t>
            </a:r>
            <a:r>
              <a:rPr lang="en-US" sz="2400" i="1" dirty="0" err="1" smtClean="0">
                <a:solidFill>
                  <a:schemeClr val="dk1"/>
                </a:solidFill>
              </a:rPr>
              <a:t>lại</a:t>
            </a:r>
            <a:r>
              <a:rPr lang="en-US" sz="2400" i="1" dirty="0" smtClean="0">
                <a:solidFill>
                  <a:schemeClr val="dk1"/>
                </a:solidFill>
              </a:rPr>
              <a:t>, </a:t>
            </a:r>
            <a:r>
              <a:rPr lang="en-US" sz="2400" i="1" dirty="0" err="1" smtClean="0">
                <a:solidFill>
                  <a:schemeClr val="dk1"/>
                </a:solidFill>
              </a:rPr>
              <a:t>công</a:t>
            </a:r>
            <a:r>
              <a:rPr lang="en-US" sz="2400" i="1" dirty="0" smtClean="0">
                <a:solidFill>
                  <a:schemeClr val="dk1"/>
                </a:solidFill>
              </a:rPr>
              <a:t> </a:t>
            </a:r>
            <a:r>
              <a:rPr lang="en-US" sz="2400" i="1" dirty="0" err="1" smtClean="0">
                <a:solidFill>
                  <a:schemeClr val="dk1"/>
                </a:solidFill>
              </a:rPr>
              <a:t>viên</a:t>
            </a:r>
            <a:r>
              <a:rPr lang="en-US" sz="2400" i="1" dirty="0" smtClean="0">
                <a:solidFill>
                  <a:schemeClr val="dk1"/>
                </a:solidFill>
              </a:rPr>
              <a:t> </a:t>
            </a:r>
            <a:r>
              <a:rPr lang="en-US" sz="2400" i="1" dirty="0" err="1" smtClean="0">
                <a:solidFill>
                  <a:schemeClr val="dk1"/>
                </a:solidFill>
              </a:rPr>
              <a:t>như</a:t>
            </a:r>
            <a:r>
              <a:rPr lang="en-US" sz="2400" i="1" dirty="0" smtClean="0">
                <a:solidFill>
                  <a:schemeClr val="dk1"/>
                </a:solidFill>
              </a:rPr>
              <a:t>………..</a:t>
            </a:r>
          </a:p>
          <a:p>
            <a:pPr marR="0" lvl="0" algn="just" rtl="0">
              <a:spcBef>
                <a:spcPts val="0"/>
              </a:spcBef>
              <a:spcAft>
                <a:spcPts val="0"/>
              </a:spcAft>
              <a:buClr>
                <a:schemeClr val="dk1"/>
              </a:buClr>
              <a:buSzPts val="2400"/>
            </a:pPr>
            <a:r>
              <a:rPr lang="en-US" sz="2400" i="1" dirty="0" smtClean="0">
                <a:solidFill>
                  <a:schemeClr val="dk1"/>
                </a:solidFill>
              </a:rPr>
              <a:t>( </a:t>
            </a:r>
            <a:r>
              <a:rPr lang="en-US" sz="2400" i="1" dirty="0" err="1" smtClean="0">
                <a:solidFill>
                  <a:schemeClr val="dk1"/>
                </a:solidFill>
              </a:rPr>
              <a:t>Ngay</a:t>
            </a:r>
            <a:r>
              <a:rPr lang="en-US" sz="2400" i="1" dirty="0" smtClean="0">
                <a:solidFill>
                  <a:schemeClr val="dk1"/>
                </a:solidFill>
              </a:rPr>
              <a:t> </a:t>
            </a:r>
            <a:r>
              <a:rPr lang="en-US" sz="2400" i="1" dirty="0" err="1" smtClean="0">
                <a:solidFill>
                  <a:schemeClr val="dk1"/>
                </a:solidFill>
              </a:rPr>
              <a:t>trước</a:t>
            </a:r>
            <a:r>
              <a:rPr lang="en-US" sz="2400" i="1" dirty="0" smtClean="0">
                <a:solidFill>
                  <a:schemeClr val="dk1"/>
                </a:solidFill>
              </a:rPr>
              <a:t> </a:t>
            </a:r>
            <a:r>
              <a:rPr lang="en-US" sz="2400" i="1" dirty="0" err="1" smtClean="0">
                <a:solidFill>
                  <a:schemeClr val="dk1"/>
                </a:solidFill>
              </a:rPr>
              <a:t>mắt</a:t>
            </a:r>
            <a:r>
              <a:rPr lang="en-US" sz="2400" i="1" dirty="0" smtClean="0">
                <a:solidFill>
                  <a:schemeClr val="dk1"/>
                </a:solidFill>
              </a:rPr>
              <a:t> </a:t>
            </a:r>
            <a:r>
              <a:rPr lang="en-US" sz="2400" i="1" dirty="0" err="1" smtClean="0">
                <a:solidFill>
                  <a:schemeClr val="dk1"/>
                </a:solidFill>
              </a:rPr>
              <a:t>em</a:t>
            </a:r>
            <a:r>
              <a:rPr lang="en-US" sz="2400" i="1" dirty="0" smtClean="0">
                <a:solidFill>
                  <a:schemeClr val="dk1"/>
                </a:solidFill>
              </a:rPr>
              <a:t>, </a:t>
            </a:r>
            <a:r>
              <a:rPr lang="en-US" sz="2400" i="1" dirty="0" err="1" smtClean="0">
                <a:solidFill>
                  <a:schemeClr val="dk1"/>
                </a:solidFill>
              </a:rPr>
              <a:t>công</a:t>
            </a:r>
            <a:r>
              <a:rPr lang="en-US" sz="2400" i="1" dirty="0" smtClean="0">
                <a:solidFill>
                  <a:schemeClr val="dk1"/>
                </a:solidFill>
              </a:rPr>
              <a:t> </a:t>
            </a:r>
            <a:r>
              <a:rPr lang="en-US" sz="2400" i="1" dirty="0" err="1" smtClean="0">
                <a:solidFill>
                  <a:schemeClr val="dk1"/>
                </a:solidFill>
              </a:rPr>
              <a:t>viên</a:t>
            </a:r>
            <a:r>
              <a:rPr lang="en-US" sz="2400" i="1" dirty="0" smtClean="0">
                <a:solidFill>
                  <a:schemeClr val="dk1"/>
                </a:solidFill>
              </a:rPr>
              <a:t> </a:t>
            </a:r>
            <a:r>
              <a:rPr lang="en-US" sz="2400" i="1" dirty="0" err="1" smtClean="0">
                <a:solidFill>
                  <a:schemeClr val="dk1"/>
                </a:solidFill>
              </a:rPr>
              <a:t>hiện</a:t>
            </a:r>
            <a:r>
              <a:rPr lang="en-US" sz="2400" i="1" dirty="0" smtClean="0">
                <a:solidFill>
                  <a:schemeClr val="dk1"/>
                </a:solidFill>
              </a:rPr>
              <a:t> </a:t>
            </a:r>
            <a:r>
              <a:rPr lang="en-US" sz="2400" i="1" dirty="0" err="1" smtClean="0">
                <a:solidFill>
                  <a:schemeClr val="dk1"/>
                </a:solidFill>
              </a:rPr>
              <a:t>ra</a:t>
            </a:r>
            <a:r>
              <a:rPr lang="en-US" sz="2400" i="1" dirty="0" smtClean="0">
                <a:solidFill>
                  <a:schemeClr val="dk1"/>
                </a:solidFill>
              </a:rPr>
              <a:t> </a:t>
            </a:r>
            <a:r>
              <a:rPr lang="en-US" sz="2400" i="1" dirty="0" err="1" smtClean="0">
                <a:solidFill>
                  <a:schemeClr val="dk1"/>
                </a:solidFill>
              </a:rPr>
              <a:t>như</a:t>
            </a:r>
            <a:r>
              <a:rPr lang="en-US" sz="2400" i="1" dirty="0" smtClean="0">
                <a:solidFill>
                  <a:schemeClr val="dk1"/>
                </a:solidFill>
              </a:rPr>
              <a:t>……..</a:t>
            </a:r>
            <a:endParaRPr dirty="0"/>
          </a:p>
          <a:p>
            <a:pPr marR="0" lvl="0" algn="just" rtl="0">
              <a:spcBef>
                <a:spcPts val="0"/>
              </a:spcBef>
              <a:spcAft>
                <a:spcPts val="0"/>
              </a:spcAft>
              <a:buClr>
                <a:schemeClr val="dk1"/>
              </a:buClr>
              <a:buSzPts val="2400"/>
            </a:pPr>
            <a:r>
              <a:rPr lang="en-US" sz="2400" i="1" dirty="0" smtClean="0">
                <a:solidFill>
                  <a:schemeClr val="dk1"/>
                </a:solidFill>
              </a:rPr>
              <a:t>* </a:t>
            </a:r>
            <a:r>
              <a:rPr lang="en-US" sz="2400" i="1" dirty="0" err="1" smtClean="0">
                <a:solidFill>
                  <a:schemeClr val="dk1"/>
                </a:solidFill>
              </a:rPr>
              <a:t>Tả</a:t>
            </a:r>
            <a:r>
              <a:rPr lang="en-US" sz="2400" i="1" dirty="0" smtClean="0">
                <a:solidFill>
                  <a:schemeClr val="dk1"/>
                </a:solidFill>
              </a:rPr>
              <a:t> chi </a:t>
            </a:r>
            <a:r>
              <a:rPr lang="en-US" sz="2400" i="1" dirty="0" err="1" smtClean="0">
                <a:solidFill>
                  <a:schemeClr val="dk1"/>
                </a:solidFill>
              </a:rPr>
              <a:t>tiết</a:t>
            </a:r>
            <a:r>
              <a:rPr lang="en-US" sz="2400" i="1" dirty="0" smtClean="0">
                <a:solidFill>
                  <a:schemeClr val="dk1"/>
                </a:solidFill>
              </a:rPr>
              <a:t>:</a:t>
            </a:r>
          </a:p>
          <a:p>
            <a:pPr marR="0" lvl="0" algn="just" rtl="0">
              <a:spcBef>
                <a:spcPts val="0"/>
              </a:spcBef>
              <a:spcAft>
                <a:spcPts val="0"/>
              </a:spcAft>
              <a:buClr>
                <a:schemeClr val="dk1"/>
              </a:buClr>
              <a:buSzPts val="2400"/>
            </a:pPr>
            <a:r>
              <a:rPr lang="en-US" sz="2400" i="1" dirty="0" smtClean="0">
                <a:solidFill>
                  <a:schemeClr val="dk1"/>
                </a:solidFill>
                <a:latin typeface="Arial"/>
                <a:ea typeface="Arial"/>
                <a:cs typeface="Arial"/>
                <a:sym typeface="Arial"/>
              </a:rPr>
              <a:t>+ </a:t>
            </a:r>
            <a:r>
              <a:rPr lang="en-US" sz="2400" i="1" dirty="0" err="1" smtClean="0">
                <a:solidFill>
                  <a:schemeClr val="dk1"/>
                </a:solidFill>
                <a:latin typeface="Arial"/>
                <a:ea typeface="Arial"/>
                <a:cs typeface="Arial"/>
                <a:sym typeface="Arial"/>
              </a:rPr>
              <a:t>Cổng</a:t>
            </a:r>
            <a:r>
              <a:rPr lang="en-US" sz="2400" i="1" dirty="0" smtClean="0">
                <a:solidFill>
                  <a:schemeClr val="dk1"/>
                </a:solidFill>
                <a:latin typeface="Arial"/>
                <a:ea typeface="Arial"/>
                <a:cs typeface="Arial"/>
                <a:sym typeface="Arial"/>
              </a:rPr>
              <a:t> </a:t>
            </a:r>
            <a:r>
              <a:rPr lang="en-US" sz="2400" i="1" dirty="0" err="1" smtClean="0">
                <a:solidFill>
                  <a:schemeClr val="dk1"/>
                </a:solidFill>
                <a:latin typeface="Arial"/>
                <a:ea typeface="Arial"/>
                <a:cs typeface="Arial"/>
                <a:sym typeface="Arial"/>
              </a:rPr>
              <a:t>chào</a:t>
            </a:r>
            <a:r>
              <a:rPr lang="en-US" sz="2400" i="1" dirty="0">
                <a:solidFill>
                  <a:schemeClr val="dk1"/>
                </a:solidFill>
              </a:rPr>
              <a:t> </a:t>
            </a:r>
            <a:r>
              <a:rPr lang="en-US" sz="2400" i="1" dirty="0" smtClean="0">
                <a:solidFill>
                  <a:schemeClr val="dk1"/>
                </a:solidFill>
              </a:rPr>
              <a:t>( </a:t>
            </a:r>
            <a:r>
              <a:rPr lang="en-US" sz="2400" i="1" dirty="0" err="1" smtClean="0">
                <a:solidFill>
                  <a:schemeClr val="dk1"/>
                </a:solidFill>
              </a:rPr>
              <a:t>màu</a:t>
            </a:r>
            <a:r>
              <a:rPr lang="en-US" sz="2400" i="1" dirty="0" smtClean="0">
                <a:solidFill>
                  <a:schemeClr val="dk1"/>
                </a:solidFill>
              </a:rPr>
              <a:t> </a:t>
            </a:r>
            <a:r>
              <a:rPr lang="en-US" sz="2400" i="1" dirty="0" err="1" smtClean="0">
                <a:solidFill>
                  <a:schemeClr val="dk1"/>
                </a:solidFill>
              </a:rPr>
              <a:t>sắc</a:t>
            </a:r>
            <a:r>
              <a:rPr lang="en-US" sz="2400" i="1" dirty="0" smtClean="0">
                <a:solidFill>
                  <a:schemeClr val="dk1"/>
                </a:solidFill>
              </a:rPr>
              <a:t>, </a:t>
            </a:r>
            <a:r>
              <a:rPr lang="en-US" sz="2400" i="1" dirty="0" err="1" smtClean="0">
                <a:solidFill>
                  <a:schemeClr val="dk1"/>
                </a:solidFill>
              </a:rPr>
              <a:t>hình</a:t>
            </a:r>
            <a:r>
              <a:rPr lang="en-US" sz="2400" i="1" dirty="0" smtClean="0">
                <a:solidFill>
                  <a:schemeClr val="dk1"/>
                </a:solidFill>
              </a:rPr>
              <a:t> </a:t>
            </a:r>
            <a:r>
              <a:rPr lang="en-US" sz="2400" i="1" dirty="0" err="1" smtClean="0">
                <a:solidFill>
                  <a:schemeClr val="dk1"/>
                </a:solidFill>
              </a:rPr>
              <a:t>thù</a:t>
            </a:r>
            <a:r>
              <a:rPr lang="en-US" sz="2400" i="1" dirty="0" smtClean="0">
                <a:solidFill>
                  <a:schemeClr val="dk1"/>
                </a:solidFill>
              </a:rPr>
              <a:t>, </a:t>
            </a:r>
            <a:r>
              <a:rPr lang="en-US" sz="2400" i="1" dirty="0" err="1" smtClean="0">
                <a:solidFill>
                  <a:schemeClr val="dk1"/>
                </a:solidFill>
              </a:rPr>
              <a:t>biển</a:t>
            </a:r>
            <a:r>
              <a:rPr lang="en-US" sz="2400" i="1" dirty="0" smtClean="0">
                <a:solidFill>
                  <a:schemeClr val="dk1"/>
                </a:solidFill>
              </a:rPr>
              <a:t> </a:t>
            </a:r>
            <a:r>
              <a:rPr lang="en-US" sz="2400" i="1" dirty="0" err="1" smtClean="0">
                <a:solidFill>
                  <a:schemeClr val="dk1"/>
                </a:solidFill>
              </a:rPr>
              <a:t>hiệu</a:t>
            </a:r>
            <a:r>
              <a:rPr lang="en-US" sz="2400" i="1" dirty="0" smtClean="0">
                <a:solidFill>
                  <a:schemeClr val="dk1"/>
                </a:solidFill>
              </a:rPr>
              <a:t>………..)</a:t>
            </a:r>
          </a:p>
          <a:p>
            <a:pPr marR="0" lvl="0" algn="just" rtl="0">
              <a:spcBef>
                <a:spcPts val="0"/>
              </a:spcBef>
              <a:spcAft>
                <a:spcPts val="0"/>
              </a:spcAft>
              <a:buClr>
                <a:schemeClr val="dk1"/>
              </a:buClr>
              <a:buSzPts val="2400"/>
            </a:pPr>
            <a:r>
              <a:rPr lang="en-US" sz="2400" i="1" dirty="0" smtClean="0">
                <a:solidFill>
                  <a:schemeClr val="dk1"/>
                </a:solidFill>
              </a:rPr>
              <a:t>+ </a:t>
            </a:r>
            <a:r>
              <a:rPr lang="en-US" sz="2400" i="1" dirty="0" err="1" smtClean="0">
                <a:solidFill>
                  <a:schemeClr val="dk1"/>
                </a:solidFill>
              </a:rPr>
              <a:t>Thời</a:t>
            </a:r>
            <a:r>
              <a:rPr lang="en-US" sz="2400" i="1" dirty="0" smtClean="0">
                <a:solidFill>
                  <a:schemeClr val="dk1"/>
                </a:solidFill>
              </a:rPr>
              <a:t> </a:t>
            </a:r>
            <a:r>
              <a:rPr lang="en-US" sz="2400" i="1" dirty="0" err="1" smtClean="0">
                <a:solidFill>
                  <a:schemeClr val="dk1"/>
                </a:solidFill>
              </a:rPr>
              <a:t>tiết</a:t>
            </a:r>
            <a:r>
              <a:rPr lang="en-US" sz="2400" i="1" dirty="0" smtClean="0">
                <a:solidFill>
                  <a:schemeClr val="dk1"/>
                </a:solidFill>
              </a:rPr>
              <a:t>: </a:t>
            </a:r>
            <a:r>
              <a:rPr lang="en-US" sz="2400" i="1" dirty="0" err="1" smtClean="0">
                <a:solidFill>
                  <a:schemeClr val="dk1"/>
                </a:solidFill>
              </a:rPr>
              <a:t>Bầu</a:t>
            </a:r>
            <a:r>
              <a:rPr lang="en-US" sz="2400" i="1" dirty="0" smtClean="0">
                <a:solidFill>
                  <a:schemeClr val="dk1"/>
                </a:solidFill>
              </a:rPr>
              <a:t> </a:t>
            </a:r>
            <a:r>
              <a:rPr lang="en-US" sz="2400" i="1" dirty="0" err="1" smtClean="0">
                <a:solidFill>
                  <a:schemeClr val="dk1"/>
                </a:solidFill>
              </a:rPr>
              <a:t>trời</a:t>
            </a:r>
            <a:r>
              <a:rPr lang="en-US" sz="2400" i="1" dirty="0" smtClean="0">
                <a:solidFill>
                  <a:schemeClr val="dk1"/>
                </a:solidFill>
              </a:rPr>
              <a:t>, </a:t>
            </a:r>
            <a:r>
              <a:rPr lang="en-US" sz="2400" i="1" dirty="0" err="1" smtClean="0">
                <a:solidFill>
                  <a:schemeClr val="dk1"/>
                </a:solidFill>
              </a:rPr>
              <a:t>mây</a:t>
            </a:r>
            <a:r>
              <a:rPr lang="en-US" sz="2400" i="1" dirty="0" smtClean="0">
                <a:solidFill>
                  <a:schemeClr val="dk1"/>
                </a:solidFill>
              </a:rPr>
              <a:t>, </a:t>
            </a:r>
            <a:r>
              <a:rPr lang="en-US" sz="2400" i="1" dirty="0" err="1" smtClean="0">
                <a:solidFill>
                  <a:schemeClr val="dk1"/>
                </a:solidFill>
              </a:rPr>
              <a:t>gió</a:t>
            </a:r>
            <a:r>
              <a:rPr lang="en-US" sz="2400" i="1" dirty="0" smtClean="0">
                <a:solidFill>
                  <a:schemeClr val="dk1"/>
                </a:solidFill>
              </a:rPr>
              <a:t>,……………………….</a:t>
            </a:r>
          </a:p>
          <a:p>
            <a:pPr marR="0" lvl="0" algn="just" rtl="0">
              <a:spcBef>
                <a:spcPts val="0"/>
              </a:spcBef>
              <a:spcAft>
                <a:spcPts val="0"/>
              </a:spcAft>
              <a:buClr>
                <a:schemeClr val="dk1"/>
              </a:buClr>
              <a:buSzPts val="2400"/>
            </a:pPr>
            <a:r>
              <a:rPr lang="en-US" sz="2400" i="1" dirty="0" smtClean="0">
                <a:solidFill>
                  <a:schemeClr val="dk1"/>
                </a:solidFill>
              </a:rPr>
              <a:t>+ Con </a:t>
            </a:r>
            <a:r>
              <a:rPr lang="en-US" sz="2400" i="1" dirty="0" err="1" smtClean="0">
                <a:solidFill>
                  <a:schemeClr val="dk1"/>
                </a:solidFill>
              </a:rPr>
              <a:t>đường</a:t>
            </a:r>
            <a:r>
              <a:rPr lang="en-US" sz="2400" i="1" dirty="0">
                <a:solidFill>
                  <a:schemeClr val="dk1"/>
                </a:solidFill>
              </a:rPr>
              <a:t> </a:t>
            </a:r>
            <a:r>
              <a:rPr lang="en-US" sz="2400" i="1" dirty="0" err="1" smtClean="0">
                <a:solidFill>
                  <a:schemeClr val="dk1"/>
                </a:solidFill>
              </a:rPr>
              <a:t>lát</a:t>
            </a:r>
            <a:r>
              <a:rPr lang="en-US" sz="2400" i="1" dirty="0" smtClean="0">
                <a:solidFill>
                  <a:schemeClr val="dk1"/>
                </a:solidFill>
              </a:rPr>
              <a:t> </a:t>
            </a:r>
            <a:r>
              <a:rPr lang="en-US" sz="2400" i="1" dirty="0" err="1" smtClean="0">
                <a:solidFill>
                  <a:schemeClr val="dk1"/>
                </a:solidFill>
              </a:rPr>
              <a:t>gạch</a:t>
            </a:r>
            <a:r>
              <a:rPr lang="en-US" sz="2400" i="1" dirty="0" smtClean="0">
                <a:solidFill>
                  <a:schemeClr val="dk1"/>
                </a:solidFill>
              </a:rPr>
              <a:t> </a:t>
            </a:r>
            <a:r>
              <a:rPr lang="en-US" sz="2400" i="1" dirty="0" err="1" smtClean="0">
                <a:solidFill>
                  <a:schemeClr val="dk1"/>
                </a:solidFill>
              </a:rPr>
              <a:t>hoa</a:t>
            </a:r>
            <a:r>
              <a:rPr lang="en-US" sz="2400" i="1" dirty="0" smtClean="0">
                <a:solidFill>
                  <a:schemeClr val="dk1"/>
                </a:solidFill>
              </a:rPr>
              <a:t> </a:t>
            </a:r>
            <a:r>
              <a:rPr lang="en-US" sz="2400" i="1" dirty="0" err="1" smtClean="0">
                <a:solidFill>
                  <a:schemeClr val="dk1"/>
                </a:solidFill>
              </a:rPr>
              <a:t>đỏ</a:t>
            </a:r>
            <a:r>
              <a:rPr lang="en-US" sz="2400" i="1" dirty="0" smtClean="0">
                <a:solidFill>
                  <a:schemeClr val="dk1"/>
                </a:solidFill>
              </a:rPr>
              <a:t>( </a:t>
            </a:r>
            <a:r>
              <a:rPr lang="en-US" sz="2400" i="1" dirty="0" err="1" smtClean="0">
                <a:solidFill>
                  <a:schemeClr val="dk1"/>
                </a:solidFill>
              </a:rPr>
              <a:t>lát</a:t>
            </a:r>
            <a:r>
              <a:rPr lang="en-US" sz="2400" i="1" dirty="0" smtClean="0">
                <a:solidFill>
                  <a:schemeClr val="dk1"/>
                </a:solidFill>
              </a:rPr>
              <a:t> </a:t>
            </a:r>
            <a:r>
              <a:rPr lang="en-US" sz="2400" i="1" dirty="0" err="1" smtClean="0">
                <a:solidFill>
                  <a:schemeClr val="dk1"/>
                </a:solidFill>
              </a:rPr>
              <a:t>bê</a:t>
            </a:r>
            <a:r>
              <a:rPr lang="en-US" sz="2400" i="1" dirty="0" smtClean="0">
                <a:solidFill>
                  <a:schemeClr val="dk1"/>
                </a:solidFill>
              </a:rPr>
              <a:t> </a:t>
            </a:r>
            <a:r>
              <a:rPr lang="en-US" sz="2400" i="1" dirty="0" err="1" smtClean="0">
                <a:solidFill>
                  <a:schemeClr val="dk1"/>
                </a:solidFill>
              </a:rPr>
              <a:t>tông</a:t>
            </a:r>
            <a:r>
              <a:rPr lang="en-US" sz="2400" i="1" dirty="0" smtClean="0">
                <a:solidFill>
                  <a:schemeClr val="dk1"/>
                </a:solidFill>
              </a:rPr>
              <a:t>) </a:t>
            </a:r>
            <a:r>
              <a:rPr lang="en-US" sz="2400" i="1" dirty="0" err="1" smtClean="0">
                <a:solidFill>
                  <a:schemeClr val="dk1"/>
                </a:solidFill>
              </a:rPr>
              <a:t>dẫn</a:t>
            </a:r>
            <a:r>
              <a:rPr lang="en-US" sz="2400" i="1" dirty="0" smtClean="0">
                <a:solidFill>
                  <a:schemeClr val="dk1"/>
                </a:solidFill>
              </a:rPr>
              <a:t> </a:t>
            </a:r>
            <a:r>
              <a:rPr lang="en-US" sz="2400" i="1" dirty="0" err="1" smtClean="0">
                <a:solidFill>
                  <a:schemeClr val="dk1"/>
                </a:solidFill>
              </a:rPr>
              <a:t>em</a:t>
            </a:r>
            <a:r>
              <a:rPr lang="en-US" sz="2400" i="1" dirty="0" smtClean="0">
                <a:solidFill>
                  <a:schemeClr val="dk1"/>
                </a:solidFill>
              </a:rPr>
              <a:t> </a:t>
            </a:r>
            <a:r>
              <a:rPr lang="en-US" sz="2400" i="1" dirty="0" err="1" smtClean="0">
                <a:solidFill>
                  <a:schemeClr val="dk1"/>
                </a:solidFill>
              </a:rPr>
              <a:t>vào</a:t>
            </a:r>
            <a:r>
              <a:rPr lang="en-US" sz="2400" i="1" dirty="0" smtClean="0">
                <a:solidFill>
                  <a:schemeClr val="dk1"/>
                </a:solidFill>
              </a:rPr>
              <a:t> </a:t>
            </a:r>
            <a:r>
              <a:rPr lang="en-US" sz="2400" i="1" dirty="0" err="1" smtClean="0">
                <a:solidFill>
                  <a:schemeClr val="dk1"/>
                </a:solidFill>
              </a:rPr>
              <a:t>thăm</a:t>
            </a:r>
            <a:r>
              <a:rPr lang="en-US" sz="2400" i="1" dirty="0" smtClean="0">
                <a:solidFill>
                  <a:schemeClr val="dk1"/>
                </a:solidFill>
              </a:rPr>
              <a:t> </a:t>
            </a:r>
            <a:r>
              <a:rPr lang="en-US" sz="2400" i="1" dirty="0" err="1" smtClean="0">
                <a:solidFill>
                  <a:schemeClr val="dk1"/>
                </a:solidFill>
              </a:rPr>
              <a:t>các</a:t>
            </a:r>
            <a:r>
              <a:rPr lang="en-US" sz="2400" i="1" dirty="0" smtClean="0">
                <a:solidFill>
                  <a:schemeClr val="dk1"/>
                </a:solidFill>
              </a:rPr>
              <a:t> </a:t>
            </a:r>
            <a:r>
              <a:rPr lang="en-US" sz="2400" i="1" dirty="0" err="1" smtClean="0">
                <a:solidFill>
                  <a:schemeClr val="dk1"/>
                </a:solidFill>
              </a:rPr>
              <a:t>khu</a:t>
            </a:r>
            <a:r>
              <a:rPr lang="en-US" sz="2400" i="1" dirty="0" smtClean="0">
                <a:solidFill>
                  <a:schemeClr val="dk1"/>
                </a:solidFill>
              </a:rPr>
              <a:t> </a:t>
            </a:r>
            <a:r>
              <a:rPr lang="en-US" sz="2400" i="1" dirty="0" err="1" smtClean="0">
                <a:solidFill>
                  <a:schemeClr val="dk1"/>
                </a:solidFill>
              </a:rPr>
              <a:t>của</a:t>
            </a:r>
            <a:r>
              <a:rPr lang="en-US" sz="2400" i="1" dirty="0" smtClean="0">
                <a:solidFill>
                  <a:schemeClr val="dk1"/>
                </a:solidFill>
              </a:rPr>
              <a:t> </a:t>
            </a:r>
            <a:r>
              <a:rPr lang="en-US" sz="2400" i="1" dirty="0" err="1" smtClean="0">
                <a:solidFill>
                  <a:schemeClr val="dk1"/>
                </a:solidFill>
              </a:rPr>
              <a:t>công</a:t>
            </a:r>
            <a:r>
              <a:rPr lang="en-US" sz="2400" i="1" dirty="0" smtClean="0">
                <a:solidFill>
                  <a:schemeClr val="dk1"/>
                </a:solidFill>
              </a:rPr>
              <a:t> </a:t>
            </a:r>
            <a:r>
              <a:rPr lang="en-US" sz="2400" i="1" dirty="0" err="1" smtClean="0">
                <a:solidFill>
                  <a:schemeClr val="dk1"/>
                </a:solidFill>
              </a:rPr>
              <a:t>viên</a:t>
            </a:r>
            <a:endParaRPr lang="en-US" sz="2400" i="1" dirty="0" smtClean="0">
              <a:solidFill>
                <a:schemeClr val="dk1"/>
              </a:solidFill>
            </a:endParaRPr>
          </a:p>
          <a:p>
            <a:pPr marR="0" lvl="0" algn="just" rtl="0">
              <a:spcBef>
                <a:spcPts val="0"/>
              </a:spcBef>
              <a:spcAft>
                <a:spcPts val="0"/>
              </a:spcAft>
              <a:buClr>
                <a:schemeClr val="dk1"/>
              </a:buClr>
              <a:buSzPts val="2400"/>
            </a:pPr>
            <a:r>
              <a:rPr lang="en-US" sz="2400" i="1" dirty="0" smtClean="0">
                <a:solidFill>
                  <a:schemeClr val="dk1"/>
                </a:solidFill>
              </a:rPr>
              <a:t>+ </a:t>
            </a:r>
            <a:r>
              <a:rPr lang="en-US" sz="2400" i="1" dirty="0" err="1" smtClean="0">
                <a:solidFill>
                  <a:schemeClr val="dk1"/>
                </a:solidFill>
              </a:rPr>
              <a:t>Cây</a:t>
            </a:r>
            <a:r>
              <a:rPr lang="en-US" sz="2400" i="1" dirty="0" smtClean="0">
                <a:solidFill>
                  <a:schemeClr val="dk1"/>
                </a:solidFill>
              </a:rPr>
              <a:t> </a:t>
            </a:r>
            <a:r>
              <a:rPr lang="en-US" sz="2400" i="1" dirty="0" err="1" smtClean="0">
                <a:solidFill>
                  <a:schemeClr val="dk1"/>
                </a:solidFill>
              </a:rPr>
              <a:t>cối</a:t>
            </a:r>
            <a:r>
              <a:rPr lang="en-US" sz="2400" i="1" dirty="0" smtClean="0">
                <a:solidFill>
                  <a:schemeClr val="dk1"/>
                </a:solidFill>
              </a:rPr>
              <a:t>: </a:t>
            </a:r>
            <a:r>
              <a:rPr lang="en-US" sz="2400" i="1" dirty="0" err="1" smtClean="0">
                <a:solidFill>
                  <a:schemeClr val="dk1"/>
                </a:solidFill>
              </a:rPr>
              <a:t>Cây</a:t>
            </a:r>
            <a:r>
              <a:rPr lang="en-US" sz="2400" i="1" dirty="0" smtClean="0">
                <a:solidFill>
                  <a:schemeClr val="dk1"/>
                </a:solidFill>
              </a:rPr>
              <a:t> </a:t>
            </a:r>
            <a:r>
              <a:rPr lang="en-US" sz="2400" i="1" dirty="0" err="1" smtClean="0">
                <a:solidFill>
                  <a:schemeClr val="dk1"/>
                </a:solidFill>
              </a:rPr>
              <a:t>cổ</a:t>
            </a:r>
            <a:r>
              <a:rPr lang="en-US" sz="2400" i="1" dirty="0" smtClean="0">
                <a:solidFill>
                  <a:schemeClr val="dk1"/>
                </a:solidFill>
              </a:rPr>
              <a:t> </a:t>
            </a:r>
            <a:r>
              <a:rPr lang="en-US" sz="2400" i="1" dirty="0" err="1" smtClean="0">
                <a:solidFill>
                  <a:schemeClr val="dk1"/>
                </a:solidFill>
              </a:rPr>
              <a:t>thụ</a:t>
            </a:r>
            <a:r>
              <a:rPr lang="en-US" sz="2400" i="1" dirty="0" smtClean="0">
                <a:solidFill>
                  <a:schemeClr val="dk1"/>
                </a:solidFill>
              </a:rPr>
              <a:t> ( </a:t>
            </a:r>
            <a:r>
              <a:rPr lang="en-US" sz="2400" i="1" dirty="0" err="1" smtClean="0">
                <a:solidFill>
                  <a:schemeClr val="dk1"/>
                </a:solidFill>
              </a:rPr>
              <a:t>sừng</a:t>
            </a:r>
            <a:r>
              <a:rPr lang="en-US" sz="2400" i="1" dirty="0" smtClean="0">
                <a:solidFill>
                  <a:schemeClr val="dk1"/>
                </a:solidFill>
              </a:rPr>
              <a:t> </a:t>
            </a:r>
            <a:r>
              <a:rPr lang="en-US" sz="2400" i="1" dirty="0" err="1" smtClean="0">
                <a:solidFill>
                  <a:schemeClr val="dk1"/>
                </a:solidFill>
              </a:rPr>
              <a:t>sững</a:t>
            </a:r>
            <a:r>
              <a:rPr lang="en-US" sz="2400" i="1" dirty="0" smtClean="0">
                <a:solidFill>
                  <a:schemeClr val="dk1"/>
                </a:solidFill>
              </a:rPr>
              <a:t> </a:t>
            </a:r>
            <a:r>
              <a:rPr lang="en-US" sz="2400" i="1" dirty="0" err="1" smtClean="0">
                <a:solidFill>
                  <a:schemeClr val="dk1"/>
                </a:solidFill>
              </a:rPr>
              <a:t>như</a:t>
            </a:r>
            <a:r>
              <a:rPr lang="en-US" sz="2400" i="1" dirty="0" smtClean="0">
                <a:solidFill>
                  <a:schemeClr val="dk1"/>
                </a:solidFill>
              </a:rPr>
              <a:t> hang </a:t>
            </a:r>
            <a:r>
              <a:rPr lang="en-US" sz="2400" i="1" dirty="0" err="1" smtClean="0">
                <a:solidFill>
                  <a:schemeClr val="dk1"/>
                </a:solidFill>
              </a:rPr>
              <a:t>quân</a:t>
            </a:r>
            <a:r>
              <a:rPr lang="en-US" sz="2400" i="1" dirty="0" smtClean="0">
                <a:solidFill>
                  <a:schemeClr val="dk1"/>
                </a:solidFill>
              </a:rPr>
              <a:t> </a:t>
            </a:r>
            <a:r>
              <a:rPr lang="en-US" sz="2400" i="1" dirty="0" err="1" smtClean="0">
                <a:solidFill>
                  <a:schemeClr val="dk1"/>
                </a:solidFill>
              </a:rPr>
              <a:t>danh</a:t>
            </a:r>
            <a:r>
              <a:rPr lang="en-US" sz="2400" i="1" dirty="0" smtClean="0">
                <a:solidFill>
                  <a:schemeClr val="dk1"/>
                </a:solidFill>
              </a:rPr>
              <a:t> </a:t>
            </a:r>
            <a:r>
              <a:rPr lang="en-US" sz="2400" i="1" dirty="0" err="1" smtClean="0">
                <a:solidFill>
                  <a:schemeClr val="dk1"/>
                </a:solidFill>
              </a:rPr>
              <a:t>dự</a:t>
            </a:r>
            <a:r>
              <a:rPr lang="en-US" sz="2400" i="1" dirty="0" smtClean="0">
                <a:solidFill>
                  <a:schemeClr val="dk1"/>
                </a:solidFill>
              </a:rPr>
              <a:t> )</a:t>
            </a:r>
            <a:r>
              <a:rPr lang="en-US" sz="2400" i="1" dirty="0" err="1" smtClean="0">
                <a:solidFill>
                  <a:schemeClr val="dk1"/>
                </a:solidFill>
              </a:rPr>
              <a:t>các</a:t>
            </a:r>
            <a:r>
              <a:rPr lang="en-US" sz="2400" i="1" dirty="0" smtClean="0">
                <a:solidFill>
                  <a:schemeClr val="dk1"/>
                </a:solidFill>
              </a:rPr>
              <a:t> </a:t>
            </a:r>
            <a:r>
              <a:rPr lang="en-US" sz="2400" i="1" dirty="0" err="1" smtClean="0">
                <a:solidFill>
                  <a:schemeClr val="dk1"/>
                </a:solidFill>
              </a:rPr>
              <a:t>bồn</a:t>
            </a:r>
            <a:r>
              <a:rPr lang="en-US" sz="2400" i="1" dirty="0" smtClean="0">
                <a:solidFill>
                  <a:schemeClr val="dk1"/>
                </a:solidFill>
              </a:rPr>
              <a:t> </a:t>
            </a:r>
            <a:r>
              <a:rPr lang="en-US" sz="2400" i="1" dirty="0" err="1" smtClean="0">
                <a:solidFill>
                  <a:schemeClr val="dk1"/>
                </a:solidFill>
              </a:rPr>
              <a:t>hoa</a:t>
            </a:r>
            <a:r>
              <a:rPr lang="en-US" sz="2400" i="1" dirty="0">
                <a:solidFill>
                  <a:schemeClr val="dk1"/>
                </a:solidFill>
              </a:rPr>
              <a:t> </a:t>
            </a:r>
            <a:r>
              <a:rPr lang="en-US" sz="2400" i="1" dirty="0" err="1" smtClean="0">
                <a:solidFill>
                  <a:schemeClr val="dk1"/>
                </a:solidFill>
              </a:rPr>
              <a:t>với</a:t>
            </a:r>
            <a:r>
              <a:rPr lang="en-US" sz="2400" i="1" dirty="0" smtClean="0">
                <a:solidFill>
                  <a:schemeClr val="dk1"/>
                </a:solidFill>
              </a:rPr>
              <a:t> </a:t>
            </a:r>
            <a:r>
              <a:rPr lang="en-US" sz="2400" i="1" dirty="0" err="1" smtClean="0">
                <a:solidFill>
                  <a:schemeClr val="dk1"/>
                </a:solidFill>
              </a:rPr>
              <a:t>đủ</a:t>
            </a:r>
            <a:r>
              <a:rPr lang="en-US" sz="2400" i="1" dirty="0" smtClean="0">
                <a:solidFill>
                  <a:schemeClr val="dk1"/>
                </a:solidFill>
              </a:rPr>
              <a:t> </a:t>
            </a:r>
            <a:r>
              <a:rPr lang="en-US" sz="2400" i="1" dirty="0" err="1" smtClean="0">
                <a:solidFill>
                  <a:schemeClr val="dk1"/>
                </a:solidFill>
              </a:rPr>
              <a:t>các</a:t>
            </a:r>
            <a:r>
              <a:rPr lang="en-US" sz="2400" i="1" dirty="0" smtClean="0">
                <a:solidFill>
                  <a:schemeClr val="dk1"/>
                </a:solidFill>
              </a:rPr>
              <a:t> </a:t>
            </a:r>
            <a:r>
              <a:rPr lang="en-US" sz="2400" i="1" dirty="0" err="1" smtClean="0">
                <a:solidFill>
                  <a:schemeClr val="dk1"/>
                </a:solidFill>
              </a:rPr>
              <a:t>loài</a:t>
            </a:r>
            <a:r>
              <a:rPr lang="en-US" sz="2400" i="1" dirty="0" smtClean="0">
                <a:solidFill>
                  <a:schemeClr val="dk1"/>
                </a:solidFill>
              </a:rPr>
              <a:t> </a:t>
            </a:r>
            <a:r>
              <a:rPr lang="en-US" sz="2400" i="1" dirty="0" err="1" smtClean="0">
                <a:solidFill>
                  <a:schemeClr val="dk1"/>
                </a:solidFill>
              </a:rPr>
              <a:t>hoa</a:t>
            </a:r>
            <a:r>
              <a:rPr lang="en-US" sz="2400" i="1" dirty="0" smtClean="0">
                <a:solidFill>
                  <a:schemeClr val="dk1"/>
                </a:solidFill>
              </a:rPr>
              <a:t>: </a:t>
            </a:r>
            <a:r>
              <a:rPr lang="en-US" sz="2400" i="1" dirty="0" err="1" smtClean="0">
                <a:solidFill>
                  <a:schemeClr val="dk1"/>
                </a:solidFill>
              </a:rPr>
              <a:t>hoa</a:t>
            </a:r>
            <a:r>
              <a:rPr lang="en-US" sz="2400" i="1" dirty="0" smtClean="0">
                <a:solidFill>
                  <a:schemeClr val="dk1"/>
                </a:solidFill>
              </a:rPr>
              <a:t>…….</a:t>
            </a:r>
          </a:p>
          <a:p>
            <a:pPr marR="0" lvl="0" algn="just" rtl="0">
              <a:spcBef>
                <a:spcPts val="0"/>
              </a:spcBef>
              <a:spcAft>
                <a:spcPts val="0"/>
              </a:spcAft>
              <a:buClr>
                <a:schemeClr val="dk1"/>
              </a:buClr>
              <a:buSzPts val="2400"/>
            </a:pPr>
            <a:r>
              <a:rPr lang="en-US" sz="2400" i="1" dirty="0" smtClean="0">
                <a:solidFill>
                  <a:schemeClr val="dk1"/>
                </a:solidFill>
              </a:rPr>
              <a:t>+ </a:t>
            </a:r>
            <a:r>
              <a:rPr lang="en-US" sz="2400" i="1" dirty="0" err="1" smtClean="0">
                <a:solidFill>
                  <a:schemeClr val="dk1"/>
                </a:solidFill>
              </a:rPr>
              <a:t>Hương</a:t>
            </a:r>
            <a:r>
              <a:rPr lang="en-US" sz="2400" i="1" dirty="0" smtClean="0">
                <a:solidFill>
                  <a:schemeClr val="dk1"/>
                </a:solidFill>
              </a:rPr>
              <a:t> </a:t>
            </a:r>
            <a:r>
              <a:rPr lang="en-US" sz="2400" i="1" dirty="0" err="1" smtClean="0">
                <a:solidFill>
                  <a:schemeClr val="dk1"/>
                </a:solidFill>
              </a:rPr>
              <a:t>thơm</a:t>
            </a:r>
            <a:r>
              <a:rPr lang="en-US" sz="2400" i="1" dirty="0" smtClean="0">
                <a:solidFill>
                  <a:schemeClr val="dk1"/>
                </a:solidFill>
              </a:rPr>
              <a:t> ( </a:t>
            </a:r>
            <a:r>
              <a:rPr lang="en-US" sz="2400" i="1" dirty="0" err="1" smtClean="0">
                <a:solidFill>
                  <a:schemeClr val="dk1"/>
                </a:solidFill>
              </a:rPr>
              <a:t>thoang</a:t>
            </a:r>
            <a:r>
              <a:rPr lang="en-US" sz="2400" i="1" dirty="0" smtClean="0">
                <a:solidFill>
                  <a:schemeClr val="dk1"/>
                </a:solidFill>
              </a:rPr>
              <a:t> </a:t>
            </a:r>
            <a:r>
              <a:rPr lang="en-US" sz="2400" i="1" dirty="0" err="1" smtClean="0">
                <a:solidFill>
                  <a:schemeClr val="dk1"/>
                </a:solidFill>
              </a:rPr>
              <a:t>thoảng</a:t>
            </a:r>
            <a:r>
              <a:rPr lang="en-US" sz="2400" i="1" dirty="0" smtClean="0">
                <a:solidFill>
                  <a:schemeClr val="dk1"/>
                </a:solidFill>
              </a:rPr>
              <a:t>, </a:t>
            </a:r>
            <a:r>
              <a:rPr lang="en-US" sz="2400" i="1" dirty="0" err="1" smtClean="0">
                <a:solidFill>
                  <a:schemeClr val="dk1"/>
                </a:solidFill>
              </a:rPr>
              <a:t>nồng</a:t>
            </a:r>
            <a:r>
              <a:rPr lang="en-US" sz="2400" i="1" dirty="0" smtClean="0">
                <a:solidFill>
                  <a:schemeClr val="dk1"/>
                </a:solidFill>
              </a:rPr>
              <a:t> </a:t>
            </a:r>
            <a:r>
              <a:rPr lang="en-US" sz="2400" i="1" dirty="0" err="1" smtClean="0">
                <a:solidFill>
                  <a:schemeClr val="dk1"/>
                </a:solidFill>
              </a:rPr>
              <a:t>nàn</a:t>
            </a:r>
            <a:r>
              <a:rPr lang="en-US" sz="2400" i="1" dirty="0" smtClean="0">
                <a:solidFill>
                  <a:schemeClr val="dk1"/>
                </a:solidFill>
              </a:rPr>
              <a:t>, </a:t>
            </a:r>
            <a:r>
              <a:rPr lang="en-US" sz="2400" i="1" dirty="0" err="1" smtClean="0">
                <a:solidFill>
                  <a:schemeClr val="dk1"/>
                </a:solidFill>
              </a:rPr>
              <a:t>dịu</a:t>
            </a:r>
            <a:r>
              <a:rPr lang="en-US" sz="2400" i="1" dirty="0" smtClean="0">
                <a:solidFill>
                  <a:schemeClr val="dk1"/>
                </a:solidFill>
              </a:rPr>
              <a:t> </a:t>
            </a:r>
            <a:r>
              <a:rPr lang="en-US" sz="2400" i="1" dirty="0" err="1" smtClean="0">
                <a:solidFill>
                  <a:schemeClr val="dk1"/>
                </a:solidFill>
              </a:rPr>
              <a:t>ngọt</a:t>
            </a:r>
            <a:r>
              <a:rPr lang="en-US" sz="2400" i="1" dirty="0" smtClean="0">
                <a:solidFill>
                  <a:schemeClr val="dk1"/>
                </a:solidFill>
              </a:rPr>
              <a:t>…)</a:t>
            </a:r>
            <a:r>
              <a:rPr lang="en-US" sz="2400" i="1" dirty="0" err="1" smtClean="0">
                <a:solidFill>
                  <a:schemeClr val="dk1"/>
                </a:solidFill>
              </a:rPr>
              <a:t>của</a:t>
            </a:r>
            <a:r>
              <a:rPr lang="en-US" sz="2400" i="1" dirty="0" smtClean="0">
                <a:solidFill>
                  <a:schemeClr val="dk1"/>
                </a:solidFill>
              </a:rPr>
              <a:t> </a:t>
            </a:r>
            <a:r>
              <a:rPr lang="en-US" sz="2400" i="1" dirty="0" err="1" smtClean="0">
                <a:solidFill>
                  <a:schemeClr val="dk1"/>
                </a:solidFill>
              </a:rPr>
              <a:t>các</a:t>
            </a:r>
            <a:r>
              <a:rPr lang="en-US" sz="2400" i="1" dirty="0" smtClean="0">
                <a:solidFill>
                  <a:schemeClr val="dk1"/>
                </a:solidFill>
              </a:rPr>
              <a:t> </a:t>
            </a:r>
            <a:r>
              <a:rPr lang="en-US" sz="2400" i="1" dirty="0" err="1" smtClean="0">
                <a:solidFill>
                  <a:schemeClr val="dk1"/>
                </a:solidFill>
              </a:rPr>
              <a:t>loài</a:t>
            </a:r>
            <a:r>
              <a:rPr lang="en-US" sz="2400" i="1" dirty="0" smtClean="0">
                <a:solidFill>
                  <a:schemeClr val="dk1"/>
                </a:solidFill>
              </a:rPr>
              <a:t> </a:t>
            </a:r>
            <a:r>
              <a:rPr lang="en-US" sz="2400" i="1" dirty="0" err="1" smtClean="0">
                <a:solidFill>
                  <a:schemeClr val="dk1"/>
                </a:solidFill>
              </a:rPr>
              <a:t>hoa</a:t>
            </a:r>
            <a:r>
              <a:rPr lang="en-US" sz="2400" i="1" dirty="0">
                <a:solidFill>
                  <a:schemeClr val="dk1"/>
                </a:solidFill>
              </a:rPr>
              <a:t> </a:t>
            </a:r>
            <a:r>
              <a:rPr lang="en-US" sz="2400" i="1" dirty="0" err="1" smtClean="0">
                <a:solidFill>
                  <a:schemeClr val="dk1"/>
                </a:solidFill>
              </a:rPr>
              <a:t>khiến</a:t>
            </a:r>
            <a:r>
              <a:rPr lang="en-US" sz="2400" i="1" dirty="0" smtClean="0">
                <a:solidFill>
                  <a:schemeClr val="dk1"/>
                </a:solidFill>
              </a:rPr>
              <a:t> </a:t>
            </a:r>
            <a:r>
              <a:rPr lang="en-US" sz="2400" i="1" dirty="0" err="1" smtClean="0">
                <a:solidFill>
                  <a:schemeClr val="dk1"/>
                </a:solidFill>
              </a:rPr>
              <a:t>em</a:t>
            </a:r>
            <a:r>
              <a:rPr lang="en-US" sz="2400" i="1" dirty="0" smtClean="0">
                <a:solidFill>
                  <a:schemeClr val="dk1"/>
                </a:solidFill>
              </a:rPr>
              <a:t> </a:t>
            </a:r>
            <a:r>
              <a:rPr lang="en-US" sz="2400" i="1" dirty="0" err="1" smtClean="0">
                <a:solidFill>
                  <a:schemeClr val="dk1"/>
                </a:solidFill>
              </a:rPr>
              <a:t>cảm</a:t>
            </a:r>
            <a:r>
              <a:rPr lang="en-US" sz="2400" i="1" dirty="0" smtClean="0">
                <a:solidFill>
                  <a:schemeClr val="dk1"/>
                </a:solidFill>
              </a:rPr>
              <a:t> </a:t>
            </a:r>
            <a:r>
              <a:rPr lang="en-US" sz="2400" i="1" dirty="0" err="1" smtClean="0">
                <a:solidFill>
                  <a:schemeClr val="dk1"/>
                </a:solidFill>
              </a:rPr>
              <a:t>thấy</a:t>
            </a:r>
            <a:r>
              <a:rPr lang="en-US" sz="2400" i="1" dirty="0" smtClean="0">
                <a:solidFill>
                  <a:schemeClr val="dk1"/>
                </a:solidFill>
              </a:rPr>
              <a:t>….</a:t>
            </a:r>
          </a:p>
          <a:p>
            <a:pPr marR="0" lvl="0" algn="just" rtl="0">
              <a:spcBef>
                <a:spcPts val="0"/>
              </a:spcBef>
              <a:spcAft>
                <a:spcPts val="0"/>
              </a:spcAft>
              <a:buClr>
                <a:schemeClr val="dk1"/>
              </a:buClr>
              <a:buSzPts val="2400"/>
            </a:pPr>
            <a:r>
              <a:rPr lang="en-US" sz="2400" i="1" dirty="0" smtClean="0">
                <a:solidFill>
                  <a:schemeClr val="dk1"/>
                </a:solidFill>
              </a:rPr>
              <a:t>+ </a:t>
            </a:r>
            <a:r>
              <a:rPr lang="en-US" sz="2400" i="1" dirty="0" err="1" smtClean="0">
                <a:solidFill>
                  <a:schemeClr val="dk1"/>
                </a:solidFill>
              </a:rPr>
              <a:t>Những</a:t>
            </a:r>
            <a:r>
              <a:rPr lang="en-US" sz="2400" i="1" dirty="0" smtClean="0">
                <a:solidFill>
                  <a:schemeClr val="dk1"/>
                </a:solidFill>
              </a:rPr>
              <a:t> </a:t>
            </a:r>
            <a:r>
              <a:rPr lang="en-US" sz="2400" i="1" dirty="0" err="1" smtClean="0">
                <a:solidFill>
                  <a:schemeClr val="dk1"/>
                </a:solidFill>
              </a:rPr>
              <a:t>hạt</a:t>
            </a:r>
            <a:r>
              <a:rPr lang="en-US" sz="2400" i="1" dirty="0" smtClean="0">
                <a:solidFill>
                  <a:schemeClr val="dk1"/>
                </a:solidFill>
              </a:rPr>
              <a:t> </a:t>
            </a:r>
            <a:r>
              <a:rPr lang="en-US" sz="2400" i="1" dirty="0" err="1" smtClean="0">
                <a:solidFill>
                  <a:schemeClr val="dk1"/>
                </a:solidFill>
              </a:rPr>
              <a:t>sương</a:t>
            </a:r>
            <a:r>
              <a:rPr lang="en-US" sz="2400" i="1" dirty="0" smtClean="0">
                <a:solidFill>
                  <a:schemeClr val="dk1"/>
                </a:solidFill>
              </a:rPr>
              <a:t> </a:t>
            </a:r>
            <a:r>
              <a:rPr lang="en-US" sz="2400" i="1" dirty="0" err="1" smtClean="0">
                <a:solidFill>
                  <a:schemeClr val="dk1"/>
                </a:solidFill>
              </a:rPr>
              <a:t>đêm</a:t>
            </a:r>
            <a:r>
              <a:rPr lang="en-US" sz="2400" i="1" dirty="0">
                <a:solidFill>
                  <a:schemeClr val="dk1"/>
                </a:solidFill>
              </a:rPr>
              <a:t> </a:t>
            </a:r>
            <a:r>
              <a:rPr lang="en-US" sz="2400" i="1" dirty="0" smtClean="0">
                <a:solidFill>
                  <a:schemeClr val="dk1"/>
                </a:solidFill>
              </a:rPr>
              <a:t>( </a:t>
            </a:r>
            <a:r>
              <a:rPr lang="en-US" sz="2400" i="1" dirty="0" err="1" smtClean="0">
                <a:solidFill>
                  <a:schemeClr val="dk1"/>
                </a:solidFill>
              </a:rPr>
              <a:t>như</a:t>
            </a:r>
            <a:r>
              <a:rPr lang="en-US" sz="2400" i="1" dirty="0" smtClean="0">
                <a:solidFill>
                  <a:schemeClr val="dk1"/>
                </a:solidFill>
              </a:rPr>
              <a:t> </a:t>
            </a:r>
            <a:r>
              <a:rPr lang="en-US" sz="2400" i="1" dirty="0" err="1" smtClean="0">
                <a:solidFill>
                  <a:schemeClr val="dk1"/>
                </a:solidFill>
              </a:rPr>
              <a:t>những</a:t>
            </a:r>
            <a:r>
              <a:rPr lang="en-US" sz="2400" i="1" dirty="0" smtClean="0">
                <a:solidFill>
                  <a:schemeClr val="dk1"/>
                </a:solidFill>
              </a:rPr>
              <a:t> </a:t>
            </a:r>
            <a:r>
              <a:rPr lang="en-US" sz="2400" i="1" dirty="0" err="1" smtClean="0">
                <a:solidFill>
                  <a:schemeClr val="dk1"/>
                </a:solidFill>
              </a:rPr>
              <a:t>viên</a:t>
            </a:r>
            <a:r>
              <a:rPr lang="en-US" sz="2400" i="1" dirty="0" smtClean="0">
                <a:solidFill>
                  <a:schemeClr val="dk1"/>
                </a:solidFill>
              </a:rPr>
              <a:t> </a:t>
            </a:r>
            <a:r>
              <a:rPr lang="en-US" sz="2400" i="1" dirty="0" err="1" smtClean="0">
                <a:solidFill>
                  <a:schemeClr val="dk1"/>
                </a:solidFill>
              </a:rPr>
              <a:t>kim</a:t>
            </a:r>
            <a:r>
              <a:rPr lang="en-US" sz="2400" i="1" dirty="0" smtClean="0">
                <a:solidFill>
                  <a:schemeClr val="dk1"/>
                </a:solidFill>
              </a:rPr>
              <a:t> </a:t>
            </a:r>
            <a:r>
              <a:rPr lang="en-US" sz="2400" i="1" dirty="0" err="1" smtClean="0">
                <a:solidFill>
                  <a:schemeClr val="dk1"/>
                </a:solidFill>
              </a:rPr>
              <a:t>cương</a:t>
            </a:r>
            <a:r>
              <a:rPr lang="en-US" sz="2400" i="1" dirty="0" smtClean="0">
                <a:solidFill>
                  <a:schemeClr val="dk1"/>
                </a:solidFill>
              </a:rPr>
              <a:t>, </a:t>
            </a:r>
            <a:r>
              <a:rPr lang="en-US" sz="2400" i="1" dirty="0" err="1" smtClean="0">
                <a:solidFill>
                  <a:schemeClr val="dk1"/>
                </a:solidFill>
              </a:rPr>
              <a:t>trong</a:t>
            </a:r>
            <a:r>
              <a:rPr lang="en-US" sz="2400" i="1" dirty="0" smtClean="0">
                <a:solidFill>
                  <a:schemeClr val="dk1"/>
                </a:solidFill>
              </a:rPr>
              <a:t> </a:t>
            </a:r>
            <a:r>
              <a:rPr lang="en-US" sz="2400" i="1" dirty="0" err="1" smtClean="0">
                <a:solidFill>
                  <a:schemeClr val="dk1"/>
                </a:solidFill>
              </a:rPr>
              <a:t>suốt</a:t>
            </a:r>
            <a:r>
              <a:rPr lang="en-US" sz="2400" i="1" dirty="0" smtClean="0">
                <a:solidFill>
                  <a:schemeClr val="dk1"/>
                </a:solidFill>
              </a:rPr>
              <a:t> </a:t>
            </a:r>
            <a:r>
              <a:rPr lang="en-US" sz="2400" i="1" dirty="0" err="1" smtClean="0">
                <a:solidFill>
                  <a:schemeClr val="dk1"/>
                </a:solidFill>
              </a:rPr>
              <a:t>như</a:t>
            </a:r>
            <a:r>
              <a:rPr lang="en-US" sz="2400" i="1" dirty="0" smtClean="0">
                <a:solidFill>
                  <a:schemeClr val="dk1"/>
                </a:solidFill>
              </a:rPr>
              <a:t> </a:t>
            </a:r>
            <a:r>
              <a:rPr lang="en-US" sz="2400" i="1" dirty="0" err="1" smtClean="0">
                <a:solidFill>
                  <a:schemeClr val="dk1"/>
                </a:solidFill>
              </a:rPr>
              <a:t>thuỷ</a:t>
            </a:r>
            <a:r>
              <a:rPr lang="en-US" sz="2400" i="1" dirty="0" smtClean="0">
                <a:solidFill>
                  <a:schemeClr val="dk1"/>
                </a:solidFill>
              </a:rPr>
              <a:t> </a:t>
            </a:r>
            <a:r>
              <a:rPr lang="en-US" sz="2400" i="1" dirty="0" err="1" smtClean="0">
                <a:solidFill>
                  <a:schemeClr val="dk1"/>
                </a:solidFill>
              </a:rPr>
              <a:t>tinh</a:t>
            </a:r>
            <a:r>
              <a:rPr lang="en-US" sz="2400" i="1" dirty="0" smtClean="0">
                <a:solidFill>
                  <a:schemeClr val="dk1"/>
                </a:solidFill>
              </a:rPr>
              <a:t>, long </a:t>
            </a:r>
            <a:r>
              <a:rPr lang="en-US" sz="2400" i="1" dirty="0" err="1" smtClean="0">
                <a:solidFill>
                  <a:schemeClr val="dk1"/>
                </a:solidFill>
              </a:rPr>
              <a:t>lanh</a:t>
            </a:r>
            <a:r>
              <a:rPr lang="en-US" sz="2400" i="1" dirty="0" smtClean="0">
                <a:solidFill>
                  <a:schemeClr val="dk1"/>
                </a:solidFill>
              </a:rPr>
              <a:t> </a:t>
            </a:r>
            <a:r>
              <a:rPr lang="en-US" sz="2400" i="1" dirty="0" err="1" smtClean="0">
                <a:solidFill>
                  <a:schemeClr val="dk1"/>
                </a:solidFill>
              </a:rPr>
              <a:t>như</a:t>
            </a:r>
            <a:r>
              <a:rPr lang="en-US" sz="2400" i="1" dirty="0" smtClean="0">
                <a:solidFill>
                  <a:schemeClr val="dk1"/>
                </a:solidFill>
              </a:rPr>
              <a:t> </a:t>
            </a:r>
            <a:r>
              <a:rPr lang="en-US" sz="2400" i="1" dirty="0" err="1" smtClean="0">
                <a:solidFill>
                  <a:schemeClr val="dk1"/>
                </a:solidFill>
              </a:rPr>
              <a:t>viên</a:t>
            </a:r>
            <a:r>
              <a:rPr lang="en-US" sz="2400" i="1" dirty="0" smtClean="0">
                <a:solidFill>
                  <a:schemeClr val="dk1"/>
                </a:solidFill>
              </a:rPr>
              <a:t> </a:t>
            </a:r>
            <a:r>
              <a:rPr lang="en-US" sz="2400" i="1" dirty="0" err="1" smtClean="0">
                <a:solidFill>
                  <a:schemeClr val="dk1"/>
                </a:solidFill>
              </a:rPr>
              <a:t>ngọc</a:t>
            </a:r>
            <a:r>
              <a:rPr lang="en-US" sz="2400" i="1" dirty="0" smtClean="0">
                <a:solidFill>
                  <a:schemeClr val="dk1"/>
                </a:solidFill>
              </a:rPr>
              <a:t> )</a:t>
            </a:r>
          </a:p>
          <a:p>
            <a:pPr marR="0" lvl="0" algn="just" rtl="0">
              <a:spcBef>
                <a:spcPts val="0"/>
              </a:spcBef>
              <a:spcAft>
                <a:spcPts val="0"/>
              </a:spcAft>
              <a:buClr>
                <a:schemeClr val="dk1"/>
              </a:buClr>
              <a:buSzPts val="2400"/>
            </a:pPr>
            <a:r>
              <a:rPr lang="en-US" sz="2400" i="1" dirty="0" smtClean="0">
                <a:solidFill>
                  <a:schemeClr val="dk1"/>
                </a:solidFill>
              </a:rPr>
              <a:t>+ </a:t>
            </a:r>
            <a:r>
              <a:rPr lang="en-US" sz="2400" i="1" dirty="0" err="1" smtClean="0">
                <a:solidFill>
                  <a:schemeClr val="dk1"/>
                </a:solidFill>
              </a:rPr>
              <a:t>Chim</a:t>
            </a:r>
            <a:r>
              <a:rPr lang="en-US" sz="2400" i="1" dirty="0" smtClean="0">
                <a:solidFill>
                  <a:schemeClr val="dk1"/>
                </a:solidFill>
              </a:rPr>
              <a:t> </a:t>
            </a:r>
            <a:r>
              <a:rPr lang="en-US" sz="2400" i="1" dirty="0" err="1" smtClean="0">
                <a:solidFill>
                  <a:schemeClr val="dk1"/>
                </a:solidFill>
              </a:rPr>
              <a:t>chóc</a:t>
            </a:r>
            <a:r>
              <a:rPr lang="en-US" sz="2400" i="1" dirty="0" smtClean="0">
                <a:solidFill>
                  <a:schemeClr val="dk1"/>
                </a:solidFill>
              </a:rPr>
              <a:t>( </a:t>
            </a:r>
            <a:r>
              <a:rPr lang="en-US" sz="2400" i="1" dirty="0" err="1" smtClean="0">
                <a:solidFill>
                  <a:schemeClr val="dk1"/>
                </a:solidFill>
              </a:rPr>
              <a:t>nô</a:t>
            </a:r>
            <a:r>
              <a:rPr lang="en-US" sz="2400" i="1" dirty="0" smtClean="0">
                <a:solidFill>
                  <a:schemeClr val="dk1"/>
                </a:solidFill>
              </a:rPr>
              <a:t> </a:t>
            </a:r>
            <a:r>
              <a:rPr lang="en-US" sz="2400" i="1" dirty="0" err="1" smtClean="0">
                <a:solidFill>
                  <a:schemeClr val="dk1"/>
                </a:solidFill>
              </a:rPr>
              <a:t>đùa</a:t>
            </a:r>
            <a:r>
              <a:rPr lang="en-US" sz="2400" i="1" dirty="0" smtClean="0">
                <a:solidFill>
                  <a:schemeClr val="dk1"/>
                </a:solidFill>
              </a:rPr>
              <a:t>, </a:t>
            </a:r>
            <a:r>
              <a:rPr lang="en-US" sz="2400" i="1" dirty="0" err="1" smtClean="0">
                <a:solidFill>
                  <a:schemeClr val="dk1"/>
                </a:solidFill>
              </a:rPr>
              <a:t>nhảy</a:t>
            </a:r>
            <a:r>
              <a:rPr lang="en-US" sz="2400" i="1" dirty="0" smtClean="0">
                <a:solidFill>
                  <a:schemeClr val="dk1"/>
                </a:solidFill>
              </a:rPr>
              <a:t> </a:t>
            </a:r>
            <a:r>
              <a:rPr lang="en-US" sz="2400" i="1" dirty="0" err="1" smtClean="0">
                <a:solidFill>
                  <a:schemeClr val="dk1"/>
                </a:solidFill>
              </a:rPr>
              <a:t>nhót</a:t>
            </a:r>
            <a:r>
              <a:rPr lang="en-US" sz="2400" i="1" dirty="0" smtClean="0">
                <a:solidFill>
                  <a:schemeClr val="dk1"/>
                </a:solidFill>
              </a:rPr>
              <a:t>, </a:t>
            </a:r>
            <a:r>
              <a:rPr lang="en-US" sz="2400" i="1" dirty="0" err="1" smtClean="0">
                <a:solidFill>
                  <a:schemeClr val="dk1"/>
                </a:solidFill>
              </a:rPr>
              <a:t>hót</a:t>
            </a:r>
            <a:r>
              <a:rPr lang="en-US" sz="2400" i="1" dirty="0" smtClean="0">
                <a:solidFill>
                  <a:schemeClr val="dk1"/>
                </a:solidFill>
              </a:rPr>
              <a:t> </a:t>
            </a:r>
            <a:r>
              <a:rPr lang="en-US" sz="2400" i="1" dirty="0" err="1" smtClean="0">
                <a:solidFill>
                  <a:schemeClr val="dk1"/>
                </a:solidFill>
              </a:rPr>
              <a:t>líu</a:t>
            </a:r>
            <a:r>
              <a:rPr lang="en-US" sz="2400" i="1" dirty="0" smtClean="0">
                <a:solidFill>
                  <a:schemeClr val="dk1"/>
                </a:solidFill>
              </a:rPr>
              <a:t> lo, </a:t>
            </a:r>
            <a:r>
              <a:rPr lang="en-US" sz="2400" i="1" dirty="0" err="1" smtClean="0">
                <a:solidFill>
                  <a:schemeClr val="dk1"/>
                </a:solidFill>
              </a:rPr>
              <a:t>trò</a:t>
            </a:r>
            <a:r>
              <a:rPr lang="en-US" sz="2400" i="1" dirty="0" smtClean="0">
                <a:solidFill>
                  <a:schemeClr val="dk1"/>
                </a:solidFill>
              </a:rPr>
              <a:t> </a:t>
            </a:r>
            <a:r>
              <a:rPr lang="en-US" sz="2400" i="1" dirty="0" err="1" smtClean="0">
                <a:solidFill>
                  <a:schemeClr val="dk1"/>
                </a:solidFill>
              </a:rPr>
              <a:t>chuyện</a:t>
            </a:r>
            <a:r>
              <a:rPr lang="en-US" sz="2400" i="1" dirty="0" smtClean="0">
                <a:solidFill>
                  <a:schemeClr val="dk1"/>
                </a:solidFill>
              </a:rPr>
              <a:t> </a:t>
            </a:r>
            <a:r>
              <a:rPr lang="en-US" sz="2400" i="1" dirty="0" err="1" smtClean="0">
                <a:solidFill>
                  <a:schemeClr val="dk1"/>
                </a:solidFill>
              </a:rPr>
              <a:t>ríu</a:t>
            </a:r>
            <a:r>
              <a:rPr lang="en-US" sz="2400" i="1" dirty="0" smtClean="0">
                <a:solidFill>
                  <a:schemeClr val="dk1"/>
                </a:solidFill>
              </a:rPr>
              <a:t> </a:t>
            </a:r>
            <a:r>
              <a:rPr lang="en-US" sz="2400" i="1" dirty="0" err="1" smtClean="0">
                <a:solidFill>
                  <a:schemeClr val="dk1"/>
                </a:solidFill>
              </a:rPr>
              <a:t>rít</a:t>
            </a:r>
            <a:r>
              <a:rPr lang="en-US" sz="2400" i="1" dirty="0" smtClean="0">
                <a:solidFill>
                  <a:schemeClr val="dk1"/>
                </a:solidFill>
              </a:rPr>
              <a:t>…)</a:t>
            </a:r>
          </a:p>
          <a:p>
            <a:pPr marR="0" lvl="0" algn="just" rtl="0">
              <a:spcBef>
                <a:spcPts val="0"/>
              </a:spcBef>
              <a:spcAft>
                <a:spcPts val="0"/>
              </a:spcAft>
              <a:buClr>
                <a:schemeClr val="dk1"/>
              </a:buClr>
              <a:buSzPts val="2400"/>
            </a:pPr>
            <a:r>
              <a:rPr lang="en-US" sz="2400" i="1" dirty="0" smtClean="0">
                <a:solidFill>
                  <a:schemeClr val="dk1"/>
                </a:solidFill>
              </a:rPr>
              <a:t>+ </a:t>
            </a:r>
            <a:r>
              <a:rPr lang="en-US" sz="2400" i="1" dirty="0" err="1" smtClean="0">
                <a:solidFill>
                  <a:schemeClr val="dk1"/>
                </a:solidFill>
              </a:rPr>
              <a:t>Hồ</a:t>
            </a:r>
            <a:r>
              <a:rPr lang="en-US" sz="2400" i="1" dirty="0" smtClean="0">
                <a:solidFill>
                  <a:schemeClr val="dk1"/>
                </a:solidFill>
              </a:rPr>
              <a:t> </a:t>
            </a:r>
            <a:r>
              <a:rPr lang="en-US" sz="2400" i="1" dirty="0" err="1" smtClean="0">
                <a:solidFill>
                  <a:schemeClr val="dk1"/>
                </a:solidFill>
              </a:rPr>
              <a:t>nước</a:t>
            </a:r>
            <a:r>
              <a:rPr lang="en-US" sz="2400" i="1" dirty="0" smtClean="0">
                <a:solidFill>
                  <a:schemeClr val="dk1"/>
                </a:solidFill>
              </a:rPr>
              <a:t>: </a:t>
            </a:r>
            <a:r>
              <a:rPr lang="en-US" sz="2400" i="1" dirty="0" err="1" smtClean="0">
                <a:solidFill>
                  <a:schemeClr val="dk1"/>
                </a:solidFill>
              </a:rPr>
              <a:t>Mặt</a:t>
            </a:r>
            <a:r>
              <a:rPr lang="en-US" sz="2400" i="1" dirty="0" smtClean="0">
                <a:solidFill>
                  <a:schemeClr val="dk1"/>
                </a:solidFill>
              </a:rPr>
              <a:t> </a:t>
            </a:r>
            <a:r>
              <a:rPr lang="en-US" sz="2400" i="1" dirty="0" err="1" smtClean="0">
                <a:solidFill>
                  <a:schemeClr val="dk1"/>
                </a:solidFill>
              </a:rPr>
              <a:t>hồ</a:t>
            </a:r>
            <a:r>
              <a:rPr lang="en-US" sz="2400" i="1" dirty="0" smtClean="0">
                <a:solidFill>
                  <a:schemeClr val="dk1"/>
                </a:solidFill>
              </a:rPr>
              <a:t> </a:t>
            </a:r>
            <a:r>
              <a:rPr lang="en-US" sz="2400" i="1" dirty="0" err="1" smtClean="0">
                <a:solidFill>
                  <a:schemeClr val="dk1"/>
                </a:solidFill>
              </a:rPr>
              <a:t>lăn</a:t>
            </a:r>
            <a:r>
              <a:rPr lang="en-US" sz="2400" i="1" dirty="0" smtClean="0">
                <a:solidFill>
                  <a:schemeClr val="dk1"/>
                </a:solidFill>
              </a:rPr>
              <a:t> </a:t>
            </a:r>
            <a:r>
              <a:rPr lang="en-US" sz="2400" i="1" dirty="0" err="1" smtClean="0">
                <a:solidFill>
                  <a:schemeClr val="dk1"/>
                </a:solidFill>
              </a:rPr>
              <a:t>tăn</a:t>
            </a:r>
            <a:r>
              <a:rPr lang="en-US" sz="2400" i="1" dirty="0">
                <a:solidFill>
                  <a:schemeClr val="dk1"/>
                </a:solidFill>
              </a:rPr>
              <a:t> </a:t>
            </a:r>
            <a:r>
              <a:rPr lang="en-US" sz="2400" i="1" dirty="0" err="1" smtClean="0">
                <a:solidFill>
                  <a:schemeClr val="dk1"/>
                </a:solidFill>
              </a:rPr>
              <a:t>gợn</a:t>
            </a:r>
            <a:r>
              <a:rPr lang="en-US" sz="2400" i="1" dirty="0" smtClean="0">
                <a:solidFill>
                  <a:schemeClr val="dk1"/>
                </a:solidFill>
              </a:rPr>
              <a:t> </a:t>
            </a:r>
            <a:r>
              <a:rPr lang="en-US" sz="2400" i="1" dirty="0" err="1" smtClean="0">
                <a:solidFill>
                  <a:schemeClr val="dk1"/>
                </a:solidFill>
              </a:rPr>
              <a:t>sóng</a:t>
            </a:r>
            <a:r>
              <a:rPr lang="en-US" sz="2400" i="1" dirty="0" smtClean="0">
                <a:solidFill>
                  <a:schemeClr val="dk1"/>
                </a:solidFill>
              </a:rPr>
              <a:t>, </a:t>
            </a:r>
            <a:r>
              <a:rPr lang="en-US" sz="2400" i="1" dirty="0" err="1" smtClean="0">
                <a:solidFill>
                  <a:schemeClr val="dk1"/>
                </a:solidFill>
              </a:rPr>
              <a:t>phẳng</a:t>
            </a:r>
            <a:r>
              <a:rPr lang="en-US" sz="2400" i="1" dirty="0" smtClean="0">
                <a:solidFill>
                  <a:schemeClr val="dk1"/>
                </a:solidFill>
              </a:rPr>
              <a:t> </a:t>
            </a:r>
            <a:r>
              <a:rPr lang="en-US" sz="2400" i="1" dirty="0" err="1" smtClean="0">
                <a:solidFill>
                  <a:schemeClr val="dk1"/>
                </a:solidFill>
              </a:rPr>
              <a:t>như</a:t>
            </a:r>
            <a:r>
              <a:rPr lang="en-US" sz="2400" i="1" dirty="0" smtClean="0">
                <a:solidFill>
                  <a:schemeClr val="dk1"/>
                </a:solidFill>
              </a:rPr>
              <a:t> </a:t>
            </a:r>
            <a:r>
              <a:rPr lang="en-US" sz="2400" i="1" dirty="0" err="1" smtClean="0">
                <a:solidFill>
                  <a:schemeClr val="dk1"/>
                </a:solidFill>
              </a:rPr>
              <a:t>gương</a:t>
            </a:r>
            <a:r>
              <a:rPr lang="en-US" sz="2400" i="1" dirty="0" smtClean="0">
                <a:solidFill>
                  <a:schemeClr val="dk1"/>
                </a:solidFill>
              </a:rPr>
              <a:t>) </a:t>
            </a:r>
            <a:endParaRPr dirty="0"/>
          </a:p>
        </p:txBody>
      </p:sp>
    </p:spTree>
    <p:extLst>
      <p:ext uri="{BB962C8B-B14F-4D97-AF65-F5344CB8AC3E}">
        <p14:creationId xmlns:p14="http://schemas.microsoft.com/office/powerpoint/2010/main" val="275222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1"/>
          <p:cNvSpPr txBox="1"/>
          <p:nvPr/>
        </p:nvSpPr>
        <p:spPr>
          <a:xfrm>
            <a:off x="952500" y="1990436"/>
            <a:ext cx="7239000" cy="1828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TIÊU CHÍ ĐÁNH GIÁ</a:t>
            </a:r>
            <a:endParaRPr/>
          </a:p>
          <a:p>
            <a:pPr marL="0" marR="0" lvl="0" indent="0" algn="ctr" rtl="0">
              <a:spcBef>
                <a:spcPts val="0"/>
              </a:spcBef>
              <a:spcAft>
                <a:spcPts val="0"/>
              </a:spcAft>
              <a:buNone/>
            </a:pPr>
            <a:endParaRPr sz="2400">
              <a:solidFill>
                <a:schemeClr val="dk1"/>
              </a:solidFill>
              <a:latin typeface="Arial"/>
              <a:ea typeface="Arial"/>
              <a:cs typeface="Arial"/>
              <a:sym typeface="Arial"/>
            </a:endParaRPr>
          </a:p>
          <a:p>
            <a:pPr marL="457200" marR="0" lvl="0" indent="-457200" algn="just" rtl="0">
              <a:spcBef>
                <a:spcPts val="0"/>
              </a:spcBef>
              <a:spcAft>
                <a:spcPts val="0"/>
              </a:spcAft>
              <a:buClr>
                <a:schemeClr val="dk1"/>
              </a:buClr>
              <a:buSzPts val="2400"/>
              <a:buFont typeface="Arial"/>
              <a:buAutoNum type="arabicPeriod"/>
            </a:pPr>
            <a:r>
              <a:rPr lang="en-US" sz="2400">
                <a:solidFill>
                  <a:schemeClr val="dk1"/>
                </a:solidFill>
                <a:latin typeface="Arial"/>
                <a:ea typeface="Arial"/>
                <a:cs typeface="Arial"/>
                <a:sym typeface="Arial"/>
              </a:rPr>
              <a:t>Đủ cấu tạo 3 phần của đoạn văn</a:t>
            </a:r>
            <a:endParaRPr/>
          </a:p>
          <a:p>
            <a:pPr marL="457200" marR="0" lvl="0" indent="-457200" algn="just" rtl="0">
              <a:spcBef>
                <a:spcPts val="0"/>
              </a:spcBef>
              <a:spcAft>
                <a:spcPts val="0"/>
              </a:spcAft>
              <a:buClr>
                <a:schemeClr val="dk1"/>
              </a:buClr>
              <a:buSzPts val="2400"/>
              <a:buFont typeface="Arial"/>
              <a:buAutoNum type="arabicPeriod"/>
            </a:pPr>
            <a:r>
              <a:rPr lang="en-US" sz="2400">
                <a:solidFill>
                  <a:schemeClr val="dk1"/>
                </a:solidFill>
                <a:latin typeface="Arial"/>
                <a:ea typeface="Arial"/>
                <a:cs typeface="Arial"/>
                <a:sym typeface="Arial"/>
              </a:rPr>
              <a:t>Chọn được các chi tiết tiêu biểu của cảnh ở thời điểm miêu tả, tả theo trình tự hợp lí.</a:t>
            </a:r>
            <a:endParaRPr sz="2400">
              <a:solidFill>
                <a:schemeClr val="dk1"/>
              </a:solidFill>
              <a:latin typeface="Arial"/>
              <a:ea typeface="Arial"/>
              <a:cs typeface="Arial"/>
              <a:sym typeface="Arial"/>
            </a:endParaRPr>
          </a:p>
          <a:p>
            <a:pPr marL="457200" marR="0" lvl="0" indent="-457200" algn="just" rtl="0">
              <a:spcBef>
                <a:spcPts val="0"/>
              </a:spcBef>
              <a:spcAft>
                <a:spcPts val="0"/>
              </a:spcAft>
              <a:buClr>
                <a:schemeClr val="dk1"/>
              </a:buClr>
              <a:buSzPts val="2400"/>
              <a:buFont typeface="Arial"/>
              <a:buAutoNum type="arabicPeriod"/>
            </a:pPr>
            <a:r>
              <a:rPr lang="en-US" sz="2400">
                <a:solidFill>
                  <a:schemeClr val="dk1"/>
                </a:solidFill>
                <a:latin typeface="Arial"/>
                <a:ea typeface="Arial"/>
                <a:cs typeface="Arial"/>
                <a:sym typeface="Arial"/>
              </a:rPr>
              <a:t>Sử dụng được các biện pháp nghệ thuật so sánh, nhân hoá làm cho hình ảnh miêu tả sinh động, gợi cảm.</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12"/>
          <p:cNvGrpSpPr/>
          <p:nvPr/>
        </p:nvGrpSpPr>
        <p:grpSpPr>
          <a:xfrm>
            <a:off x="2000679" y="2471363"/>
            <a:ext cx="5656757" cy="1156701"/>
            <a:chOff x="2014869" y="552450"/>
            <a:chExt cx="8409911" cy="2284549"/>
          </a:xfrm>
        </p:grpSpPr>
        <p:sp>
          <p:nvSpPr>
            <p:cNvPr id="220" name="Google Shape;220;p12"/>
            <p:cNvSpPr/>
            <p:nvPr/>
          </p:nvSpPr>
          <p:spPr>
            <a:xfrm>
              <a:off x="2590800" y="552450"/>
              <a:ext cx="7429500" cy="2076450"/>
            </a:xfrm>
            <a:custGeom>
              <a:avLst/>
              <a:gdLst/>
              <a:ahLst/>
              <a:cxnLst/>
              <a:rect l="l" t="t" r="r" b="b"/>
              <a:pathLst>
                <a:path w="7429500" h="2076450" extrusionOk="0">
                  <a:moveTo>
                    <a:pt x="0" y="0"/>
                  </a:moveTo>
                  <a:lnTo>
                    <a:pt x="7429500" y="457200"/>
                  </a:lnTo>
                  <a:lnTo>
                    <a:pt x="7429500" y="2076450"/>
                  </a:lnTo>
                  <a:lnTo>
                    <a:pt x="19050" y="1638300"/>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1" name="Google Shape;221;p12"/>
            <p:cNvSpPr/>
            <p:nvPr/>
          </p:nvSpPr>
          <p:spPr>
            <a:xfrm>
              <a:off x="2014869" y="838200"/>
              <a:ext cx="8409911" cy="1998799"/>
            </a:xfrm>
            <a:custGeom>
              <a:avLst/>
              <a:gdLst/>
              <a:ahLst/>
              <a:cxnLst/>
              <a:rect l="l" t="t" r="r" b="b"/>
              <a:pathLst>
                <a:path w="9272466" h="1925448" extrusionOk="0">
                  <a:moveTo>
                    <a:pt x="0" y="16953"/>
                  </a:moveTo>
                  <a:lnTo>
                    <a:pt x="8842619" y="0"/>
                  </a:lnTo>
                  <a:lnTo>
                    <a:pt x="9272466" y="1320042"/>
                  </a:lnTo>
                  <a:lnTo>
                    <a:pt x="246185" y="1925448"/>
                  </a:lnTo>
                  <a:lnTo>
                    <a:pt x="0" y="16953"/>
                  </a:lnTo>
                  <a:close/>
                </a:path>
              </a:pathLst>
            </a:custGeom>
            <a:solidFill>
              <a:srgbClr val="FE00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0000"/>
                </a:solidFill>
                <a:latin typeface="Calibri"/>
                <a:ea typeface="Calibri"/>
                <a:cs typeface="Calibri"/>
                <a:sym typeface="Calibri"/>
              </a:endParaRPr>
            </a:p>
          </p:txBody>
        </p:sp>
      </p:grpSp>
      <p:grpSp>
        <p:nvGrpSpPr>
          <p:cNvPr id="222" name="Google Shape;222;p12"/>
          <p:cNvGrpSpPr/>
          <p:nvPr/>
        </p:nvGrpSpPr>
        <p:grpSpPr>
          <a:xfrm>
            <a:off x="1476285" y="2701166"/>
            <a:ext cx="862866" cy="862866"/>
            <a:chOff x="1507165" y="1085850"/>
            <a:chExt cx="1543050" cy="1543050"/>
          </a:xfrm>
        </p:grpSpPr>
        <p:sp>
          <p:nvSpPr>
            <p:cNvPr id="223" name="Google Shape;223;p12"/>
            <p:cNvSpPr/>
            <p:nvPr/>
          </p:nvSpPr>
          <p:spPr>
            <a:xfrm>
              <a:off x="1507165" y="1085850"/>
              <a:ext cx="1543050" cy="1543050"/>
            </a:xfrm>
            <a:prstGeom prst="flowChartConnector">
              <a:avLst/>
            </a:prstGeom>
            <a:solidFill>
              <a:schemeClr val="lt1"/>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4" name="Google Shape;224;p12"/>
            <p:cNvSpPr/>
            <p:nvPr/>
          </p:nvSpPr>
          <p:spPr>
            <a:xfrm>
              <a:off x="1767220" y="1368658"/>
              <a:ext cx="974491" cy="974491"/>
            </a:xfrm>
            <a:prstGeom prst="flowChartConnector">
              <a:avLst/>
            </a:prstGeom>
            <a:solidFill>
              <a:srgbClr val="FE003E"/>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1">
                  <a:solidFill>
                    <a:schemeClr val="lt1"/>
                  </a:solidFill>
                  <a:latin typeface="Arial"/>
                  <a:ea typeface="Arial"/>
                  <a:cs typeface="Arial"/>
                  <a:sym typeface="Arial"/>
                </a:rPr>
                <a:t>1</a:t>
              </a:r>
              <a:endParaRPr sz="2700" b="1">
                <a:solidFill>
                  <a:schemeClr val="lt1"/>
                </a:solidFill>
                <a:latin typeface="Arial"/>
                <a:ea typeface="Arial"/>
                <a:cs typeface="Arial"/>
                <a:sym typeface="Arial"/>
              </a:endParaRPr>
            </a:p>
          </p:txBody>
        </p:sp>
      </p:grpSp>
      <p:grpSp>
        <p:nvGrpSpPr>
          <p:cNvPr id="225" name="Google Shape;225;p12"/>
          <p:cNvGrpSpPr/>
          <p:nvPr/>
        </p:nvGrpSpPr>
        <p:grpSpPr>
          <a:xfrm>
            <a:off x="2000679" y="3987038"/>
            <a:ext cx="5656757" cy="1156701"/>
            <a:chOff x="2014869" y="552450"/>
            <a:chExt cx="8409911" cy="2284549"/>
          </a:xfrm>
        </p:grpSpPr>
        <p:sp>
          <p:nvSpPr>
            <p:cNvPr id="226" name="Google Shape;226;p12"/>
            <p:cNvSpPr/>
            <p:nvPr/>
          </p:nvSpPr>
          <p:spPr>
            <a:xfrm>
              <a:off x="2590800" y="552450"/>
              <a:ext cx="7429500" cy="2076450"/>
            </a:xfrm>
            <a:custGeom>
              <a:avLst/>
              <a:gdLst/>
              <a:ahLst/>
              <a:cxnLst/>
              <a:rect l="l" t="t" r="r" b="b"/>
              <a:pathLst>
                <a:path w="7429500" h="2076450" extrusionOk="0">
                  <a:moveTo>
                    <a:pt x="0" y="0"/>
                  </a:moveTo>
                  <a:lnTo>
                    <a:pt x="7429500" y="457200"/>
                  </a:lnTo>
                  <a:lnTo>
                    <a:pt x="7429500" y="2076450"/>
                  </a:lnTo>
                  <a:lnTo>
                    <a:pt x="19050" y="1638300"/>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7" name="Google Shape;227;p12"/>
            <p:cNvSpPr/>
            <p:nvPr/>
          </p:nvSpPr>
          <p:spPr>
            <a:xfrm>
              <a:off x="2014869" y="838200"/>
              <a:ext cx="8409911" cy="1998799"/>
            </a:xfrm>
            <a:custGeom>
              <a:avLst/>
              <a:gdLst/>
              <a:ahLst/>
              <a:cxnLst/>
              <a:rect l="l" t="t" r="r" b="b"/>
              <a:pathLst>
                <a:path w="9272466" h="1925448" extrusionOk="0">
                  <a:moveTo>
                    <a:pt x="0" y="16953"/>
                  </a:moveTo>
                  <a:lnTo>
                    <a:pt x="8842619" y="0"/>
                  </a:lnTo>
                  <a:lnTo>
                    <a:pt x="9272466" y="1320042"/>
                  </a:lnTo>
                  <a:lnTo>
                    <a:pt x="246185" y="1925448"/>
                  </a:lnTo>
                  <a:lnTo>
                    <a:pt x="0" y="16953"/>
                  </a:lnTo>
                  <a:close/>
                </a:path>
              </a:pathLst>
            </a:custGeom>
            <a:solidFill>
              <a:srgbClr val="F8A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0000"/>
                </a:solidFill>
                <a:latin typeface="Calibri"/>
                <a:ea typeface="Calibri"/>
                <a:cs typeface="Calibri"/>
                <a:sym typeface="Calibri"/>
              </a:endParaRPr>
            </a:p>
          </p:txBody>
        </p:sp>
      </p:grpSp>
      <p:grpSp>
        <p:nvGrpSpPr>
          <p:cNvPr id="228" name="Google Shape;228;p12"/>
          <p:cNvGrpSpPr/>
          <p:nvPr/>
        </p:nvGrpSpPr>
        <p:grpSpPr>
          <a:xfrm>
            <a:off x="1476285" y="4216841"/>
            <a:ext cx="862866" cy="862866"/>
            <a:chOff x="1507165" y="1085850"/>
            <a:chExt cx="1543050" cy="1543050"/>
          </a:xfrm>
        </p:grpSpPr>
        <p:sp>
          <p:nvSpPr>
            <p:cNvPr id="229" name="Google Shape;229;p12"/>
            <p:cNvSpPr/>
            <p:nvPr/>
          </p:nvSpPr>
          <p:spPr>
            <a:xfrm>
              <a:off x="1507165" y="1085850"/>
              <a:ext cx="1543050" cy="1543050"/>
            </a:xfrm>
            <a:prstGeom prst="flowChartConnector">
              <a:avLst/>
            </a:prstGeom>
            <a:solidFill>
              <a:schemeClr val="lt1"/>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0" name="Google Shape;230;p12"/>
            <p:cNvSpPr/>
            <p:nvPr/>
          </p:nvSpPr>
          <p:spPr>
            <a:xfrm>
              <a:off x="1767220" y="1368658"/>
              <a:ext cx="974491" cy="974491"/>
            </a:xfrm>
            <a:prstGeom prst="flowChartConnector">
              <a:avLst/>
            </a:prstGeom>
            <a:solidFill>
              <a:srgbClr val="F8AC00"/>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1">
                  <a:solidFill>
                    <a:schemeClr val="lt1"/>
                  </a:solidFill>
                  <a:latin typeface="Arial"/>
                  <a:ea typeface="Arial"/>
                  <a:cs typeface="Arial"/>
                  <a:sym typeface="Arial"/>
                </a:rPr>
                <a:t>2</a:t>
              </a:r>
              <a:endParaRPr sz="2700" b="1">
                <a:solidFill>
                  <a:schemeClr val="lt1"/>
                </a:solidFill>
                <a:latin typeface="Arial"/>
                <a:ea typeface="Arial"/>
                <a:cs typeface="Arial"/>
                <a:sym typeface="Arial"/>
              </a:endParaRPr>
            </a:p>
          </p:txBody>
        </p:sp>
      </p:grpSp>
      <p:sp>
        <p:nvSpPr>
          <p:cNvPr id="231" name="Google Shape;231;p12"/>
          <p:cNvSpPr/>
          <p:nvPr/>
        </p:nvSpPr>
        <p:spPr>
          <a:xfrm>
            <a:off x="3429000" y="897390"/>
            <a:ext cx="2286000" cy="578150"/>
          </a:xfrm>
          <a:prstGeom prst="flowChartAlternateProcess">
            <a:avLst/>
          </a:prstGeom>
          <a:solidFill>
            <a:srgbClr val="0C0C0C"/>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1">
                <a:solidFill>
                  <a:schemeClr val="lt1"/>
                </a:solidFill>
                <a:latin typeface="Arial"/>
                <a:ea typeface="Arial"/>
                <a:cs typeface="Arial"/>
                <a:sym typeface="Arial"/>
              </a:rPr>
              <a:t>MỤC TIÊU</a:t>
            </a:r>
            <a:endParaRPr sz="2700" b="1">
              <a:solidFill>
                <a:schemeClr val="lt1"/>
              </a:solidFill>
              <a:latin typeface="Arial"/>
              <a:ea typeface="Arial"/>
              <a:cs typeface="Arial"/>
              <a:sym typeface="Arial"/>
            </a:endParaRPr>
          </a:p>
        </p:txBody>
      </p:sp>
      <p:cxnSp>
        <p:nvCxnSpPr>
          <p:cNvPr id="232" name="Google Shape;232;p12"/>
          <p:cNvCxnSpPr/>
          <p:nvPr/>
        </p:nvCxnSpPr>
        <p:spPr>
          <a:xfrm>
            <a:off x="0" y="1186464"/>
            <a:ext cx="3429000" cy="0"/>
          </a:xfrm>
          <a:prstGeom prst="straightConnector1">
            <a:avLst/>
          </a:prstGeom>
          <a:noFill/>
          <a:ln w="76200" cap="flat" cmpd="sng">
            <a:solidFill>
              <a:schemeClr val="dk1"/>
            </a:solidFill>
            <a:prstDash val="solid"/>
            <a:round/>
            <a:headEnd type="none" w="sm" len="sm"/>
            <a:tailEnd type="none" w="sm" len="sm"/>
          </a:ln>
        </p:spPr>
      </p:cxnSp>
      <p:cxnSp>
        <p:nvCxnSpPr>
          <p:cNvPr id="233" name="Google Shape;233;p12"/>
          <p:cNvCxnSpPr/>
          <p:nvPr/>
        </p:nvCxnSpPr>
        <p:spPr>
          <a:xfrm>
            <a:off x="5715000" y="1172778"/>
            <a:ext cx="3429000" cy="0"/>
          </a:xfrm>
          <a:prstGeom prst="straightConnector1">
            <a:avLst/>
          </a:prstGeom>
          <a:noFill/>
          <a:ln w="76200" cap="flat" cmpd="sng">
            <a:solidFill>
              <a:schemeClr val="dk1"/>
            </a:solidFill>
            <a:prstDash val="solid"/>
            <a:round/>
            <a:headEnd type="none" w="sm" len="sm"/>
            <a:tailEnd type="none" w="sm" len="sm"/>
          </a:ln>
        </p:spPr>
      </p:cxnSp>
      <p:pic>
        <p:nvPicPr>
          <p:cNvPr id="234" name="Google Shape;234;p12"/>
          <p:cNvPicPr preferRelativeResize="0"/>
          <p:nvPr/>
        </p:nvPicPr>
        <p:blipFill rotWithShape="1">
          <a:blip r:embed="rId3">
            <a:alphaModFix/>
          </a:blip>
          <a:srcRect/>
          <a:stretch/>
        </p:blipFill>
        <p:spPr>
          <a:xfrm>
            <a:off x="4618" y="1387922"/>
            <a:ext cx="1088231" cy="516681"/>
          </a:xfrm>
          <a:prstGeom prst="rect">
            <a:avLst/>
          </a:prstGeom>
          <a:noFill/>
          <a:ln>
            <a:noFill/>
          </a:ln>
        </p:spPr>
      </p:pic>
      <p:pic>
        <p:nvPicPr>
          <p:cNvPr id="235" name="Google Shape;235;p12"/>
          <p:cNvPicPr preferRelativeResize="0"/>
          <p:nvPr/>
        </p:nvPicPr>
        <p:blipFill rotWithShape="1">
          <a:blip r:embed="rId3">
            <a:alphaModFix/>
          </a:blip>
          <a:srcRect/>
          <a:stretch/>
        </p:blipFill>
        <p:spPr>
          <a:xfrm>
            <a:off x="7851130" y="3369724"/>
            <a:ext cx="1088231" cy="516681"/>
          </a:xfrm>
          <a:prstGeom prst="rect">
            <a:avLst/>
          </a:prstGeom>
          <a:noFill/>
          <a:ln>
            <a:noFill/>
          </a:ln>
        </p:spPr>
      </p:pic>
      <p:sp>
        <p:nvSpPr>
          <p:cNvPr id="236" name="Google Shape;236;p12"/>
          <p:cNvSpPr txBox="1"/>
          <p:nvPr/>
        </p:nvSpPr>
        <p:spPr>
          <a:xfrm>
            <a:off x="2339151" y="2718680"/>
            <a:ext cx="480417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Phát hiện được những hình ảnh đẹp trong 2 bài văn tả cảnh: Rừng trưa, Chiều tối</a:t>
            </a:r>
            <a:endParaRPr sz="1800">
              <a:solidFill>
                <a:schemeClr val="lt1"/>
              </a:solidFill>
              <a:latin typeface="Arial"/>
              <a:ea typeface="Arial"/>
              <a:cs typeface="Arial"/>
              <a:sym typeface="Arial"/>
            </a:endParaRPr>
          </a:p>
        </p:txBody>
      </p:sp>
      <p:sp>
        <p:nvSpPr>
          <p:cNvPr id="237" name="Google Shape;237;p12"/>
          <p:cNvSpPr txBox="1"/>
          <p:nvPr/>
        </p:nvSpPr>
        <p:spPr>
          <a:xfrm>
            <a:off x="2571010" y="4131717"/>
            <a:ext cx="480417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Biết chuyển một phần của dàn ý đã lập trong tiết học trước thành một đoạn văn tả cảnh một buổi trong ngày.</a:t>
            </a:r>
            <a:endParaRPr sz="1800">
              <a:solidFill>
                <a:schemeClr val="lt1"/>
              </a:solidFill>
              <a:latin typeface="Arial"/>
              <a:ea typeface="Arial"/>
              <a:cs typeface="Arial"/>
              <a:sym typeface="Arial"/>
            </a:endParaRPr>
          </a:p>
        </p:txBody>
      </p:sp>
      <p:sp>
        <p:nvSpPr>
          <p:cNvPr id="238" name="Google Shape;238;p12"/>
          <p:cNvSpPr txBox="1"/>
          <p:nvPr/>
        </p:nvSpPr>
        <p:spPr>
          <a:xfrm>
            <a:off x="2605851" y="4997109"/>
            <a:ext cx="48041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Lập được dàn ý bài văn tả cảnh từ những điều quan sát được và trình bày theo dàn ý.</a:t>
            </a:r>
            <a:endParaRPr/>
          </a:p>
        </p:txBody>
      </p:sp>
      <p:sp>
        <p:nvSpPr>
          <p:cNvPr id="239" name="Google Shape;239;p12"/>
          <p:cNvSpPr txBox="1"/>
          <p:nvPr/>
        </p:nvSpPr>
        <p:spPr>
          <a:xfrm>
            <a:off x="3265725" y="1959425"/>
            <a:ext cx="648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childTnLst>
                                </p:cTn>
                              </p:par>
                              <p:par>
                                <p:cTn id="8" presetID="10" presetClass="entr" presetSubtype="0" fill="hold" nodeType="withEffect">
                                  <p:stCondLst>
                                    <p:cond delay="0"/>
                                  </p:stCondLst>
                                  <p:childTnLst>
                                    <p:set>
                                      <p:cBhvr>
                                        <p:cTn id="9" dur="1" fill="hold">
                                          <p:stCondLst>
                                            <p:cond delay="0"/>
                                          </p:stCondLst>
                                        </p:cTn>
                                        <p:tgtEl>
                                          <p:spTgt spid="233"/>
                                        </p:tgtEl>
                                        <p:attrNameLst>
                                          <p:attrName>style.visibility</p:attrName>
                                        </p:attrNameLst>
                                      </p:cBhvr>
                                      <p:to>
                                        <p:strVal val="visible"/>
                                      </p:to>
                                    </p:set>
                                    <p:animEffect transition="in" filter="fade">
                                      <p:cBhvr>
                                        <p:cTn id="10" dur="500"/>
                                        <p:tgtEl>
                                          <p:spTgt spid="2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fade">
                                      <p:cBhvr>
                                        <p:cTn id="15" dur="500"/>
                                        <p:tgtEl>
                                          <p:spTgt spid="23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22"/>
                                        </p:tgtEl>
                                        <p:attrNameLst>
                                          <p:attrName>style.visibility</p:attrName>
                                        </p:attrNameLst>
                                      </p:cBhvr>
                                      <p:to>
                                        <p:strVal val="visible"/>
                                      </p:to>
                                    </p:set>
                                    <p:anim calcmode="lin" valueType="num">
                                      <p:cBhvr additive="base">
                                        <p:cTn id="20" dur="500"/>
                                        <p:tgtEl>
                                          <p:spTgt spid="222"/>
                                        </p:tgtEl>
                                        <p:attrNameLst>
                                          <p:attrName>ppt_x</p:attrName>
                                        </p:attrNameLst>
                                      </p:cBhvr>
                                      <p:tavLst>
                                        <p:tav tm="0">
                                          <p:val>
                                            <p:strVal val="#ppt_x-1"/>
                                          </p:val>
                                        </p:tav>
                                        <p:tav tm="100000">
                                          <p:val>
                                            <p:strVal val="#ppt_x"/>
                                          </p:val>
                                        </p:tav>
                                      </p:tavLst>
                                    </p:anim>
                                  </p:childTnLst>
                                </p:cTn>
                              </p:par>
                              <p:par>
                                <p:cTn id="21" presetID="2" presetClass="entr" presetSubtype="2" fill="hold" nodeType="withEffect">
                                  <p:stCondLst>
                                    <p:cond delay="0"/>
                                  </p:stCondLst>
                                  <p:childTnLst>
                                    <p:set>
                                      <p:cBhvr>
                                        <p:cTn id="22" dur="1" fill="hold">
                                          <p:stCondLst>
                                            <p:cond delay="0"/>
                                          </p:stCondLst>
                                        </p:cTn>
                                        <p:tgtEl>
                                          <p:spTgt spid="236"/>
                                        </p:tgtEl>
                                        <p:attrNameLst>
                                          <p:attrName>style.visibility</p:attrName>
                                        </p:attrNameLst>
                                      </p:cBhvr>
                                      <p:to>
                                        <p:strVal val="visible"/>
                                      </p:to>
                                    </p:set>
                                    <p:anim calcmode="lin" valueType="num">
                                      <p:cBhvr additive="base">
                                        <p:cTn id="23" dur="500"/>
                                        <p:tgtEl>
                                          <p:spTgt spid="236"/>
                                        </p:tgtEl>
                                        <p:attrNameLst>
                                          <p:attrName>ppt_x</p:attrName>
                                        </p:attrNameLst>
                                      </p:cBhvr>
                                      <p:tavLst>
                                        <p:tav tm="0">
                                          <p:val>
                                            <p:strVal val="#ppt_x+1"/>
                                          </p:val>
                                        </p:tav>
                                        <p:tav tm="100000">
                                          <p:val>
                                            <p:strVal val="#ppt_x"/>
                                          </p:val>
                                        </p:tav>
                                      </p:tavLst>
                                    </p:anim>
                                  </p:childTnLst>
                                </p:cTn>
                              </p:par>
                              <p:par>
                                <p:cTn id="24" presetID="2" presetClass="entr" presetSubtype="2" fill="hold" nodeType="withEffect">
                                  <p:stCondLst>
                                    <p:cond delay="0"/>
                                  </p:stCondLst>
                                  <p:childTnLst>
                                    <p:set>
                                      <p:cBhvr>
                                        <p:cTn id="25" dur="1" fill="hold">
                                          <p:stCondLst>
                                            <p:cond delay="0"/>
                                          </p:stCondLst>
                                        </p:cTn>
                                        <p:tgtEl>
                                          <p:spTgt spid="219"/>
                                        </p:tgtEl>
                                        <p:attrNameLst>
                                          <p:attrName>style.visibility</p:attrName>
                                        </p:attrNameLst>
                                      </p:cBhvr>
                                      <p:to>
                                        <p:strVal val="visible"/>
                                      </p:to>
                                    </p:set>
                                    <p:anim calcmode="lin" valueType="num">
                                      <p:cBhvr additive="base">
                                        <p:cTn id="26" dur="500"/>
                                        <p:tgtEl>
                                          <p:spTgt spid="219"/>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8"/>
                                        </p:tgtEl>
                                        <p:attrNameLst>
                                          <p:attrName>style.visibility</p:attrName>
                                        </p:attrNameLst>
                                      </p:cBhvr>
                                      <p:to>
                                        <p:strVal val="visible"/>
                                      </p:to>
                                    </p:set>
                                    <p:anim calcmode="lin" valueType="num">
                                      <p:cBhvr additive="base">
                                        <p:cTn id="31" dur="500"/>
                                        <p:tgtEl>
                                          <p:spTgt spid="228"/>
                                        </p:tgtEl>
                                        <p:attrNameLst>
                                          <p:attrName>ppt_x</p:attrName>
                                        </p:attrNameLst>
                                      </p:cBhvr>
                                      <p:tavLst>
                                        <p:tav tm="0">
                                          <p:val>
                                            <p:strVal val="#ppt_x-1"/>
                                          </p:val>
                                        </p:tav>
                                        <p:tav tm="100000">
                                          <p:val>
                                            <p:strVal val="#ppt_x"/>
                                          </p:val>
                                        </p:tav>
                                      </p:tavLst>
                                    </p:anim>
                                  </p:childTnLst>
                                </p:cTn>
                              </p:par>
                              <p:par>
                                <p:cTn id="32" presetID="2" presetClass="entr" presetSubtype="2" fill="hold" nodeType="withEffect">
                                  <p:stCondLst>
                                    <p:cond delay="0"/>
                                  </p:stCondLst>
                                  <p:childTnLst>
                                    <p:set>
                                      <p:cBhvr>
                                        <p:cTn id="33" dur="1" fill="hold">
                                          <p:stCondLst>
                                            <p:cond delay="0"/>
                                          </p:stCondLst>
                                        </p:cTn>
                                        <p:tgtEl>
                                          <p:spTgt spid="225"/>
                                        </p:tgtEl>
                                        <p:attrNameLst>
                                          <p:attrName>style.visibility</p:attrName>
                                        </p:attrNameLst>
                                      </p:cBhvr>
                                      <p:to>
                                        <p:strVal val="visible"/>
                                      </p:to>
                                    </p:set>
                                    <p:anim calcmode="lin" valueType="num">
                                      <p:cBhvr additive="base">
                                        <p:cTn id="34" dur="500"/>
                                        <p:tgtEl>
                                          <p:spTgt spid="225"/>
                                        </p:tgtEl>
                                        <p:attrNameLst>
                                          <p:attrName>ppt_x</p:attrName>
                                        </p:attrNameLst>
                                      </p:cBhvr>
                                      <p:tavLst>
                                        <p:tav tm="0">
                                          <p:val>
                                            <p:strVal val="#ppt_x+1"/>
                                          </p:val>
                                        </p:tav>
                                        <p:tav tm="100000">
                                          <p:val>
                                            <p:strVal val="#ppt_x"/>
                                          </p:val>
                                        </p:tav>
                                      </p:tavLst>
                                    </p:anim>
                                  </p:childTnLst>
                                </p:cTn>
                              </p:par>
                              <p:par>
                                <p:cTn id="35" presetID="2" presetClass="entr" presetSubtype="2" fill="hold" nodeType="withEffect">
                                  <p:stCondLst>
                                    <p:cond delay="0"/>
                                  </p:stCondLst>
                                  <p:childTnLst>
                                    <p:set>
                                      <p:cBhvr>
                                        <p:cTn id="36" dur="1" fill="hold">
                                          <p:stCondLst>
                                            <p:cond delay="0"/>
                                          </p:stCondLst>
                                        </p:cTn>
                                        <p:tgtEl>
                                          <p:spTgt spid="237"/>
                                        </p:tgtEl>
                                        <p:attrNameLst>
                                          <p:attrName>style.visibility</p:attrName>
                                        </p:attrNameLst>
                                      </p:cBhvr>
                                      <p:to>
                                        <p:strVal val="visible"/>
                                      </p:to>
                                    </p:set>
                                    <p:anim calcmode="lin" valueType="num">
                                      <p:cBhvr additive="base">
                                        <p:cTn id="37" dur="500"/>
                                        <p:tgtEl>
                                          <p:spTgt spid="237"/>
                                        </p:tgtEl>
                                        <p:attrNameLst>
                                          <p:attrName>ppt_x</p:attrName>
                                        </p:attrNameLst>
                                      </p:cBhvr>
                                      <p:tavLst>
                                        <p:tav tm="0">
                                          <p:val>
                                            <p:strVal val="#ppt_x+1"/>
                                          </p:val>
                                        </p:tav>
                                        <p:tav tm="100000">
                                          <p:val>
                                            <p:strVal val="#ppt_x"/>
                                          </p:val>
                                        </p:tav>
                                      </p:tavLst>
                                    </p:anim>
                                  </p:childTnLst>
                                </p:cTn>
                              </p:par>
                              <p:par>
                                <p:cTn id="38" presetID="2" presetClass="entr" presetSubtype="2" fill="hold" nodeType="withEffect">
                                  <p:stCondLst>
                                    <p:cond delay="0"/>
                                  </p:stCondLst>
                                  <p:childTnLst>
                                    <p:set>
                                      <p:cBhvr>
                                        <p:cTn id="39" dur="1" fill="hold">
                                          <p:stCondLst>
                                            <p:cond delay="0"/>
                                          </p:stCondLst>
                                        </p:cTn>
                                        <p:tgtEl>
                                          <p:spTgt spid="238"/>
                                        </p:tgtEl>
                                        <p:attrNameLst>
                                          <p:attrName>style.visibility</p:attrName>
                                        </p:attrNameLst>
                                      </p:cBhvr>
                                      <p:to>
                                        <p:strVal val="visible"/>
                                      </p:to>
                                    </p:set>
                                    <p:anim calcmode="lin" valueType="num">
                                      <p:cBhvr additive="base">
                                        <p:cTn id="40" dur="500"/>
                                        <p:tgtEl>
                                          <p:spTgt spid="23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US" sz="3200"/>
              <a:t>Cấu tạo của bài văn tả cảnh?</a:t>
            </a:r>
            <a:endParaRPr sz="3200"/>
          </a:p>
        </p:txBody>
      </p:sp>
      <p:sp>
        <p:nvSpPr>
          <p:cNvPr id="94" name="Google Shape;94;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fontScale="77500" lnSpcReduction="20000"/>
          </a:bodyPr>
          <a:lstStyle/>
          <a:p>
            <a:pPr marL="609600" lvl="0" indent="-609600" algn="l" rtl="0">
              <a:lnSpc>
                <a:spcPct val="90000"/>
              </a:lnSpc>
              <a:spcBef>
                <a:spcPts val="0"/>
              </a:spcBef>
              <a:spcAft>
                <a:spcPts val="0"/>
              </a:spcAft>
              <a:buClr>
                <a:srgbClr val="0C0C0C"/>
              </a:buClr>
              <a:buSzPct val="100000"/>
              <a:buNone/>
            </a:pPr>
            <a:r>
              <a:rPr lang="en-US" sz="2800">
                <a:solidFill>
                  <a:srgbClr val="0C0C0C"/>
                </a:solidFill>
                <a:latin typeface="Calibri"/>
                <a:ea typeface="Calibri"/>
                <a:cs typeface="Calibri"/>
                <a:sym typeface="Calibri"/>
              </a:rPr>
              <a:t>Bài văn tả cảnh thường có ba phần:</a:t>
            </a:r>
            <a:endParaRPr/>
          </a:p>
          <a:p>
            <a:pPr marL="609600" lvl="0" indent="-556260" algn="l" rtl="0">
              <a:lnSpc>
                <a:spcPct val="90000"/>
              </a:lnSpc>
              <a:spcBef>
                <a:spcPts val="560"/>
              </a:spcBef>
              <a:spcAft>
                <a:spcPts val="0"/>
              </a:spcAft>
              <a:buClr>
                <a:srgbClr val="0C0C0C"/>
              </a:buClr>
              <a:buSzPct val="100000"/>
              <a:buFont typeface="Calibri"/>
              <a:buAutoNum type="arabicPeriod"/>
            </a:pPr>
            <a:r>
              <a:rPr lang="en-US" sz="2800">
                <a:solidFill>
                  <a:srgbClr val="0C0C0C"/>
                </a:solidFill>
                <a:latin typeface="Calibri"/>
                <a:ea typeface="Calibri"/>
                <a:cs typeface="Calibri"/>
                <a:sym typeface="Calibri"/>
              </a:rPr>
              <a:t>Mở bài: Giới thiệu bao quát về cảnh sẽ tả.</a:t>
            </a:r>
            <a:endParaRPr/>
          </a:p>
          <a:p>
            <a:pPr marL="609600" lvl="0" indent="-556260" algn="l" rtl="0">
              <a:lnSpc>
                <a:spcPct val="90000"/>
              </a:lnSpc>
              <a:spcBef>
                <a:spcPts val="560"/>
              </a:spcBef>
              <a:spcAft>
                <a:spcPts val="0"/>
              </a:spcAft>
              <a:buClr>
                <a:srgbClr val="0C0C0C"/>
              </a:buClr>
              <a:buSzPct val="100000"/>
              <a:buFont typeface="Calibri"/>
              <a:buAutoNum type="arabicPeriod"/>
            </a:pPr>
            <a:r>
              <a:rPr lang="en-US" sz="2800">
                <a:solidFill>
                  <a:srgbClr val="0C0C0C"/>
                </a:solidFill>
                <a:latin typeface="Calibri"/>
                <a:ea typeface="Calibri"/>
                <a:cs typeface="Calibri"/>
                <a:sym typeface="Calibri"/>
              </a:rPr>
              <a:t>Thân bài: Tả từng phần của cảnh hoặc sự thay đổi của cảnh theo thời gian.</a:t>
            </a:r>
            <a:endParaRPr/>
          </a:p>
          <a:p>
            <a:pPr marL="609600" lvl="0" indent="-556260" algn="l" rtl="0">
              <a:lnSpc>
                <a:spcPct val="90000"/>
              </a:lnSpc>
              <a:spcBef>
                <a:spcPts val="560"/>
              </a:spcBef>
              <a:spcAft>
                <a:spcPts val="0"/>
              </a:spcAft>
              <a:buClr>
                <a:srgbClr val="0C0C0C"/>
              </a:buClr>
              <a:buSzPct val="100000"/>
              <a:buFont typeface="Calibri"/>
              <a:buAutoNum type="arabicPeriod"/>
            </a:pPr>
            <a:r>
              <a:rPr lang="en-US" sz="2800">
                <a:solidFill>
                  <a:srgbClr val="0C0C0C"/>
                </a:solidFill>
                <a:latin typeface="Calibri"/>
                <a:ea typeface="Calibri"/>
                <a:cs typeface="Calibri"/>
                <a:sym typeface="Calibri"/>
              </a:rPr>
              <a:t>Kết bài: Nêu nhận xét hặc cảm nghĩ của người viết.</a:t>
            </a:r>
            <a:endParaRPr/>
          </a:p>
          <a:p>
            <a:pPr marL="609600" lvl="0" indent="-609600" algn="ctr" rtl="0">
              <a:lnSpc>
                <a:spcPct val="90000"/>
              </a:lnSpc>
              <a:spcBef>
                <a:spcPts val="560"/>
              </a:spcBef>
              <a:spcAft>
                <a:spcPts val="0"/>
              </a:spcAft>
              <a:buClr>
                <a:srgbClr val="888888"/>
              </a:buClr>
              <a:buSzPct val="100000"/>
              <a:buNone/>
            </a:pPr>
            <a:endParaRPr sz="2800">
              <a:solidFill>
                <a:srgbClr val="0C0C0C"/>
              </a:solidFill>
              <a:latin typeface="Calibri"/>
              <a:ea typeface="Calibri"/>
              <a:cs typeface="Calibri"/>
              <a:sym typeface="Calibri"/>
            </a:endParaRPr>
          </a:p>
        </p:txBody>
      </p:sp>
      <p:sp>
        <p:nvSpPr>
          <p:cNvPr id="95" name="Google Shape;95;p2"/>
          <p:cNvSpPr txBox="1"/>
          <p:nvPr/>
        </p:nvSpPr>
        <p:spPr>
          <a:xfrm>
            <a:off x="2362200" y="609600"/>
            <a:ext cx="31242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b="0" i="0" u="none" strike="noStrike" cap="none">
              <a:solidFill>
                <a:schemeClr val="dk1"/>
              </a:solidFill>
              <a:latin typeface="Calibri"/>
              <a:ea typeface="Calibri"/>
              <a:cs typeface="Calibri"/>
              <a:sym typeface="Calibri"/>
            </a:endParaRPr>
          </a:p>
        </p:txBody>
      </p:sp>
      <p:pic>
        <p:nvPicPr>
          <p:cNvPr id="96" name="Google Shape;96;p2"/>
          <p:cNvPicPr preferRelativeResize="0"/>
          <p:nvPr/>
        </p:nvPicPr>
        <p:blipFill rotWithShape="1">
          <a:blip r:embed="rId3">
            <a:alphaModFix/>
          </a:blip>
          <a:srcRect b="2024"/>
          <a:stretch/>
        </p:blipFill>
        <p:spPr>
          <a:xfrm>
            <a:off x="8" y="-42359"/>
            <a:ext cx="2740892" cy="2947375"/>
          </a:xfrm>
          <a:prstGeom prst="rect">
            <a:avLst/>
          </a:prstGeom>
          <a:noFill/>
          <a:ln>
            <a:noFill/>
          </a:ln>
        </p:spPr>
      </p:pic>
      <p:sp>
        <p:nvSpPr>
          <p:cNvPr id="97" name="Google Shape;97;p2"/>
          <p:cNvSpPr txBox="1"/>
          <p:nvPr/>
        </p:nvSpPr>
        <p:spPr>
          <a:xfrm>
            <a:off x="-113146" y="892736"/>
            <a:ext cx="1926841"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chemeClr val="dk1"/>
                </a:solidFill>
                <a:latin typeface="Calibri"/>
                <a:ea typeface="Calibri"/>
                <a:cs typeface="Calibri"/>
                <a:sym typeface="Calibri"/>
              </a:rPr>
              <a:t>KHỞI ĐỘNG</a:t>
            </a:r>
            <a:endParaRPr sz="3200" b="0" i="0" u="none" strike="noStrike" cap="none">
              <a:solidFill>
                <a:schemeClr val="dk1"/>
              </a:solidFill>
              <a:latin typeface="Calibri"/>
              <a:ea typeface="Calibri"/>
              <a:cs typeface="Calibri"/>
              <a:sym typeface="Calibri"/>
            </a:endParaRPr>
          </a:p>
        </p:txBody>
      </p:sp>
      <p:sp>
        <p:nvSpPr>
          <p:cNvPr id="98" name="Google Shape;98;p2"/>
          <p:cNvSpPr txBox="1"/>
          <p:nvPr/>
        </p:nvSpPr>
        <p:spPr>
          <a:xfrm>
            <a:off x="2055525" y="2578750"/>
            <a:ext cx="47091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cxnSp>
        <p:nvCxnSpPr>
          <p:cNvPr id="99" name="Google Shape;99;p2"/>
          <p:cNvCxnSpPr/>
          <p:nvPr/>
        </p:nvCxnSpPr>
        <p:spPr>
          <a:xfrm rot="10800000">
            <a:off x="-4148350" y="896825"/>
            <a:ext cx="149400" cy="375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xEl>
                                              <p:pRg st="0" end="0"/>
                                            </p:txEl>
                                          </p:spTgt>
                                        </p:tgtEl>
                                        <p:attrNameLst>
                                          <p:attrName>style.visibility</p:attrName>
                                        </p:attrNameLst>
                                      </p:cBhvr>
                                      <p:to>
                                        <p:strVal val="visible"/>
                                      </p:to>
                                    </p:set>
                                    <p:animEffect transition="in" filter="fade">
                                      <p:cBhvr>
                                        <p:cTn id="12" dur="500"/>
                                        <p:tgtEl>
                                          <p:spTgt spid="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
                                            <p:txEl>
                                              <p:pRg st="1" end="1"/>
                                            </p:txEl>
                                          </p:spTgt>
                                        </p:tgtEl>
                                        <p:attrNameLst>
                                          <p:attrName>style.visibility</p:attrName>
                                        </p:attrNameLst>
                                      </p:cBhvr>
                                      <p:to>
                                        <p:strVal val="visible"/>
                                      </p:to>
                                    </p:set>
                                    <p:animEffect transition="in" filter="fade">
                                      <p:cBhvr>
                                        <p:cTn id="17" dur="500"/>
                                        <p:tgtEl>
                                          <p:spTgt spid="9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
                                            <p:txEl>
                                              <p:pRg st="2" end="2"/>
                                            </p:txEl>
                                          </p:spTgt>
                                        </p:tgtEl>
                                        <p:attrNameLst>
                                          <p:attrName>style.visibility</p:attrName>
                                        </p:attrNameLst>
                                      </p:cBhvr>
                                      <p:to>
                                        <p:strVal val="visible"/>
                                      </p:to>
                                    </p:set>
                                    <p:animEffect transition="in" filter="fade">
                                      <p:cBhvr>
                                        <p:cTn id="22" dur="500"/>
                                        <p:tgtEl>
                                          <p:spTgt spid="9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4">
                                            <p:txEl>
                                              <p:pRg st="3" end="3"/>
                                            </p:txEl>
                                          </p:spTgt>
                                        </p:tgtEl>
                                        <p:attrNameLst>
                                          <p:attrName>style.visibility</p:attrName>
                                        </p:attrNameLst>
                                      </p:cBhvr>
                                      <p:to>
                                        <p:strVal val="visible"/>
                                      </p:to>
                                    </p:set>
                                    <p:animEffect transition="in" filter="fade">
                                      <p:cBhvr>
                                        <p:cTn id="27" dur="500"/>
                                        <p:tgtEl>
                                          <p:spTgt spid="9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4">
                                            <p:txEl>
                                              <p:pRg st="4" end="4"/>
                                            </p:txEl>
                                          </p:spTgt>
                                        </p:tgtEl>
                                        <p:attrNameLst>
                                          <p:attrName>style.visibility</p:attrName>
                                        </p:attrNameLst>
                                      </p:cBhvr>
                                      <p:to>
                                        <p:strVal val="visible"/>
                                      </p:to>
                                    </p:set>
                                    <p:animEffect transition="in" filter="fade">
                                      <p:cBhvr>
                                        <p:cTn id="32" dur="500"/>
                                        <p:tgtEl>
                                          <p:spTgt spid="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3"/>
          <p:cNvGrpSpPr/>
          <p:nvPr/>
        </p:nvGrpSpPr>
        <p:grpSpPr>
          <a:xfrm>
            <a:off x="2000679" y="2471363"/>
            <a:ext cx="5656757" cy="1156701"/>
            <a:chOff x="2014869" y="552450"/>
            <a:chExt cx="8409911" cy="2284549"/>
          </a:xfrm>
        </p:grpSpPr>
        <p:sp>
          <p:nvSpPr>
            <p:cNvPr id="105" name="Google Shape;105;p3"/>
            <p:cNvSpPr/>
            <p:nvPr/>
          </p:nvSpPr>
          <p:spPr>
            <a:xfrm>
              <a:off x="2590800" y="552450"/>
              <a:ext cx="7429500" cy="2076450"/>
            </a:xfrm>
            <a:custGeom>
              <a:avLst/>
              <a:gdLst/>
              <a:ahLst/>
              <a:cxnLst/>
              <a:rect l="l" t="t" r="r" b="b"/>
              <a:pathLst>
                <a:path w="7429500" h="2076450" extrusionOk="0">
                  <a:moveTo>
                    <a:pt x="0" y="0"/>
                  </a:moveTo>
                  <a:lnTo>
                    <a:pt x="7429500" y="457200"/>
                  </a:lnTo>
                  <a:lnTo>
                    <a:pt x="7429500" y="2076450"/>
                  </a:lnTo>
                  <a:lnTo>
                    <a:pt x="19050" y="1638300"/>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06" name="Google Shape;106;p3"/>
            <p:cNvSpPr/>
            <p:nvPr/>
          </p:nvSpPr>
          <p:spPr>
            <a:xfrm>
              <a:off x="2014869" y="838200"/>
              <a:ext cx="8409911" cy="1998799"/>
            </a:xfrm>
            <a:custGeom>
              <a:avLst/>
              <a:gdLst/>
              <a:ahLst/>
              <a:cxnLst/>
              <a:rect l="l" t="t" r="r" b="b"/>
              <a:pathLst>
                <a:path w="9272466" h="1925448" extrusionOk="0">
                  <a:moveTo>
                    <a:pt x="0" y="16953"/>
                  </a:moveTo>
                  <a:lnTo>
                    <a:pt x="8842619" y="0"/>
                  </a:lnTo>
                  <a:lnTo>
                    <a:pt x="9272466" y="1320042"/>
                  </a:lnTo>
                  <a:lnTo>
                    <a:pt x="246185" y="1925448"/>
                  </a:lnTo>
                  <a:lnTo>
                    <a:pt x="0" y="16953"/>
                  </a:lnTo>
                  <a:close/>
                </a:path>
              </a:pathLst>
            </a:custGeom>
            <a:solidFill>
              <a:srgbClr val="FE00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0000"/>
                </a:solidFill>
                <a:latin typeface="Calibri"/>
                <a:ea typeface="Calibri"/>
                <a:cs typeface="Calibri"/>
                <a:sym typeface="Calibri"/>
              </a:endParaRPr>
            </a:p>
          </p:txBody>
        </p:sp>
      </p:grpSp>
      <p:grpSp>
        <p:nvGrpSpPr>
          <p:cNvPr id="107" name="Google Shape;107;p3"/>
          <p:cNvGrpSpPr/>
          <p:nvPr/>
        </p:nvGrpSpPr>
        <p:grpSpPr>
          <a:xfrm>
            <a:off x="1476285" y="2701166"/>
            <a:ext cx="862866" cy="862866"/>
            <a:chOff x="1507165" y="1085850"/>
            <a:chExt cx="1543050" cy="1543050"/>
          </a:xfrm>
        </p:grpSpPr>
        <p:sp>
          <p:nvSpPr>
            <p:cNvPr id="108" name="Google Shape;108;p3"/>
            <p:cNvSpPr/>
            <p:nvPr/>
          </p:nvSpPr>
          <p:spPr>
            <a:xfrm>
              <a:off x="1507165" y="1085850"/>
              <a:ext cx="1543050" cy="1543050"/>
            </a:xfrm>
            <a:prstGeom prst="flowChartConnector">
              <a:avLst/>
            </a:prstGeom>
            <a:solidFill>
              <a:schemeClr val="lt1"/>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09" name="Google Shape;109;p3"/>
            <p:cNvSpPr/>
            <p:nvPr/>
          </p:nvSpPr>
          <p:spPr>
            <a:xfrm>
              <a:off x="1767220" y="1368658"/>
              <a:ext cx="974491" cy="974491"/>
            </a:xfrm>
            <a:prstGeom prst="flowChartConnector">
              <a:avLst/>
            </a:prstGeom>
            <a:solidFill>
              <a:srgbClr val="FE003E"/>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1" i="0" u="none" strike="noStrike" cap="none">
                  <a:solidFill>
                    <a:schemeClr val="lt1"/>
                  </a:solidFill>
                  <a:latin typeface="Arial"/>
                  <a:ea typeface="Arial"/>
                  <a:cs typeface="Arial"/>
                  <a:sym typeface="Arial"/>
                </a:rPr>
                <a:t>1</a:t>
              </a:r>
              <a:endParaRPr sz="2700" b="1" i="0" u="none" strike="noStrike" cap="none">
                <a:solidFill>
                  <a:schemeClr val="lt1"/>
                </a:solidFill>
                <a:latin typeface="Arial"/>
                <a:ea typeface="Arial"/>
                <a:cs typeface="Arial"/>
                <a:sym typeface="Arial"/>
              </a:endParaRPr>
            </a:p>
          </p:txBody>
        </p:sp>
      </p:grpSp>
      <p:grpSp>
        <p:nvGrpSpPr>
          <p:cNvPr id="110" name="Google Shape;110;p3"/>
          <p:cNvGrpSpPr/>
          <p:nvPr/>
        </p:nvGrpSpPr>
        <p:grpSpPr>
          <a:xfrm>
            <a:off x="2000679" y="3987038"/>
            <a:ext cx="5656757" cy="1156701"/>
            <a:chOff x="2014869" y="552450"/>
            <a:chExt cx="8409911" cy="2284549"/>
          </a:xfrm>
        </p:grpSpPr>
        <p:sp>
          <p:nvSpPr>
            <p:cNvPr id="111" name="Google Shape;111;p3"/>
            <p:cNvSpPr/>
            <p:nvPr/>
          </p:nvSpPr>
          <p:spPr>
            <a:xfrm>
              <a:off x="2590800" y="552450"/>
              <a:ext cx="7429500" cy="2076450"/>
            </a:xfrm>
            <a:custGeom>
              <a:avLst/>
              <a:gdLst/>
              <a:ahLst/>
              <a:cxnLst/>
              <a:rect l="l" t="t" r="r" b="b"/>
              <a:pathLst>
                <a:path w="7429500" h="2076450" extrusionOk="0">
                  <a:moveTo>
                    <a:pt x="0" y="0"/>
                  </a:moveTo>
                  <a:lnTo>
                    <a:pt x="7429500" y="457200"/>
                  </a:lnTo>
                  <a:lnTo>
                    <a:pt x="7429500" y="2076450"/>
                  </a:lnTo>
                  <a:lnTo>
                    <a:pt x="19050" y="1638300"/>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12" name="Google Shape;112;p3"/>
            <p:cNvSpPr/>
            <p:nvPr/>
          </p:nvSpPr>
          <p:spPr>
            <a:xfrm>
              <a:off x="2014869" y="838200"/>
              <a:ext cx="8409911" cy="1998799"/>
            </a:xfrm>
            <a:custGeom>
              <a:avLst/>
              <a:gdLst/>
              <a:ahLst/>
              <a:cxnLst/>
              <a:rect l="l" t="t" r="r" b="b"/>
              <a:pathLst>
                <a:path w="9272466" h="1925448" extrusionOk="0">
                  <a:moveTo>
                    <a:pt x="0" y="16953"/>
                  </a:moveTo>
                  <a:lnTo>
                    <a:pt x="8842619" y="0"/>
                  </a:lnTo>
                  <a:lnTo>
                    <a:pt x="9272466" y="1320042"/>
                  </a:lnTo>
                  <a:lnTo>
                    <a:pt x="246185" y="1925448"/>
                  </a:lnTo>
                  <a:lnTo>
                    <a:pt x="0" y="16953"/>
                  </a:lnTo>
                  <a:close/>
                </a:path>
              </a:pathLst>
            </a:custGeom>
            <a:solidFill>
              <a:srgbClr val="F8A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0000"/>
                </a:solidFill>
                <a:latin typeface="Calibri"/>
                <a:ea typeface="Calibri"/>
                <a:cs typeface="Calibri"/>
                <a:sym typeface="Calibri"/>
              </a:endParaRPr>
            </a:p>
          </p:txBody>
        </p:sp>
      </p:grpSp>
      <p:grpSp>
        <p:nvGrpSpPr>
          <p:cNvPr id="113" name="Google Shape;113;p3"/>
          <p:cNvGrpSpPr/>
          <p:nvPr/>
        </p:nvGrpSpPr>
        <p:grpSpPr>
          <a:xfrm>
            <a:off x="1476285" y="4216841"/>
            <a:ext cx="862866" cy="862866"/>
            <a:chOff x="1507165" y="1085850"/>
            <a:chExt cx="1543050" cy="1543050"/>
          </a:xfrm>
        </p:grpSpPr>
        <p:sp>
          <p:nvSpPr>
            <p:cNvPr id="114" name="Google Shape;114;p3"/>
            <p:cNvSpPr/>
            <p:nvPr/>
          </p:nvSpPr>
          <p:spPr>
            <a:xfrm>
              <a:off x="1507165" y="1085850"/>
              <a:ext cx="1543050" cy="1543050"/>
            </a:xfrm>
            <a:prstGeom prst="flowChartConnector">
              <a:avLst/>
            </a:prstGeom>
            <a:solidFill>
              <a:schemeClr val="lt1"/>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15" name="Google Shape;115;p3"/>
            <p:cNvSpPr/>
            <p:nvPr/>
          </p:nvSpPr>
          <p:spPr>
            <a:xfrm>
              <a:off x="1767220" y="1368658"/>
              <a:ext cx="974491" cy="974491"/>
            </a:xfrm>
            <a:prstGeom prst="flowChartConnector">
              <a:avLst/>
            </a:prstGeom>
            <a:solidFill>
              <a:srgbClr val="F8AC00"/>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1" i="0" u="none" strike="noStrike" cap="none">
                  <a:solidFill>
                    <a:schemeClr val="lt1"/>
                  </a:solidFill>
                  <a:latin typeface="Arial"/>
                  <a:ea typeface="Arial"/>
                  <a:cs typeface="Arial"/>
                  <a:sym typeface="Arial"/>
                </a:rPr>
                <a:t>2</a:t>
              </a:r>
              <a:endParaRPr sz="2700" b="1" i="0" u="none" strike="noStrike" cap="none">
                <a:solidFill>
                  <a:schemeClr val="lt1"/>
                </a:solidFill>
                <a:latin typeface="Arial"/>
                <a:ea typeface="Arial"/>
                <a:cs typeface="Arial"/>
                <a:sym typeface="Arial"/>
              </a:endParaRPr>
            </a:p>
          </p:txBody>
        </p:sp>
      </p:grpSp>
      <p:sp>
        <p:nvSpPr>
          <p:cNvPr id="116" name="Google Shape;116;p3"/>
          <p:cNvSpPr/>
          <p:nvPr/>
        </p:nvSpPr>
        <p:spPr>
          <a:xfrm>
            <a:off x="3429000" y="897390"/>
            <a:ext cx="2286000" cy="578150"/>
          </a:xfrm>
          <a:prstGeom prst="flowChartAlternateProcess">
            <a:avLst/>
          </a:prstGeom>
          <a:solidFill>
            <a:srgbClr val="0C0C0C"/>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1" i="0" u="none" strike="noStrike" cap="none">
                <a:solidFill>
                  <a:schemeClr val="lt1"/>
                </a:solidFill>
                <a:latin typeface="Arial"/>
                <a:ea typeface="Arial"/>
                <a:cs typeface="Arial"/>
                <a:sym typeface="Arial"/>
              </a:rPr>
              <a:t>MỤC TIÊU</a:t>
            </a:r>
            <a:endParaRPr sz="2700" b="1" i="0" u="none" strike="noStrike" cap="none">
              <a:solidFill>
                <a:schemeClr val="lt1"/>
              </a:solidFill>
              <a:latin typeface="Arial"/>
              <a:ea typeface="Arial"/>
              <a:cs typeface="Arial"/>
              <a:sym typeface="Arial"/>
            </a:endParaRPr>
          </a:p>
        </p:txBody>
      </p:sp>
      <p:cxnSp>
        <p:nvCxnSpPr>
          <p:cNvPr id="117" name="Google Shape;117;p3"/>
          <p:cNvCxnSpPr/>
          <p:nvPr/>
        </p:nvCxnSpPr>
        <p:spPr>
          <a:xfrm>
            <a:off x="0" y="1186464"/>
            <a:ext cx="3429000" cy="0"/>
          </a:xfrm>
          <a:prstGeom prst="straightConnector1">
            <a:avLst/>
          </a:prstGeom>
          <a:noFill/>
          <a:ln w="76200" cap="flat" cmpd="sng">
            <a:solidFill>
              <a:schemeClr val="dk1"/>
            </a:solidFill>
            <a:prstDash val="solid"/>
            <a:round/>
            <a:headEnd type="none" w="sm" len="sm"/>
            <a:tailEnd type="none" w="sm" len="sm"/>
          </a:ln>
        </p:spPr>
      </p:cxnSp>
      <p:cxnSp>
        <p:nvCxnSpPr>
          <p:cNvPr id="118" name="Google Shape;118;p3"/>
          <p:cNvCxnSpPr/>
          <p:nvPr/>
        </p:nvCxnSpPr>
        <p:spPr>
          <a:xfrm>
            <a:off x="5715000" y="1172778"/>
            <a:ext cx="3429000" cy="0"/>
          </a:xfrm>
          <a:prstGeom prst="straightConnector1">
            <a:avLst/>
          </a:prstGeom>
          <a:noFill/>
          <a:ln w="76200" cap="flat" cmpd="sng">
            <a:solidFill>
              <a:schemeClr val="dk1"/>
            </a:solidFill>
            <a:prstDash val="solid"/>
            <a:round/>
            <a:headEnd type="none" w="sm" len="sm"/>
            <a:tailEnd type="none" w="sm" len="sm"/>
          </a:ln>
        </p:spPr>
      </p:cxnSp>
      <p:pic>
        <p:nvPicPr>
          <p:cNvPr id="119" name="Google Shape;119;p3"/>
          <p:cNvPicPr preferRelativeResize="0"/>
          <p:nvPr/>
        </p:nvPicPr>
        <p:blipFill rotWithShape="1">
          <a:blip r:embed="rId3">
            <a:alphaModFix/>
          </a:blip>
          <a:srcRect/>
          <a:stretch/>
        </p:blipFill>
        <p:spPr>
          <a:xfrm>
            <a:off x="4618" y="1387922"/>
            <a:ext cx="1088231" cy="516681"/>
          </a:xfrm>
          <a:prstGeom prst="rect">
            <a:avLst/>
          </a:prstGeom>
          <a:noFill/>
          <a:ln>
            <a:noFill/>
          </a:ln>
        </p:spPr>
      </p:pic>
      <p:pic>
        <p:nvPicPr>
          <p:cNvPr id="120" name="Google Shape;120;p3"/>
          <p:cNvPicPr preferRelativeResize="0"/>
          <p:nvPr/>
        </p:nvPicPr>
        <p:blipFill rotWithShape="1">
          <a:blip r:embed="rId3">
            <a:alphaModFix/>
          </a:blip>
          <a:srcRect/>
          <a:stretch/>
        </p:blipFill>
        <p:spPr>
          <a:xfrm>
            <a:off x="7851130" y="3369724"/>
            <a:ext cx="1088231" cy="516681"/>
          </a:xfrm>
          <a:prstGeom prst="rect">
            <a:avLst/>
          </a:prstGeom>
          <a:noFill/>
          <a:ln>
            <a:noFill/>
          </a:ln>
        </p:spPr>
      </p:pic>
      <p:sp>
        <p:nvSpPr>
          <p:cNvPr id="121" name="Google Shape;121;p3"/>
          <p:cNvSpPr txBox="1"/>
          <p:nvPr/>
        </p:nvSpPr>
        <p:spPr>
          <a:xfrm>
            <a:off x="2339151" y="2718680"/>
            <a:ext cx="480417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Arial"/>
              <a:buNone/>
            </a:pPr>
            <a:r>
              <a:rPr lang="en-US" sz="1800" b="0" i="0" u="none" strike="noStrike" cap="none" dirty="0" err="1">
                <a:solidFill>
                  <a:schemeClr val="lt1"/>
                </a:solidFill>
                <a:latin typeface="Arial"/>
                <a:ea typeface="Arial"/>
                <a:cs typeface="Arial"/>
                <a:sym typeface="Arial"/>
              </a:rPr>
              <a:t>Phát</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hiện</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được</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những</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hình</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ảnh</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đẹp</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trong</a:t>
            </a:r>
            <a:r>
              <a:rPr lang="en-US" sz="1800" b="0" i="0" u="none" strike="noStrike" cap="none" dirty="0">
                <a:solidFill>
                  <a:schemeClr val="lt1"/>
                </a:solidFill>
                <a:latin typeface="Arial"/>
                <a:ea typeface="Arial"/>
                <a:cs typeface="Arial"/>
                <a:sym typeface="Arial"/>
              </a:rPr>
              <a:t> </a:t>
            </a:r>
            <a:r>
              <a:rPr lang="en-US" sz="1800" b="0" i="0" u="none" strike="noStrike" cap="none" dirty="0" err="1" smtClean="0">
                <a:solidFill>
                  <a:schemeClr val="lt1"/>
                </a:solidFill>
                <a:latin typeface="Arial"/>
                <a:ea typeface="Arial"/>
                <a:cs typeface="Arial"/>
                <a:sym typeface="Arial"/>
              </a:rPr>
              <a:t>hai</a:t>
            </a:r>
            <a:r>
              <a:rPr lang="en-US" sz="1800" b="0" i="0" u="none" strike="noStrike" cap="none" dirty="0" smtClean="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bài</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văn</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tả</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cảnh</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Rừng</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trưa</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Chiều</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tối</a:t>
            </a:r>
            <a:endParaRPr sz="1800" b="0" i="0" u="none" strike="noStrike" cap="none" dirty="0">
              <a:solidFill>
                <a:schemeClr val="lt1"/>
              </a:solidFill>
              <a:latin typeface="Arial"/>
              <a:ea typeface="Arial"/>
              <a:cs typeface="Arial"/>
              <a:sym typeface="Arial"/>
            </a:endParaRPr>
          </a:p>
        </p:txBody>
      </p:sp>
      <p:sp>
        <p:nvSpPr>
          <p:cNvPr id="122" name="Google Shape;122;p3"/>
          <p:cNvSpPr txBox="1"/>
          <p:nvPr/>
        </p:nvSpPr>
        <p:spPr>
          <a:xfrm>
            <a:off x="2571010" y="4131717"/>
            <a:ext cx="480417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Biết chuyển một phần của dàn ý đã lập trong tiết học trước thành một đoạn văn tả cảnh một buổi trong ngày.</a:t>
            </a:r>
            <a:endParaRPr sz="1800" b="0" i="0" u="none" strike="noStrike" cap="none">
              <a:solidFill>
                <a:schemeClr val="lt1"/>
              </a:solidFill>
              <a:latin typeface="Arial"/>
              <a:ea typeface="Arial"/>
              <a:cs typeface="Arial"/>
              <a:sym typeface="Arial"/>
            </a:endParaRPr>
          </a:p>
        </p:txBody>
      </p:sp>
      <p:sp>
        <p:nvSpPr>
          <p:cNvPr id="123" name="Google Shape;123;p3"/>
          <p:cNvSpPr txBox="1"/>
          <p:nvPr/>
        </p:nvSpPr>
        <p:spPr>
          <a:xfrm>
            <a:off x="2605851" y="4997109"/>
            <a:ext cx="48041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Lập được dàn ý bài văn tả cảnh từ những điều quan sát được và trình bày theo dàn ý.</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fade">
                                      <p:cBhvr>
                                        <p:cTn id="10" dur="500"/>
                                        <p:tgtEl>
                                          <p:spTgt spid="1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fade">
                                      <p:cBhvr>
                                        <p:cTn id="15" dur="500"/>
                                        <p:tgtEl>
                                          <p:spTgt spid="1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07"/>
                                        </p:tgtEl>
                                        <p:attrNameLst>
                                          <p:attrName>style.visibility</p:attrName>
                                        </p:attrNameLst>
                                      </p:cBhvr>
                                      <p:to>
                                        <p:strVal val="visible"/>
                                      </p:to>
                                    </p:set>
                                    <p:anim calcmode="lin" valueType="num">
                                      <p:cBhvr additive="base">
                                        <p:cTn id="20" dur="500"/>
                                        <p:tgtEl>
                                          <p:spTgt spid="107"/>
                                        </p:tgtEl>
                                        <p:attrNameLst>
                                          <p:attrName>ppt_x</p:attrName>
                                        </p:attrNameLst>
                                      </p:cBhvr>
                                      <p:tavLst>
                                        <p:tav tm="0">
                                          <p:val>
                                            <p:strVal val="#ppt_x-1"/>
                                          </p:val>
                                        </p:tav>
                                        <p:tav tm="100000">
                                          <p:val>
                                            <p:strVal val="#ppt_x"/>
                                          </p:val>
                                        </p:tav>
                                      </p:tavLst>
                                    </p:anim>
                                  </p:childTnLst>
                                </p:cTn>
                              </p:par>
                              <p:par>
                                <p:cTn id="21" presetID="2" presetClass="entr" presetSubtype="2" fill="hold" nodeType="withEffect">
                                  <p:stCondLst>
                                    <p:cond delay="0"/>
                                  </p:stCondLst>
                                  <p:childTnLst>
                                    <p:set>
                                      <p:cBhvr>
                                        <p:cTn id="22" dur="1" fill="hold">
                                          <p:stCondLst>
                                            <p:cond delay="0"/>
                                          </p:stCondLst>
                                        </p:cTn>
                                        <p:tgtEl>
                                          <p:spTgt spid="121"/>
                                        </p:tgtEl>
                                        <p:attrNameLst>
                                          <p:attrName>style.visibility</p:attrName>
                                        </p:attrNameLst>
                                      </p:cBhvr>
                                      <p:to>
                                        <p:strVal val="visible"/>
                                      </p:to>
                                    </p:set>
                                    <p:anim calcmode="lin" valueType="num">
                                      <p:cBhvr additive="base">
                                        <p:cTn id="23" dur="500"/>
                                        <p:tgtEl>
                                          <p:spTgt spid="121"/>
                                        </p:tgtEl>
                                        <p:attrNameLst>
                                          <p:attrName>ppt_x</p:attrName>
                                        </p:attrNameLst>
                                      </p:cBhvr>
                                      <p:tavLst>
                                        <p:tav tm="0">
                                          <p:val>
                                            <p:strVal val="#ppt_x+1"/>
                                          </p:val>
                                        </p:tav>
                                        <p:tav tm="100000">
                                          <p:val>
                                            <p:strVal val="#ppt_x"/>
                                          </p:val>
                                        </p:tav>
                                      </p:tavLst>
                                    </p:anim>
                                  </p:childTnLst>
                                </p:cTn>
                              </p:par>
                              <p:par>
                                <p:cTn id="24" presetID="2" presetClass="entr" presetSubtype="2" fill="hold" nodeType="withEffect">
                                  <p:stCondLst>
                                    <p:cond delay="0"/>
                                  </p:stCondLst>
                                  <p:childTnLst>
                                    <p:set>
                                      <p:cBhvr>
                                        <p:cTn id="25" dur="1" fill="hold">
                                          <p:stCondLst>
                                            <p:cond delay="0"/>
                                          </p:stCondLst>
                                        </p:cTn>
                                        <p:tgtEl>
                                          <p:spTgt spid="104"/>
                                        </p:tgtEl>
                                        <p:attrNameLst>
                                          <p:attrName>style.visibility</p:attrName>
                                        </p:attrNameLst>
                                      </p:cBhvr>
                                      <p:to>
                                        <p:strVal val="visible"/>
                                      </p:to>
                                    </p:set>
                                    <p:anim calcmode="lin" valueType="num">
                                      <p:cBhvr additive="base">
                                        <p:cTn id="26" dur="500"/>
                                        <p:tgtEl>
                                          <p:spTgt spid="104"/>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3"/>
                                        </p:tgtEl>
                                        <p:attrNameLst>
                                          <p:attrName>style.visibility</p:attrName>
                                        </p:attrNameLst>
                                      </p:cBhvr>
                                      <p:to>
                                        <p:strVal val="visible"/>
                                      </p:to>
                                    </p:set>
                                    <p:anim calcmode="lin" valueType="num">
                                      <p:cBhvr additive="base">
                                        <p:cTn id="31" dur="500"/>
                                        <p:tgtEl>
                                          <p:spTgt spid="113"/>
                                        </p:tgtEl>
                                        <p:attrNameLst>
                                          <p:attrName>ppt_x</p:attrName>
                                        </p:attrNameLst>
                                      </p:cBhvr>
                                      <p:tavLst>
                                        <p:tav tm="0">
                                          <p:val>
                                            <p:strVal val="#ppt_x-1"/>
                                          </p:val>
                                        </p:tav>
                                        <p:tav tm="100000">
                                          <p:val>
                                            <p:strVal val="#ppt_x"/>
                                          </p:val>
                                        </p:tav>
                                      </p:tavLst>
                                    </p:anim>
                                  </p:childTnLst>
                                </p:cTn>
                              </p:par>
                              <p:par>
                                <p:cTn id="32" presetID="2" presetClass="entr" presetSubtype="2" fill="hold" nodeType="withEffect">
                                  <p:stCondLst>
                                    <p:cond delay="0"/>
                                  </p:stCondLst>
                                  <p:childTnLst>
                                    <p:set>
                                      <p:cBhvr>
                                        <p:cTn id="33" dur="1" fill="hold">
                                          <p:stCondLst>
                                            <p:cond delay="0"/>
                                          </p:stCondLst>
                                        </p:cTn>
                                        <p:tgtEl>
                                          <p:spTgt spid="110"/>
                                        </p:tgtEl>
                                        <p:attrNameLst>
                                          <p:attrName>style.visibility</p:attrName>
                                        </p:attrNameLst>
                                      </p:cBhvr>
                                      <p:to>
                                        <p:strVal val="visible"/>
                                      </p:to>
                                    </p:set>
                                    <p:anim calcmode="lin" valueType="num">
                                      <p:cBhvr additive="base">
                                        <p:cTn id="34" dur="500"/>
                                        <p:tgtEl>
                                          <p:spTgt spid="110"/>
                                        </p:tgtEl>
                                        <p:attrNameLst>
                                          <p:attrName>ppt_x</p:attrName>
                                        </p:attrNameLst>
                                      </p:cBhvr>
                                      <p:tavLst>
                                        <p:tav tm="0">
                                          <p:val>
                                            <p:strVal val="#ppt_x+1"/>
                                          </p:val>
                                        </p:tav>
                                        <p:tav tm="100000">
                                          <p:val>
                                            <p:strVal val="#ppt_x"/>
                                          </p:val>
                                        </p:tav>
                                      </p:tavLst>
                                    </p:anim>
                                  </p:childTnLst>
                                </p:cTn>
                              </p:par>
                              <p:par>
                                <p:cTn id="35" presetID="2" presetClass="entr" presetSubtype="2" fill="hold" nodeType="withEffect">
                                  <p:stCondLst>
                                    <p:cond delay="0"/>
                                  </p:stCondLst>
                                  <p:childTnLst>
                                    <p:set>
                                      <p:cBhvr>
                                        <p:cTn id="36" dur="1" fill="hold">
                                          <p:stCondLst>
                                            <p:cond delay="0"/>
                                          </p:stCondLst>
                                        </p:cTn>
                                        <p:tgtEl>
                                          <p:spTgt spid="122"/>
                                        </p:tgtEl>
                                        <p:attrNameLst>
                                          <p:attrName>style.visibility</p:attrName>
                                        </p:attrNameLst>
                                      </p:cBhvr>
                                      <p:to>
                                        <p:strVal val="visible"/>
                                      </p:to>
                                    </p:set>
                                    <p:anim calcmode="lin" valueType="num">
                                      <p:cBhvr additive="base">
                                        <p:cTn id="37" dur="500"/>
                                        <p:tgtEl>
                                          <p:spTgt spid="122"/>
                                        </p:tgtEl>
                                        <p:attrNameLst>
                                          <p:attrName>ppt_x</p:attrName>
                                        </p:attrNameLst>
                                      </p:cBhvr>
                                      <p:tavLst>
                                        <p:tav tm="0">
                                          <p:val>
                                            <p:strVal val="#ppt_x+1"/>
                                          </p:val>
                                        </p:tav>
                                        <p:tav tm="100000">
                                          <p:val>
                                            <p:strVal val="#ppt_x"/>
                                          </p:val>
                                        </p:tav>
                                      </p:tavLst>
                                    </p:anim>
                                  </p:childTnLst>
                                </p:cTn>
                              </p:par>
                              <p:par>
                                <p:cTn id="38" presetID="2" presetClass="entr" presetSubtype="2" fill="hold" nodeType="withEffect">
                                  <p:stCondLst>
                                    <p:cond delay="0"/>
                                  </p:stCondLst>
                                  <p:childTnLst>
                                    <p:set>
                                      <p:cBhvr>
                                        <p:cTn id="39" dur="1" fill="hold">
                                          <p:stCondLst>
                                            <p:cond delay="0"/>
                                          </p:stCondLst>
                                        </p:cTn>
                                        <p:tgtEl>
                                          <p:spTgt spid="123"/>
                                        </p:tgtEl>
                                        <p:attrNameLst>
                                          <p:attrName>style.visibility</p:attrName>
                                        </p:attrNameLst>
                                      </p:cBhvr>
                                      <p:to>
                                        <p:strVal val="visible"/>
                                      </p:to>
                                    </p:set>
                                    <p:anim calcmode="lin" valueType="num">
                                      <p:cBhvr additive="base">
                                        <p:cTn id="40" dur="500"/>
                                        <p:tgtEl>
                                          <p:spTgt spid="12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p:nvPr/>
        </p:nvSpPr>
        <p:spPr>
          <a:xfrm>
            <a:off x="914400" y="152400"/>
            <a:ext cx="7955684"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i="0" u="none" strike="noStrike" cap="none">
                <a:solidFill>
                  <a:srgbClr val="000099"/>
                </a:solidFill>
                <a:latin typeface="Arial"/>
                <a:ea typeface="Arial"/>
                <a:cs typeface="Arial"/>
                <a:sym typeface="Arial"/>
              </a:rPr>
              <a:t>Bài 1: Tìm những hình ảnh em thích trong bài: </a:t>
            </a:r>
            <a:r>
              <a:rPr lang="en-US" sz="2800" b="1" i="0" u="none" strike="noStrike" cap="none">
                <a:solidFill>
                  <a:srgbClr val="000099"/>
                </a:solidFill>
                <a:latin typeface="Arial"/>
                <a:ea typeface="Arial"/>
                <a:cs typeface="Arial"/>
                <a:sym typeface="Arial"/>
              </a:rPr>
              <a:t>Rừng trưa, Chiều tối</a:t>
            </a:r>
            <a:endParaRPr sz="2800" b="1" i="0" u="none" strike="noStrike" cap="none">
              <a:solidFill>
                <a:srgbClr val="000099"/>
              </a:solidFill>
              <a:latin typeface="Arial"/>
              <a:ea typeface="Arial"/>
              <a:cs typeface="Arial"/>
              <a:sym typeface="Arial"/>
            </a:endParaRPr>
          </a:p>
        </p:txBody>
      </p:sp>
      <p:sp>
        <p:nvSpPr>
          <p:cNvPr id="129" name="Google Shape;129;p4"/>
          <p:cNvSpPr txBox="1"/>
          <p:nvPr/>
        </p:nvSpPr>
        <p:spPr>
          <a:xfrm>
            <a:off x="2643455" y="1292290"/>
            <a:ext cx="2133600" cy="70460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i="0" u="none" strike="noStrike" cap="none">
                <a:solidFill>
                  <a:srgbClr val="FF0000"/>
                </a:solidFill>
                <a:latin typeface="Arial"/>
                <a:ea typeface="Arial"/>
                <a:cs typeface="Arial"/>
                <a:sym typeface="Arial"/>
              </a:rPr>
              <a:t>Rừng trưa</a:t>
            </a:r>
            <a:endParaRPr sz="2800" b="1" i="0" u="none" strike="noStrike" cap="none">
              <a:solidFill>
                <a:srgbClr val="FF0000"/>
              </a:solidFill>
              <a:latin typeface="Arial"/>
              <a:ea typeface="Arial"/>
              <a:cs typeface="Arial"/>
              <a:sym typeface="Arial"/>
            </a:endParaRPr>
          </a:p>
        </p:txBody>
      </p:sp>
      <p:sp>
        <p:nvSpPr>
          <p:cNvPr id="130" name="Google Shape;130;p4"/>
          <p:cNvSpPr txBox="1"/>
          <p:nvPr/>
        </p:nvSpPr>
        <p:spPr>
          <a:xfrm>
            <a:off x="627618" y="1996899"/>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1.Những sự vật nào trong cảnh rừng trưa được tác giả chọn tả? </a:t>
            </a:r>
            <a:endParaRPr/>
          </a:p>
          <a:p>
            <a:pPr marL="0" marR="0" lvl="0" indent="0" algn="l" rtl="0">
              <a:spcBef>
                <a:spcPts val="0"/>
              </a:spcBef>
              <a:spcAft>
                <a:spcPts val="0"/>
              </a:spcAft>
              <a:buNone/>
            </a:pPr>
            <a:endParaRPr sz="2800" b="0" i="0" u="none" strike="noStrike" cap="none">
              <a:solidFill>
                <a:schemeClr val="dk1"/>
              </a:solidFill>
              <a:latin typeface="Arial"/>
              <a:ea typeface="Arial"/>
              <a:cs typeface="Arial"/>
              <a:sym typeface="Arial"/>
            </a:endParaRPr>
          </a:p>
        </p:txBody>
      </p:sp>
      <p:sp>
        <p:nvSpPr>
          <p:cNvPr id="131" name="Google Shape;131;p4"/>
          <p:cNvSpPr txBox="1"/>
          <p:nvPr/>
        </p:nvSpPr>
        <p:spPr>
          <a:xfrm>
            <a:off x="627618" y="2843697"/>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2.Những đặc điểm nào cho biết đó là cảnh rừng vào buổi trưa? </a:t>
            </a:r>
            <a:endParaRPr/>
          </a:p>
          <a:p>
            <a:pPr marL="0" marR="0" lvl="0" indent="0" algn="l" rtl="0">
              <a:spcBef>
                <a:spcPts val="0"/>
              </a:spcBef>
              <a:spcAft>
                <a:spcPts val="0"/>
              </a:spcAft>
              <a:buNone/>
            </a:pPr>
            <a:endParaRPr sz="2800" b="0" i="0" u="none" strike="noStrike" cap="none">
              <a:solidFill>
                <a:schemeClr val="dk1"/>
              </a:solidFill>
              <a:latin typeface="Arial"/>
              <a:ea typeface="Arial"/>
              <a:cs typeface="Arial"/>
              <a:sym typeface="Arial"/>
            </a:endParaRPr>
          </a:p>
        </p:txBody>
      </p:sp>
      <p:sp>
        <p:nvSpPr>
          <p:cNvPr id="132" name="Google Shape;132;p4"/>
          <p:cNvSpPr txBox="1"/>
          <p:nvPr/>
        </p:nvSpPr>
        <p:spPr>
          <a:xfrm>
            <a:off x="627618" y="3654192"/>
            <a:ext cx="8229600" cy="76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3.Em thích hình ảnh nào nhất vì sao? </a:t>
            </a:r>
            <a:endParaRPr/>
          </a:p>
          <a:p>
            <a:pPr marL="0" marR="0" lvl="0" indent="0" algn="l" rtl="0">
              <a:spcBef>
                <a:spcPts val="0"/>
              </a:spcBef>
              <a:spcAft>
                <a:spcPts val="0"/>
              </a:spcAft>
              <a:buNone/>
            </a:pPr>
            <a:endParaRPr sz="2800" b="0" i="0" u="none" strike="noStrike" cap="none">
              <a:solidFill>
                <a:schemeClr val="dk1"/>
              </a:solidFill>
              <a:latin typeface="Arial"/>
              <a:ea typeface="Arial"/>
              <a:cs typeface="Arial"/>
              <a:sym typeface="Arial"/>
            </a:endParaRPr>
          </a:p>
        </p:txBody>
      </p:sp>
      <p:sp>
        <p:nvSpPr>
          <p:cNvPr id="133" name="Google Shape;133;p4"/>
          <p:cNvSpPr txBox="1"/>
          <p:nvPr/>
        </p:nvSpPr>
        <p:spPr>
          <a:xfrm>
            <a:off x="1068732" y="1350568"/>
            <a:ext cx="1828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chemeClr val="dk1"/>
                </a:solidFill>
                <a:latin typeface="Calibri"/>
                <a:ea typeface="Calibri"/>
                <a:cs typeface="Calibri"/>
                <a:sym typeface="Calibri"/>
              </a:rPr>
              <a:t>Gợi ý: </a:t>
            </a:r>
            <a:endParaRPr/>
          </a:p>
        </p:txBody>
      </p:sp>
      <p:sp>
        <p:nvSpPr>
          <p:cNvPr id="134" name="Google Shape;134;p4"/>
          <p:cNvSpPr txBox="1"/>
          <p:nvPr/>
        </p:nvSpPr>
        <p:spPr>
          <a:xfrm>
            <a:off x="2663406" y="4106202"/>
            <a:ext cx="2133600" cy="75160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u="none">
                <a:solidFill>
                  <a:srgbClr val="FF0000"/>
                </a:solidFill>
                <a:latin typeface="Arial"/>
                <a:ea typeface="Arial"/>
                <a:cs typeface="Arial"/>
                <a:sym typeface="Arial"/>
              </a:rPr>
              <a:t>Chiều tối</a:t>
            </a:r>
            <a:endParaRPr sz="2800" b="1" u="none">
              <a:solidFill>
                <a:srgbClr val="FF0000"/>
              </a:solidFill>
              <a:latin typeface="Arial"/>
              <a:ea typeface="Arial"/>
              <a:cs typeface="Arial"/>
              <a:sym typeface="Arial"/>
            </a:endParaRPr>
          </a:p>
        </p:txBody>
      </p:sp>
      <p:sp>
        <p:nvSpPr>
          <p:cNvPr id="135" name="Google Shape;135;p4"/>
          <p:cNvSpPr txBox="1"/>
          <p:nvPr/>
        </p:nvSpPr>
        <p:spPr>
          <a:xfrm>
            <a:off x="668351" y="4857807"/>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u="none">
                <a:solidFill>
                  <a:schemeClr val="dk1"/>
                </a:solidFill>
                <a:latin typeface="Arial"/>
                <a:ea typeface="Arial"/>
                <a:cs typeface="Arial"/>
                <a:sym typeface="Arial"/>
              </a:rPr>
              <a:t>1.Xác định phần mở bài, thân bài và kết bài của bài văn? </a:t>
            </a:r>
            <a:endParaRPr/>
          </a:p>
          <a:p>
            <a:pPr marL="0" marR="0" lvl="0" indent="0" algn="l" rtl="0">
              <a:spcBef>
                <a:spcPts val="0"/>
              </a:spcBef>
              <a:spcAft>
                <a:spcPts val="0"/>
              </a:spcAft>
              <a:buNone/>
            </a:pPr>
            <a:endParaRPr sz="2800" b="0" u="none">
              <a:solidFill>
                <a:schemeClr val="dk1"/>
              </a:solidFill>
              <a:latin typeface="Arial"/>
              <a:ea typeface="Arial"/>
              <a:cs typeface="Arial"/>
              <a:sym typeface="Arial"/>
            </a:endParaRPr>
          </a:p>
        </p:txBody>
      </p:sp>
      <p:sp>
        <p:nvSpPr>
          <p:cNvPr id="136" name="Google Shape;136;p4"/>
          <p:cNvSpPr txBox="1"/>
          <p:nvPr/>
        </p:nvSpPr>
        <p:spPr>
          <a:xfrm>
            <a:off x="688578" y="5518373"/>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u="none">
                <a:solidFill>
                  <a:schemeClr val="dk1"/>
                </a:solidFill>
                <a:latin typeface="Arial"/>
                <a:ea typeface="Arial"/>
                <a:cs typeface="Arial"/>
                <a:sym typeface="Arial"/>
              </a:rPr>
              <a:t>2.Nêu nội dung của từng đoạn? </a:t>
            </a:r>
            <a:endParaRPr/>
          </a:p>
          <a:p>
            <a:pPr marL="0" marR="0" lvl="0" indent="0" algn="l" rtl="0">
              <a:spcBef>
                <a:spcPts val="0"/>
              </a:spcBef>
              <a:spcAft>
                <a:spcPts val="0"/>
              </a:spcAft>
              <a:buNone/>
            </a:pPr>
            <a:endParaRPr sz="2800" b="0" u="none">
              <a:solidFill>
                <a:schemeClr val="dk1"/>
              </a:solidFill>
              <a:latin typeface="Arial"/>
              <a:ea typeface="Arial"/>
              <a:cs typeface="Arial"/>
              <a:sym typeface="Arial"/>
            </a:endParaRPr>
          </a:p>
        </p:txBody>
      </p:sp>
      <p:sp>
        <p:nvSpPr>
          <p:cNvPr id="137" name="Google Shape;137;p4"/>
          <p:cNvSpPr txBox="1"/>
          <p:nvPr/>
        </p:nvSpPr>
        <p:spPr>
          <a:xfrm>
            <a:off x="674012" y="6027534"/>
            <a:ext cx="8229600" cy="84438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u="none">
                <a:solidFill>
                  <a:schemeClr val="dk1"/>
                </a:solidFill>
                <a:latin typeface="Arial"/>
                <a:ea typeface="Arial"/>
                <a:cs typeface="Arial"/>
                <a:sym typeface="Arial"/>
              </a:rPr>
              <a:t>3.Em thích hình ảnh nào nhất vì sao?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250"/>
                                        <p:tgtEl>
                                          <p:spTgt spid="129"/>
                                        </p:tgtEl>
                                      </p:cBhvr>
                                    </p:animEffect>
                                  </p:childTnLst>
                                </p:cTn>
                              </p:par>
                              <p:par>
                                <p:cTn id="8" presetID="10" presetClass="entr" presetSubtype="0" fill="hold"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fade">
                                      <p:cBhvr>
                                        <p:cTn id="10" dur="1250"/>
                                        <p:tgtEl>
                                          <p:spTgt spid="130"/>
                                        </p:tgtEl>
                                      </p:cBhvr>
                                    </p:animEffect>
                                  </p:childTnLst>
                                </p:cTn>
                              </p:par>
                              <p:par>
                                <p:cTn id="11" presetID="10" presetClass="entr" presetSubtype="0" fill="hold" nodeType="withEffect">
                                  <p:stCondLst>
                                    <p:cond delay="0"/>
                                  </p:stCondLst>
                                  <p:childTnLst>
                                    <p:set>
                                      <p:cBhvr>
                                        <p:cTn id="12" dur="1" fill="hold">
                                          <p:stCondLst>
                                            <p:cond delay="0"/>
                                          </p:stCondLst>
                                        </p:cTn>
                                        <p:tgtEl>
                                          <p:spTgt spid="131"/>
                                        </p:tgtEl>
                                        <p:attrNameLst>
                                          <p:attrName>style.visibility</p:attrName>
                                        </p:attrNameLst>
                                      </p:cBhvr>
                                      <p:to>
                                        <p:strVal val="visible"/>
                                      </p:to>
                                    </p:set>
                                    <p:animEffect transition="in" filter="fade">
                                      <p:cBhvr>
                                        <p:cTn id="13" dur="1250"/>
                                        <p:tgtEl>
                                          <p:spTgt spid="131"/>
                                        </p:tgtEl>
                                      </p:cBhvr>
                                    </p:animEffect>
                                  </p:childTnLst>
                                </p:cTn>
                              </p:par>
                              <p:par>
                                <p:cTn id="14" presetID="10" presetClass="entr" presetSubtype="0" fill="hold" nodeType="withEffect">
                                  <p:stCondLst>
                                    <p:cond delay="0"/>
                                  </p:stCondLst>
                                  <p:childTnLst>
                                    <p:set>
                                      <p:cBhvr>
                                        <p:cTn id="15" dur="1" fill="hold">
                                          <p:stCondLst>
                                            <p:cond delay="0"/>
                                          </p:stCondLst>
                                        </p:cTn>
                                        <p:tgtEl>
                                          <p:spTgt spid="132"/>
                                        </p:tgtEl>
                                        <p:attrNameLst>
                                          <p:attrName>style.visibility</p:attrName>
                                        </p:attrNameLst>
                                      </p:cBhvr>
                                      <p:to>
                                        <p:strVal val="visible"/>
                                      </p:to>
                                    </p:set>
                                    <p:animEffect transition="in" filter="fade">
                                      <p:cBhvr>
                                        <p:cTn id="16" dur="1250"/>
                                        <p:tgtEl>
                                          <p:spTgt spid="132"/>
                                        </p:tgtEl>
                                      </p:cBhvr>
                                    </p:animEffect>
                                  </p:childTnLst>
                                </p:cTn>
                              </p:par>
                              <p:par>
                                <p:cTn id="17" presetID="10" presetClass="entr" presetSubtype="0"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fade">
                                      <p:cBhvr>
                                        <p:cTn id="19" dur="1250"/>
                                        <p:tgtEl>
                                          <p:spTgt spid="133"/>
                                        </p:tgtEl>
                                      </p:cBhvr>
                                    </p:animEffect>
                                  </p:childTnLst>
                                </p:cTn>
                              </p:par>
                              <p:par>
                                <p:cTn id="20" presetID="10" presetClass="entr" presetSubtype="0" fill="hold" nodeType="with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fade">
                                      <p:cBhvr>
                                        <p:cTn id="22" dur="1250"/>
                                        <p:tgtEl>
                                          <p:spTgt spid="134"/>
                                        </p:tgtEl>
                                      </p:cBhvr>
                                    </p:animEffect>
                                  </p:childTnLst>
                                </p:cTn>
                              </p:par>
                              <p:par>
                                <p:cTn id="23" presetID="10" presetClass="entr" presetSubtype="0" fill="hold" nodeType="with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fade">
                                      <p:cBhvr>
                                        <p:cTn id="25" dur="1250"/>
                                        <p:tgtEl>
                                          <p:spTgt spid="135"/>
                                        </p:tgtEl>
                                      </p:cBhvr>
                                    </p:animEffect>
                                  </p:childTnLst>
                                </p:cTn>
                              </p:par>
                              <p:par>
                                <p:cTn id="26" presetID="10" presetClass="entr" presetSubtype="0" fill="hold" nodeType="withEffect">
                                  <p:stCondLst>
                                    <p:cond delay="0"/>
                                  </p:stCondLst>
                                  <p:childTnLst>
                                    <p:set>
                                      <p:cBhvr>
                                        <p:cTn id="27" dur="1" fill="hold">
                                          <p:stCondLst>
                                            <p:cond delay="0"/>
                                          </p:stCondLst>
                                        </p:cTn>
                                        <p:tgtEl>
                                          <p:spTgt spid="136"/>
                                        </p:tgtEl>
                                        <p:attrNameLst>
                                          <p:attrName>style.visibility</p:attrName>
                                        </p:attrNameLst>
                                      </p:cBhvr>
                                      <p:to>
                                        <p:strVal val="visible"/>
                                      </p:to>
                                    </p:set>
                                    <p:animEffect transition="in" filter="fade">
                                      <p:cBhvr>
                                        <p:cTn id="28" dur="1250"/>
                                        <p:tgtEl>
                                          <p:spTgt spid="136"/>
                                        </p:tgtEl>
                                      </p:cBhvr>
                                    </p:animEffect>
                                  </p:childTnLst>
                                </p:cTn>
                              </p:par>
                              <p:par>
                                <p:cTn id="29" presetID="10" presetClass="entr" presetSubtype="0" fill="hold" nodeType="with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fade">
                                      <p:cBhvr>
                                        <p:cTn id="31" dur="125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descr="Cover"/>
          <p:cNvPicPr preferRelativeResize="0"/>
          <p:nvPr/>
        </p:nvPicPr>
        <p:blipFill rotWithShape="1">
          <a:blip r:embed="rId3">
            <a:alphaModFix/>
          </a:blip>
          <a:srcRect/>
          <a:stretch/>
        </p:blipFill>
        <p:spPr>
          <a:xfrm>
            <a:off x="922848" y="2738208"/>
            <a:ext cx="3812241" cy="2397399"/>
          </a:xfrm>
          <a:prstGeom prst="rect">
            <a:avLst/>
          </a:prstGeom>
          <a:noFill/>
          <a:ln>
            <a:noFill/>
          </a:ln>
        </p:spPr>
      </p:pic>
      <p:pic>
        <p:nvPicPr>
          <p:cNvPr id="143" name="Google Shape;143;p5" descr="Cover"/>
          <p:cNvPicPr preferRelativeResize="0"/>
          <p:nvPr/>
        </p:nvPicPr>
        <p:blipFill rotWithShape="1">
          <a:blip r:embed="rId4">
            <a:alphaModFix/>
          </a:blip>
          <a:srcRect/>
          <a:stretch/>
        </p:blipFill>
        <p:spPr>
          <a:xfrm>
            <a:off x="914400" y="2703942"/>
            <a:ext cx="3829137" cy="1156479"/>
          </a:xfrm>
          <a:prstGeom prst="rect">
            <a:avLst/>
          </a:prstGeom>
          <a:noFill/>
          <a:ln>
            <a:noFill/>
          </a:ln>
        </p:spPr>
      </p:pic>
      <p:pic>
        <p:nvPicPr>
          <p:cNvPr id="144" name="Google Shape;144;p5" descr="Cover"/>
          <p:cNvPicPr preferRelativeResize="0"/>
          <p:nvPr/>
        </p:nvPicPr>
        <p:blipFill rotWithShape="1">
          <a:blip r:embed="rId5">
            <a:alphaModFix/>
          </a:blip>
          <a:srcRect/>
          <a:stretch/>
        </p:blipFill>
        <p:spPr>
          <a:xfrm>
            <a:off x="4363242" y="2595287"/>
            <a:ext cx="3570883" cy="2405966"/>
          </a:xfrm>
          <a:prstGeom prst="rect">
            <a:avLst/>
          </a:prstGeom>
          <a:noFill/>
          <a:ln>
            <a:noFill/>
          </a:ln>
        </p:spPr>
      </p:pic>
      <p:pic>
        <p:nvPicPr>
          <p:cNvPr id="145" name="Google Shape;145;p5" descr="Cover"/>
          <p:cNvPicPr preferRelativeResize="0"/>
          <p:nvPr/>
        </p:nvPicPr>
        <p:blipFill rotWithShape="1">
          <a:blip r:embed="rId6">
            <a:alphaModFix/>
          </a:blip>
          <a:srcRect/>
          <a:stretch/>
        </p:blipFill>
        <p:spPr>
          <a:xfrm>
            <a:off x="4879617" y="1996134"/>
            <a:ext cx="3429690" cy="1021862"/>
          </a:xfrm>
          <a:prstGeom prst="rect">
            <a:avLst/>
          </a:prstGeom>
          <a:noFill/>
          <a:ln>
            <a:noFill/>
          </a:ln>
        </p:spPr>
      </p:pic>
      <p:pic>
        <p:nvPicPr>
          <p:cNvPr id="146" name="Google Shape;146;p5" descr="Cover"/>
          <p:cNvPicPr preferRelativeResize="0"/>
          <p:nvPr/>
        </p:nvPicPr>
        <p:blipFill rotWithShape="1">
          <a:blip r:embed="rId7">
            <a:alphaModFix/>
          </a:blip>
          <a:srcRect/>
          <a:stretch/>
        </p:blipFill>
        <p:spPr>
          <a:xfrm>
            <a:off x="4416942" y="1386499"/>
            <a:ext cx="3463480" cy="2042500"/>
          </a:xfrm>
          <a:prstGeom prst="rect">
            <a:avLst/>
          </a:prstGeom>
          <a:noFill/>
          <a:ln>
            <a:noFill/>
          </a:ln>
        </p:spPr>
      </p:pic>
      <p:pic>
        <p:nvPicPr>
          <p:cNvPr id="147" name="Google Shape;147;p5" descr="Cover"/>
          <p:cNvPicPr preferRelativeResize="0"/>
          <p:nvPr/>
        </p:nvPicPr>
        <p:blipFill rotWithShape="1">
          <a:blip r:embed="rId8">
            <a:alphaModFix/>
          </a:blip>
          <a:srcRect/>
          <a:stretch/>
        </p:blipFill>
        <p:spPr>
          <a:xfrm>
            <a:off x="844727" y="932965"/>
            <a:ext cx="3579331" cy="2152641"/>
          </a:xfrm>
          <a:prstGeom prst="rect">
            <a:avLst/>
          </a:prstGeom>
          <a:noFill/>
          <a:ln>
            <a:noFill/>
          </a:ln>
        </p:spPr>
      </p:pic>
      <p:pic>
        <p:nvPicPr>
          <p:cNvPr id="148" name="Google Shape;148;p5" descr="Cover"/>
          <p:cNvPicPr preferRelativeResize="0"/>
          <p:nvPr/>
        </p:nvPicPr>
        <p:blipFill rotWithShape="1">
          <a:blip r:embed="rId9">
            <a:alphaModFix/>
          </a:blip>
          <a:srcRect/>
          <a:stretch/>
        </p:blipFill>
        <p:spPr>
          <a:xfrm>
            <a:off x="5813214" y="990027"/>
            <a:ext cx="2389439" cy="1359627"/>
          </a:xfrm>
          <a:prstGeom prst="rect">
            <a:avLst/>
          </a:prstGeom>
          <a:noFill/>
          <a:ln>
            <a:noFill/>
          </a:ln>
        </p:spPr>
      </p:pic>
      <p:sp>
        <p:nvSpPr>
          <p:cNvPr id="149" name="Google Shape;149;p5"/>
          <p:cNvSpPr txBox="1"/>
          <p:nvPr/>
        </p:nvSpPr>
        <p:spPr>
          <a:xfrm>
            <a:off x="637183" y="405651"/>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Những sự vật nào trong cảnh rừng trưa được tác giả chọn tả?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pic>
        <p:nvPicPr>
          <p:cNvPr id="150" name="Google Shape;150;p5"/>
          <p:cNvPicPr preferRelativeResize="0"/>
          <p:nvPr/>
        </p:nvPicPr>
        <p:blipFill rotWithShape="1">
          <a:blip r:embed="rId10">
            <a:alphaModFix/>
          </a:blip>
          <a:srcRect/>
          <a:stretch/>
        </p:blipFill>
        <p:spPr>
          <a:xfrm>
            <a:off x="3772717" y="3978726"/>
            <a:ext cx="1451681" cy="1504023"/>
          </a:xfrm>
          <a:prstGeom prst="rect">
            <a:avLst/>
          </a:prstGeom>
          <a:noFill/>
          <a:ln>
            <a:noFill/>
          </a:ln>
        </p:spPr>
      </p:pic>
      <p:pic>
        <p:nvPicPr>
          <p:cNvPr id="151" name="Google Shape;151;p5"/>
          <p:cNvPicPr preferRelativeResize="0"/>
          <p:nvPr/>
        </p:nvPicPr>
        <p:blipFill rotWithShape="1">
          <a:blip r:embed="rId11">
            <a:alphaModFix/>
          </a:blip>
          <a:srcRect/>
          <a:stretch/>
        </p:blipFill>
        <p:spPr>
          <a:xfrm>
            <a:off x="3949850" y="783017"/>
            <a:ext cx="1359414" cy="1359414"/>
          </a:xfrm>
          <a:prstGeom prst="rect">
            <a:avLst/>
          </a:prstGeom>
          <a:noFill/>
          <a:ln>
            <a:noFill/>
          </a:ln>
        </p:spPr>
      </p:pic>
      <p:sp>
        <p:nvSpPr>
          <p:cNvPr id="152" name="Google Shape;152;p5"/>
          <p:cNvSpPr txBox="1"/>
          <p:nvPr/>
        </p:nvSpPr>
        <p:spPr>
          <a:xfrm>
            <a:off x="191315" y="5614664"/>
            <a:ext cx="887648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Cây thân gỗ cao từ 2m đến 30m, xuất hiện rất nhiều ở miền Nam. Lá chứa nhiều tinh dầu, có mùi thơm, tính ấm, vị hơi cay chát, dùng làm dầu xoa giúp hoạt huyết, giảm đau, …Gỗ dùng để đóng đồ. Rừng tràm có vai trò lớn trong việc cân bằng sinh thái và bảo vệ môi trường.</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9"/>
                                        </p:tgtEl>
                                      </p:cBhvr>
                                    </p:animEffect>
                                    <p:set>
                                      <p:cBhvr>
                                        <p:cTn id="7" dur="1" fill="hold">
                                          <p:stCondLst>
                                            <p:cond delay="500"/>
                                          </p:stCondLst>
                                        </p:cTn>
                                        <p:tgtEl>
                                          <p:spTgt spid="14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125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1250"/>
                                        <p:tgtEl>
                                          <p:spTgt spid="147"/>
                                        </p:tgtEl>
                                      </p:cBhvr>
                                    </p:animEffect>
                                  </p:childTnLst>
                                </p:cTn>
                              </p:par>
                              <p:par>
                                <p:cTn id="18" presetID="10" presetClass="entr" presetSubtype="0" fill="hold" nodeType="withEffect">
                                  <p:stCondLst>
                                    <p:cond delay="0"/>
                                  </p:stCondLst>
                                  <p:childTnLst>
                                    <p:set>
                                      <p:cBhvr>
                                        <p:cTn id="19" dur="1" fill="hold">
                                          <p:stCondLst>
                                            <p:cond delay="0"/>
                                          </p:stCondLst>
                                        </p:cTn>
                                        <p:tgtEl>
                                          <p:spTgt spid="151"/>
                                        </p:tgtEl>
                                        <p:attrNameLst>
                                          <p:attrName>style.visibility</p:attrName>
                                        </p:attrNameLst>
                                      </p:cBhvr>
                                      <p:to>
                                        <p:strVal val="visible"/>
                                      </p:to>
                                    </p:set>
                                    <p:animEffect transition="in" filter="fade">
                                      <p:cBhvr>
                                        <p:cTn id="20" dur="1250"/>
                                        <p:tgtEl>
                                          <p:spTgt spid="1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6"/>
                                        </p:tgtEl>
                                        <p:attrNameLst>
                                          <p:attrName>style.visibility</p:attrName>
                                        </p:attrNameLst>
                                      </p:cBhvr>
                                      <p:to>
                                        <p:strVal val="visible"/>
                                      </p:to>
                                    </p:set>
                                    <p:animEffect transition="in" filter="fade">
                                      <p:cBhvr>
                                        <p:cTn id="25" dur="500"/>
                                        <p:tgtEl>
                                          <p:spTgt spid="146"/>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50"/>
                                        </p:tgtEl>
                                        <p:attrNameLst>
                                          <p:attrName>style.visibility</p:attrName>
                                        </p:attrNameLst>
                                      </p:cBhvr>
                                      <p:to>
                                        <p:strVal val="visible"/>
                                      </p:to>
                                    </p:set>
                                    <p:animEffect transition="in" filter="fade">
                                      <p:cBhvr>
                                        <p:cTn id="29" dur="500"/>
                                        <p:tgtEl>
                                          <p:spTgt spid="1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fade">
                                      <p:cBhvr>
                                        <p:cTn id="34" dur="500"/>
                                        <p:tgtEl>
                                          <p:spTgt spid="14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4"/>
                                        </p:tgtEl>
                                        <p:attrNameLst>
                                          <p:attrName>style.visibility</p:attrName>
                                        </p:attrNameLst>
                                      </p:cBhvr>
                                      <p:to>
                                        <p:strVal val="visible"/>
                                      </p:to>
                                    </p:set>
                                    <p:animEffect transition="in" filter="fade">
                                      <p:cBhvr>
                                        <p:cTn id="39" dur="500"/>
                                        <p:tgtEl>
                                          <p:spTgt spid="14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3"/>
                                        </p:tgtEl>
                                        <p:attrNameLst>
                                          <p:attrName>style.visibility</p:attrName>
                                        </p:attrNameLst>
                                      </p:cBhvr>
                                      <p:to>
                                        <p:strVal val="visible"/>
                                      </p:to>
                                    </p:set>
                                    <p:animEffect transition="in" filter="fade">
                                      <p:cBhvr>
                                        <p:cTn id="44" dur="500"/>
                                        <p:tgtEl>
                                          <p:spTgt spid="14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2"/>
                                        </p:tgtEl>
                                        <p:attrNameLst>
                                          <p:attrName>style.visibility</p:attrName>
                                        </p:attrNameLst>
                                      </p:cBhvr>
                                      <p:to>
                                        <p:strVal val="visible"/>
                                      </p:to>
                                    </p:set>
                                    <p:animEffect transition="in" filter="fade">
                                      <p:cBhvr>
                                        <p:cTn id="49" dur="500"/>
                                        <p:tgtEl>
                                          <p:spTgt spid="14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2"/>
                                        </p:tgtEl>
                                        <p:attrNameLst>
                                          <p:attrName>style.visibility</p:attrName>
                                        </p:attrNameLst>
                                      </p:cBhvr>
                                      <p:to>
                                        <p:strVal val="visible"/>
                                      </p:to>
                                    </p:set>
                                    <p:animEffect transition="in" filter="fade">
                                      <p:cBhvr>
                                        <p:cTn id="54"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txBox="1">
            <a:spLocks noGrp="1"/>
          </p:cNvSpPr>
          <p:nvPr>
            <p:ph type="title"/>
          </p:nvPr>
        </p:nvSpPr>
        <p:spPr>
          <a:xfrm>
            <a:off x="609600" y="838200"/>
            <a:ext cx="8153400" cy="2087562"/>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6600FF"/>
              </a:buClr>
              <a:buSzPct val="100000"/>
              <a:buFont typeface="Arial"/>
              <a:buNone/>
            </a:pPr>
            <a:r>
              <a:rPr lang="en-US" sz="3200">
                <a:solidFill>
                  <a:srgbClr val="6600FF"/>
                </a:solidFill>
                <a:latin typeface="Arial"/>
                <a:ea typeface="Arial"/>
                <a:cs typeface="Arial"/>
                <a:sym typeface="Arial"/>
              </a:rPr>
              <a:t>     Trong cái nắng chói chang, dữ dội làm cho </a:t>
            </a:r>
            <a:br>
              <a:rPr lang="en-US" sz="3200">
                <a:solidFill>
                  <a:srgbClr val="6600FF"/>
                </a:solidFill>
                <a:latin typeface="Arial"/>
                <a:ea typeface="Arial"/>
                <a:cs typeface="Arial"/>
                <a:sym typeface="Arial"/>
              </a:rPr>
            </a:br>
            <a:r>
              <a:rPr lang="en-US" sz="3200">
                <a:solidFill>
                  <a:srgbClr val="6600FF"/>
                </a:solidFill>
                <a:latin typeface="Arial"/>
                <a:ea typeface="Arial"/>
                <a:cs typeface="Arial"/>
                <a:sym typeface="Arial"/>
              </a:rPr>
              <a:t>“ biển lá xanh rờn đã bắt đầu ngả sang màu úa” bị hun nóng, cây tràm vẫn sống, sống oai hùng, thân cây vươn lên trời cao, hương tràm cũng ngát dậy, đầy sức sống.</a:t>
            </a:r>
            <a:endParaRPr sz="3200">
              <a:solidFill>
                <a:srgbClr val="6600FF"/>
              </a:solidFill>
              <a:latin typeface="Arial"/>
              <a:ea typeface="Arial"/>
              <a:cs typeface="Arial"/>
              <a:sym typeface="Arial"/>
            </a:endParaRPr>
          </a:p>
        </p:txBody>
      </p:sp>
      <p:sp>
        <p:nvSpPr>
          <p:cNvPr id="158" name="Google Shape;158;p6"/>
          <p:cNvSpPr txBox="1">
            <a:spLocks noGrp="1"/>
          </p:cNvSpPr>
          <p:nvPr>
            <p:ph type="body" idx="1"/>
          </p:nvPr>
        </p:nvSpPr>
        <p:spPr>
          <a:xfrm>
            <a:off x="0" y="3505200"/>
            <a:ext cx="8610600" cy="32766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FF0000"/>
              </a:buClr>
              <a:buSzPts val="3200"/>
              <a:buFont typeface="Arial"/>
              <a:buNone/>
            </a:pPr>
            <a:r>
              <a:rPr lang="en-US">
                <a:solidFill>
                  <a:srgbClr val="FF0000"/>
                </a:solidFill>
                <a:latin typeface="Arial"/>
                <a:ea typeface="Arial"/>
                <a:cs typeface="Arial"/>
                <a:sym typeface="Arial"/>
              </a:rPr>
              <a:t>         Hình ảnh những bông hoa nhiệt đới thật đẹp. Trong cái nắng hầm hập buổi trưa, những bông hoa nhiệt đới nhỏ bé vẫn nở sặc sỡ, lộng lẫy khoe sắc, tỏa hương ngào ngạt làm cho khu rừng thêm sống động, tràn đầy sức sống.</a:t>
            </a:r>
            <a:endParaRPr>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7" descr="Cover"/>
          <p:cNvPicPr preferRelativeResize="0"/>
          <p:nvPr/>
        </p:nvPicPr>
        <p:blipFill rotWithShape="1">
          <a:blip r:embed="rId3">
            <a:alphaModFix/>
          </a:blip>
          <a:srcRect/>
          <a:stretch/>
        </p:blipFill>
        <p:spPr>
          <a:xfrm>
            <a:off x="4478338" y="5135563"/>
            <a:ext cx="3924300" cy="1706562"/>
          </a:xfrm>
          <a:prstGeom prst="rect">
            <a:avLst/>
          </a:prstGeom>
          <a:noFill/>
          <a:ln>
            <a:noFill/>
          </a:ln>
        </p:spPr>
      </p:pic>
      <p:pic>
        <p:nvPicPr>
          <p:cNvPr id="164" name="Google Shape;164;p7" descr="Cover"/>
          <p:cNvPicPr preferRelativeResize="0"/>
          <p:nvPr/>
        </p:nvPicPr>
        <p:blipFill rotWithShape="1">
          <a:blip r:embed="rId4">
            <a:alphaModFix/>
          </a:blip>
          <a:srcRect/>
          <a:stretch/>
        </p:blipFill>
        <p:spPr>
          <a:xfrm>
            <a:off x="1458913" y="2268538"/>
            <a:ext cx="3317875" cy="4222750"/>
          </a:xfrm>
          <a:prstGeom prst="rect">
            <a:avLst/>
          </a:prstGeom>
          <a:noFill/>
          <a:ln>
            <a:noFill/>
          </a:ln>
        </p:spPr>
      </p:pic>
      <p:pic>
        <p:nvPicPr>
          <p:cNvPr id="165" name="Google Shape;165;p7" descr="Cover"/>
          <p:cNvPicPr preferRelativeResize="0"/>
          <p:nvPr/>
        </p:nvPicPr>
        <p:blipFill rotWithShape="1">
          <a:blip r:embed="rId5">
            <a:alphaModFix/>
          </a:blip>
          <a:srcRect/>
          <a:stretch/>
        </p:blipFill>
        <p:spPr>
          <a:xfrm>
            <a:off x="4708525" y="2293938"/>
            <a:ext cx="3762375" cy="2865437"/>
          </a:xfrm>
          <a:prstGeom prst="rect">
            <a:avLst/>
          </a:prstGeom>
          <a:noFill/>
          <a:ln>
            <a:noFill/>
          </a:ln>
        </p:spPr>
      </p:pic>
      <p:pic>
        <p:nvPicPr>
          <p:cNvPr id="166" name="Google Shape;166;p7" descr="Cover"/>
          <p:cNvPicPr preferRelativeResize="0"/>
          <p:nvPr/>
        </p:nvPicPr>
        <p:blipFill rotWithShape="1">
          <a:blip r:embed="rId6">
            <a:alphaModFix/>
          </a:blip>
          <a:srcRect/>
          <a:stretch/>
        </p:blipFill>
        <p:spPr>
          <a:xfrm>
            <a:off x="4708525" y="2260600"/>
            <a:ext cx="3770313" cy="1271588"/>
          </a:xfrm>
          <a:prstGeom prst="rect">
            <a:avLst/>
          </a:prstGeom>
          <a:noFill/>
          <a:ln>
            <a:noFill/>
          </a:ln>
        </p:spPr>
      </p:pic>
      <p:pic>
        <p:nvPicPr>
          <p:cNvPr id="167" name="Google Shape;167;p7" descr="Cover"/>
          <p:cNvPicPr preferRelativeResize="0"/>
          <p:nvPr/>
        </p:nvPicPr>
        <p:blipFill rotWithShape="1">
          <a:blip r:embed="rId7">
            <a:alphaModFix/>
          </a:blip>
          <a:srcRect/>
          <a:stretch/>
        </p:blipFill>
        <p:spPr>
          <a:xfrm>
            <a:off x="4392613" y="1109663"/>
            <a:ext cx="4086225" cy="1416050"/>
          </a:xfrm>
          <a:prstGeom prst="rect">
            <a:avLst/>
          </a:prstGeom>
          <a:noFill/>
          <a:ln>
            <a:noFill/>
          </a:ln>
        </p:spPr>
      </p:pic>
      <p:pic>
        <p:nvPicPr>
          <p:cNvPr id="168" name="Google Shape;168;p7" descr="Cover"/>
          <p:cNvPicPr preferRelativeResize="0"/>
          <p:nvPr/>
        </p:nvPicPr>
        <p:blipFill rotWithShape="1">
          <a:blip r:embed="rId8">
            <a:alphaModFix/>
          </a:blip>
          <a:srcRect/>
          <a:stretch/>
        </p:blipFill>
        <p:spPr>
          <a:xfrm>
            <a:off x="1458913" y="1893888"/>
            <a:ext cx="3557587" cy="1092200"/>
          </a:xfrm>
          <a:prstGeom prst="rect">
            <a:avLst/>
          </a:prstGeom>
          <a:noFill/>
          <a:ln>
            <a:noFill/>
          </a:ln>
        </p:spPr>
      </p:pic>
      <p:pic>
        <p:nvPicPr>
          <p:cNvPr id="169" name="Google Shape;169;p7" descr="Cover"/>
          <p:cNvPicPr preferRelativeResize="0"/>
          <p:nvPr/>
        </p:nvPicPr>
        <p:blipFill rotWithShape="1">
          <a:blip r:embed="rId9">
            <a:alphaModFix/>
          </a:blip>
          <a:srcRect/>
          <a:stretch/>
        </p:blipFill>
        <p:spPr>
          <a:xfrm>
            <a:off x="4333875" y="0"/>
            <a:ext cx="3113088" cy="963613"/>
          </a:xfrm>
          <a:prstGeom prst="rect">
            <a:avLst/>
          </a:prstGeom>
          <a:noFill/>
          <a:ln>
            <a:noFill/>
          </a:ln>
        </p:spPr>
      </p:pic>
      <p:pic>
        <p:nvPicPr>
          <p:cNvPr id="170" name="Google Shape;170;p7" descr="Cover"/>
          <p:cNvPicPr preferRelativeResize="0"/>
          <p:nvPr/>
        </p:nvPicPr>
        <p:blipFill rotWithShape="1">
          <a:blip r:embed="rId10">
            <a:alphaModFix/>
          </a:blip>
          <a:srcRect/>
          <a:stretch/>
        </p:blipFill>
        <p:spPr>
          <a:xfrm>
            <a:off x="1423988" y="17463"/>
            <a:ext cx="3206750" cy="2728912"/>
          </a:xfrm>
          <a:prstGeom prst="rect">
            <a:avLst/>
          </a:prstGeom>
          <a:noFill/>
          <a:ln>
            <a:noFill/>
          </a:ln>
        </p:spPr>
      </p:pic>
      <p:pic>
        <p:nvPicPr>
          <p:cNvPr id="171" name="Google Shape;171;p7" descr="Cover"/>
          <p:cNvPicPr preferRelativeResize="0"/>
          <p:nvPr/>
        </p:nvPicPr>
        <p:blipFill rotWithShape="1">
          <a:blip r:embed="rId11">
            <a:alphaModFix/>
          </a:blip>
          <a:srcRect/>
          <a:stretch/>
        </p:blipFill>
        <p:spPr>
          <a:xfrm>
            <a:off x="639763" y="1714500"/>
            <a:ext cx="2081212" cy="1552575"/>
          </a:xfrm>
          <a:prstGeom prst="rect">
            <a:avLst/>
          </a:prstGeom>
          <a:noFill/>
          <a:ln>
            <a:noFill/>
          </a:ln>
        </p:spPr>
      </p:pic>
      <p:sp>
        <p:nvSpPr>
          <p:cNvPr id="172" name="Google Shape;172;p7"/>
          <p:cNvSpPr txBox="1"/>
          <p:nvPr/>
        </p:nvSpPr>
        <p:spPr>
          <a:xfrm>
            <a:off x="2739605" y="986065"/>
            <a:ext cx="203718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a:solidFill>
                  <a:srgbClr val="0070C0"/>
                </a:solidFill>
                <a:latin typeface="Tahoma"/>
                <a:ea typeface="Tahoma"/>
                <a:cs typeface="Tahoma"/>
                <a:sym typeface="Tahoma"/>
              </a:rPr>
              <a:t>Nắng bắt đầu…cuối cùng.</a:t>
            </a:r>
            <a:endParaRPr/>
          </a:p>
        </p:txBody>
      </p:sp>
      <p:sp>
        <p:nvSpPr>
          <p:cNvPr id="173" name="Google Shape;173;p7"/>
          <p:cNvSpPr txBox="1"/>
          <p:nvPr/>
        </p:nvSpPr>
        <p:spPr>
          <a:xfrm>
            <a:off x="2706429" y="2977247"/>
            <a:ext cx="203718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a:solidFill>
                  <a:srgbClr val="7CB400"/>
                </a:solidFill>
                <a:latin typeface="Tahoma"/>
                <a:ea typeface="Tahoma"/>
                <a:cs typeface="Tahoma"/>
                <a:sym typeface="Tahoma"/>
              </a:rPr>
              <a:t>Trong những bui cây … lặng êm.</a:t>
            </a:r>
            <a:endParaRPr/>
          </a:p>
        </p:txBody>
      </p:sp>
      <p:sp>
        <p:nvSpPr>
          <p:cNvPr id="174" name="Google Shape;174;p7"/>
          <p:cNvSpPr txBox="1"/>
          <p:nvPr/>
        </p:nvSpPr>
        <p:spPr>
          <a:xfrm>
            <a:off x="2969792" y="4872767"/>
            <a:ext cx="203718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a:solidFill>
                  <a:srgbClr val="F66900"/>
                </a:solidFill>
                <a:latin typeface="Tahoma"/>
                <a:ea typeface="Tahoma"/>
                <a:cs typeface="Tahoma"/>
                <a:sym typeface="Tahoma"/>
              </a:rPr>
              <a:t>Câu cuối cùng.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gtEl>
                                        <p:attrNameLst>
                                          <p:attrName>style.visibility</p:attrName>
                                        </p:attrNameLst>
                                      </p:cBhvr>
                                      <p:to>
                                        <p:strVal val="visible"/>
                                      </p:to>
                                    </p:set>
                                    <p:animEffect transition="in" filter="fade">
                                      <p:cBhvr>
                                        <p:cTn id="17" dur="1000"/>
                                        <p:tgtEl>
                                          <p:spTgt spid="1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
                                        </p:tgtEl>
                                        <p:attrNameLst>
                                          <p:attrName>style.visibility</p:attrName>
                                        </p:attrNameLst>
                                      </p:cBhvr>
                                      <p:to>
                                        <p:strVal val="visible"/>
                                      </p:to>
                                    </p:set>
                                    <p:animEffect transition="in" filter="fade">
                                      <p:cBhvr>
                                        <p:cTn id="22" dur="500"/>
                                        <p:tgtEl>
                                          <p:spTgt spid="1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8"/>
                                        </p:tgtEl>
                                        <p:attrNameLst>
                                          <p:attrName>style.visibility</p:attrName>
                                        </p:attrNameLst>
                                      </p:cBhvr>
                                      <p:to>
                                        <p:strVal val="visible"/>
                                      </p:to>
                                    </p:set>
                                    <p:animEffect transition="in" filter="fade">
                                      <p:cBhvr>
                                        <p:cTn id="27" dur="500"/>
                                        <p:tgtEl>
                                          <p:spTgt spid="1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3"/>
                                        </p:tgtEl>
                                        <p:attrNameLst>
                                          <p:attrName>style.visibility</p:attrName>
                                        </p:attrNameLst>
                                      </p:cBhvr>
                                      <p:to>
                                        <p:strVal val="visible"/>
                                      </p:to>
                                    </p:set>
                                    <p:animEffect transition="in" filter="fade">
                                      <p:cBhvr>
                                        <p:cTn id="32" dur="500"/>
                                        <p:tgtEl>
                                          <p:spTgt spid="17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7"/>
                                        </p:tgtEl>
                                        <p:attrNameLst>
                                          <p:attrName>style.visibility</p:attrName>
                                        </p:attrNameLst>
                                      </p:cBhvr>
                                      <p:to>
                                        <p:strVal val="visible"/>
                                      </p:to>
                                    </p:set>
                                    <p:animEffect transition="in" filter="fade">
                                      <p:cBhvr>
                                        <p:cTn id="37" dur="500"/>
                                        <p:tgtEl>
                                          <p:spTgt spid="1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6"/>
                                        </p:tgtEl>
                                        <p:attrNameLst>
                                          <p:attrName>style.visibility</p:attrName>
                                        </p:attrNameLst>
                                      </p:cBhvr>
                                      <p:to>
                                        <p:strVal val="visible"/>
                                      </p:to>
                                    </p:set>
                                    <p:animEffect transition="in" filter="fade">
                                      <p:cBhvr>
                                        <p:cTn id="42" dur="500"/>
                                        <p:tgtEl>
                                          <p:spTgt spid="16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5"/>
                                        </p:tgtEl>
                                        <p:attrNameLst>
                                          <p:attrName>style.visibility</p:attrName>
                                        </p:attrNameLst>
                                      </p:cBhvr>
                                      <p:to>
                                        <p:strVal val="visible"/>
                                      </p:to>
                                    </p:set>
                                    <p:animEffect transition="in" filter="fade">
                                      <p:cBhvr>
                                        <p:cTn id="47" dur="500"/>
                                        <p:tgtEl>
                                          <p:spTgt spid="16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4"/>
                                        </p:tgtEl>
                                        <p:attrNameLst>
                                          <p:attrName>style.visibility</p:attrName>
                                        </p:attrNameLst>
                                      </p:cBhvr>
                                      <p:to>
                                        <p:strVal val="visible"/>
                                      </p:to>
                                    </p:set>
                                    <p:animEffect transition="in" filter="fade">
                                      <p:cBhvr>
                                        <p:cTn id="52" dur="500"/>
                                        <p:tgtEl>
                                          <p:spTgt spid="16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4"/>
                                        </p:tgtEl>
                                        <p:attrNameLst>
                                          <p:attrName>style.visibility</p:attrName>
                                        </p:attrNameLst>
                                      </p:cBhvr>
                                      <p:to>
                                        <p:strVal val="visible"/>
                                      </p:to>
                                    </p:set>
                                    <p:animEffect transition="in" filter="fade">
                                      <p:cBhvr>
                                        <p:cTn id="57" dur="500"/>
                                        <p:tgtEl>
                                          <p:spTgt spid="17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3"/>
                                        </p:tgtEl>
                                        <p:attrNameLst>
                                          <p:attrName>style.visibility</p:attrName>
                                        </p:attrNameLst>
                                      </p:cBhvr>
                                      <p:to>
                                        <p:strVal val="visible"/>
                                      </p:to>
                                    </p:set>
                                    <p:animEffect transition="in" filter="fade">
                                      <p:cBhvr>
                                        <p:cTn id="62"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txBox="1">
            <a:spLocks noGrp="1"/>
          </p:cNvSpPr>
          <p:nvPr>
            <p:ph type="body" idx="1"/>
          </p:nvPr>
        </p:nvSpPr>
        <p:spPr>
          <a:xfrm>
            <a:off x="152400" y="609600"/>
            <a:ext cx="8229600" cy="58213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FF0000"/>
              </a:buClr>
              <a:buSzPts val="2400"/>
              <a:buFont typeface="Arial"/>
              <a:buNone/>
            </a:pPr>
            <a:r>
              <a:rPr lang="en-US" sz="2400">
                <a:solidFill>
                  <a:srgbClr val="FF0000"/>
                </a:solidFill>
                <a:latin typeface="Arial"/>
                <a:ea typeface="Arial"/>
                <a:cs typeface="Arial"/>
                <a:sym typeface="Arial"/>
              </a:rPr>
              <a:t>          Hương vườn đã được tác giả nhân hóa như một chú bé tinh nghich “rón rén” bước ra, sau một lúc dường như đã quen với bóng tối chú  “tung tăng”  cùng ngọn gió, ung dung nhảy trên cỏ, và thoải mái “trườn” theo nhưng cành cây. Hình ảnh nhân hóa thật gợi cảm.</a:t>
            </a:r>
            <a:endParaRPr/>
          </a:p>
          <a:p>
            <a:pPr marL="342900" lvl="0" indent="-342900" algn="l" rtl="0">
              <a:spcBef>
                <a:spcPts val="480"/>
              </a:spcBef>
              <a:spcAft>
                <a:spcPts val="0"/>
              </a:spcAft>
              <a:buClr>
                <a:schemeClr val="dk1"/>
              </a:buClr>
              <a:buSzPts val="2400"/>
              <a:buFont typeface="Calibri"/>
              <a:buNone/>
            </a:pPr>
            <a:endParaRPr sz="2400">
              <a:solidFill>
                <a:srgbClr val="FF0000"/>
              </a:solidFill>
              <a:latin typeface="Arial"/>
              <a:ea typeface="Arial"/>
              <a:cs typeface="Arial"/>
              <a:sym typeface="Arial"/>
            </a:endParaRPr>
          </a:p>
          <a:p>
            <a:pPr marL="342900" lvl="0" indent="-342900" algn="l" rtl="0">
              <a:spcBef>
                <a:spcPts val="480"/>
              </a:spcBef>
              <a:spcAft>
                <a:spcPts val="0"/>
              </a:spcAft>
              <a:buClr>
                <a:srgbClr val="FF0000"/>
              </a:buClr>
              <a:buSzPts val="2400"/>
              <a:buNone/>
            </a:pPr>
            <a:r>
              <a:rPr lang="en-US" sz="2400">
                <a:solidFill>
                  <a:srgbClr val="FF0000"/>
                </a:solidFill>
                <a:latin typeface="Arial"/>
                <a:ea typeface="Arial"/>
                <a:cs typeface="Arial"/>
                <a:sym typeface="Arial"/>
              </a:rPr>
              <a:t>   </a:t>
            </a:r>
            <a:r>
              <a:rPr lang="en-US" sz="2400">
                <a:solidFill>
                  <a:srgbClr val="000099"/>
                </a:solidFill>
                <a:latin typeface="Arial"/>
                <a:ea typeface="Arial"/>
                <a:cs typeface="Arial"/>
                <a:sym typeface="Arial"/>
              </a:rPr>
              <a:t>- Trình tự miêu tả trong bài </a:t>
            </a:r>
            <a:r>
              <a:rPr lang="en-US" sz="2400" i="1">
                <a:solidFill>
                  <a:srgbClr val="000099"/>
                </a:solidFill>
                <a:latin typeface="Arial"/>
                <a:ea typeface="Arial"/>
                <a:cs typeface="Arial"/>
                <a:sym typeface="Arial"/>
              </a:rPr>
              <a:t>Rừng trưa </a:t>
            </a:r>
            <a:r>
              <a:rPr lang="en-US" sz="2400">
                <a:solidFill>
                  <a:srgbClr val="000099"/>
                </a:solidFill>
                <a:latin typeface="Arial"/>
                <a:ea typeface="Arial"/>
                <a:cs typeface="Arial"/>
                <a:sym typeface="Arial"/>
              </a:rPr>
              <a:t>có gì khác với bài </a:t>
            </a:r>
            <a:r>
              <a:rPr lang="en-US" sz="2400" i="1">
                <a:solidFill>
                  <a:srgbClr val="000099"/>
                </a:solidFill>
                <a:latin typeface="Arial"/>
                <a:ea typeface="Arial"/>
                <a:cs typeface="Arial"/>
                <a:sym typeface="Arial"/>
              </a:rPr>
              <a:t>Chiều tối?</a:t>
            </a:r>
            <a:endParaRPr/>
          </a:p>
          <a:p>
            <a:pPr marL="342900" lvl="0" indent="-342900" algn="l" rtl="0">
              <a:spcBef>
                <a:spcPts val="480"/>
              </a:spcBef>
              <a:spcAft>
                <a:spcPts val="0"/>
              </a:spcAft>
              <a:buClr>
                <a:schemeClr val="dk1"/>
              </a:buClr>
              <a:buSzPts val="2400"/>
              <a:buFont typeface="Calibri"/>
              <a:buNone/>
            </a:pPr>
            <a:endParaRPr sz="2400">
              <a:solidFill>
                <a:srgbClr val="FF0000"/>
              </a:solidFill>
              <a:latin typeface="Arial"/>
              <a:ea typeface="Arial"/>
              <a:cs typeface="Arial"/>
              <a:sym typeface="Arial"/>
            </a:endParaRPr>
          </a:p>
          <a:p>
            <a:pPr marL="342900" lvl="0" indent="-342900" algn="l" rtl="0">
              <a:spcBef>
                <a:spcPts val="480"/>
              </a:spcBef>
              <a:spcAft>
                <a:spcPts val="0"/>
              </a:spcAft>
              <a:buClr>
                <a:srgbClr val="000099"/>
              </a:buClr>
              <a:buSzPts val="2400"/>
              <a:buNone/>
            </a:pPr>
            <a:r>
              <a:rPr lang="en-US" sz="2400" i="1">
                <a:solidFill>
                  <a:srgbClr val="000099"/>
                </a:solidFill>
                <a:latin typeface="Arial"/>
                <a:ea typeface="Arial"/>
                <a:cs typeface="Arial"/>
                <a:sym typeface="Arial"/>
              </a:rPr>
              <a:t>Bài Rừng trưa tác giả tả từng bộ phận của cảnh ở một thời điểm</a:t>
            </a:r>
            <a:endParaRPr/>
          </a:p>
          <a:p>
            <a:pPr marL="342900" lvl="0" indent="-342900" algn="l" rtl="0">
              <a:spcBef>
                <a:spcPts val="480"/>
              </a:spcBef>
              <a:spcAft>
                <a:spcPts val="0"/>
              </a:spcAft>
              <a:buClr>
                <a:srgbClr val="000099"/>
              </a:buClr>
              <a:buSzPts val="2400"/>
              <a:buNone/>
            </a:pPr>
            <a:r>
              <a:rPr lang="en-US" sz="2400" i="1">
                <a:solidFill>
                  <a:srgbClr val="000099"/>
                </a:solidFill>
                <a:latin typeface="Arial"/>
                <a:ea typeface="Arial"/>
                <a:cs typeface="Arial"/>
                <a:sym typeface="Arial"/>
              </a:rPr>
              <a:t>Bài Chiều tối, tác giả tả cảnh theo sự thay đổi của thời gian, tập trung tả sự chuyển giao giữa chiều và tối.</a:t>
            </a:r>
            <a:endParaRPr sz="2400" i="1">
              <a:solidFill>
                <a:srgbClr val="000099"/>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grpSp>
        <p:nvGrpSpPr>
          <p:cNvPr id="184" name="Google Shape;184;p9"/>
          <p:cNvGrpSpPr/>
          <p:nvPr/>
        </p:nvGrpSpPr>
        <p:grpSpPr>
          <a:xfrm>
            <a:off x="2000679" y="2471363"/>
            <a:ext cx="5656757" cy="1156701"/>
            <a:chOff x="2014869" y="552450"/>
            <a:chExt cx="8409911" cy="2284549"/>
          </a:xfrm>
        </p:grpSpPr>
        <p:sp>
          <p:nvSpPr>
            <p:cNvPr id="185" name="Google Shape;185;p9"/>
            <p:cNvSpPr/>
            <p:nvPr/>
          </p:nvSpPr>
          <p:spPr>
            <a:xfrm>
              <a:off x="2590800" y="552450"/>
              <a:ext cx="7429500" cy="2076450"/>
            </a:xfrm>
            <a:custGeom>
              <a:avLst/>
              <a:gdLst/>
              <a:ahLst/>
              <a:cxnLst/>
              <a:rect l="l" t="t" r="r" b="b"/>
              <a:pathLst>
                <a:path w="7429500" h="2076450" extrusionOk="0">
                  <a:moveTo>
                    <a:pt x="0" y="0"/>
                  </a:moveTo>
                  <a:lnTo>
                    <a:pt x="7429500" y="457200"/>
                  </a:lnTo>
                  <a:lnTo>
                    <a:pt x="7429500" y="2076450"/>
                  </a:lnTo>
                  <a:lnTo>
                    <a:pt x="19050" y="1638300"/>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6" name="Google Shape;186;p9"/>
            <p:cNvSpPr/>
            <p:nvPr/>
          </p:nvSpPr>
          <p:spPr>
            <a:xfrm>
              <a:off x="2014869" y="838200"/>
              <a:ext cx="8409911" cy="1998799"/>
            </a:xfrm>
            <a:custGeom>
              <a:avLst/>
              <a:gdLst/>
              <a:ahLst/>
              <a:cxnLst/>
              <a:rect l="l" t="t" r="r" b="b"/>
              <a:pathLst>
                <a:path w="9272466" h="1925448" extrusionOk="0">
                  <a:moveTo>
                    <a:pt x="0" y="16953"/>
                  </a:moveTo>
                  <a:lnTo>
                    <a:pt x="8842619" y="0"/>
                  </a:lnTo>
                  <a:lnTo>
                    <a:pt x="9272466" y="1320042"/>
                  </a:lnTo>
                  <a:lnTo>
                    <a:pt x="246185" y="1925448"/>
                  </a:lnTo>
                  <a:lnTo>
                    <a:pt x="0" y="16953"/>
                  </a:lnTo>
                  <a:close/>
                </a:path>
              </a:pathLst>
            </a:custGeom>
            <a:solidFill>
              <a:srgbClr val="FE00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0000"/>
                </a:solidFill>
                <a:latin typeface="Calibri"/>
                <a:ea typeface="Calibri"/>
                <a:cs typeface="Calibri"/>
                <a:sym typeface="Calibri"/>
              </a:endParaRPr>
            </a:p>
          </p:txBody>
        </p:sp>
      </p:grpSp>
      <p:grpSp>
        <p:nvGrpSpPr>
          <p:cNvPr id="187" name="Google Shape;187;p9"/>
          <p:cNvGrpSpPr/>
          <p:nvPr/>
        </p:nvGrpSpPr>
        <p:grpSpPr>
          <a:xfrm>
            <a:off x="1476285" y="2701166"/>
            <a:ext cx="862866" cy="862866"/>
            <a:chOff x="1507165" y="1085850"/>
            <a:chExt cx="1543050" cy="1543050"/>
          </a:xfrm>
        </p:grpSpPr>
        <p:sp>
          <p:nvSpPr>
            <p:cNvPr id="188" name="Google Shape;188;p9"/>
            <p:cNvSpPr/>
            <p:nvPr/>
          </p:nvSpPr>
          <p:spPr>
            <a:xfrm>
              <a:off x="1507165" y="1085850"/>
              <a:ext cx="1543050" cy="1543050"/>
            </a:xfrm>
            <a:prstGeom prst="flowChartConnector">
              <a:avLst/>
            </a:prstGeom>
            <a:solidFill>
              <a:schemeClr val="lt1"/>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9" name="Google Shape;189;p9"/>
            <p:cNvSpPr/>
            <p:nvPr/>
          </p:nvSpPr>
          <p:spPr>
            <a:xfrm>
              <a:off x="1767220" y="1368658"/>
              <a:ext cx="974491" cy="974491"/>
            </a:xfrm>
            <a:prstGeom prst="flowChartConnector">
              <a:avLst/>
            </a:prstGeom>
            <a:solidFill>
              <a:srgbClr val="FE003E"/>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1">
                  <a:solidFill>
                    <a:schemeClr val="lt1"/>
                  </a:solidFill>
                  <a:latin typeface="Arial"/>
                  <a:ea typeface="Arial"/>
                  <a:cs typeface="Arial"/>
                  <a:sym typeface="Arial"/>
                </a:rPr>
                <a:t>1</a:t>
              </a:r>
              <a:endParaRPr sz="2700" b="1">
                <a:solidFill>
                  <a:schemeClr val="lt1"/>
                </a:solidFill>
                <a:latin typeface="Arial"/>
                <a:ea typeface="Arial"/>
                <a:cs typeface="Arial"/>
                <a:sym typeface="Arial"/>
              </a:endParaRPr>
            </a:p>
          </p:txBody>
        </p:sp>
      </p:grpSp>
      <p:grpSp>
        <p:nvGrpSpPr>
          <p:cNvPr id="190" name="Google Shape;190;p9"/>
          <p:cNvGrpSpPr/>
          <p:nvPr/>
        </p:nvGrpSpPr>
        <p:grpSpPr>
          <a:xfrm>
            <a:off x="2000679" y="3987038"/>
            <a:ext cx="5656757" cy="1156701"/>
            <a:chOff x="2014869" y="552450"/>
            <a:chExt cx="8409911" cy="2284549"/>
          </a:xfrm>
        </p:grpSpPr>
        <p:sp>
          <p:nvSpPr>
            <p:cNvPr id="191" name="Google Shape;191;p9"/>
            <p:cNvSpPr/>
            <p:nvPr/>
          </p:nvSpPr>
          <p:spPr>
            <a:xfrm>
              <a:off x="2590800" y="552450"/>
              <a:ext cx="7429500" cy="2076450"/>
            </a:xfrm>
            <a:custGeom>
              <a:avLst/>
              <a:gdLst/>
              <a:ahLst/>
              <a:cxnLst/>
              <a:rect l="l" t="t" r="r" b="b"/>
              <a:pathLst>
                <a:path w="7429500" h="2076450" extrusionOk="0">
                  <a:moveTo>
                    <a:pt x="0" y="0"/>
                  </a:moveTo>
                  <a:lnTo>
                    <a:pt x="7429500" y="457200"/>
                  </a:lnTo>
                  <a:lnTo>
                    <a:pt x="7429500" y="2076450"/>
                  </a:lnTo>
                  <a:lnTo>
                    <a:pt x="19050" y="1638300"/>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2" name="Google Shape;192;p9"/>
            <p:cNvSpPr/>
            <p:nvPr/>
          </p:nvSpPr>
          <p:spPr>
            <a:xfrm>
              <a:off x="2014869" y="838200"/>
              <a:ext cx="8409911" cy="1998799"/>
            </a:xfrm>
            <a:custGeom>
              <a:avLst/>
              <a:gdLst/>
              <a:ahLst/>
              <a:cxnLst/>
              <a:rect l="l" t="t" r="r" b="b"/>
              <a:pathLst>
                <a:path w="9272466" h="1925448" extrusionOk="0">
                  <a:moveTo>
                    <a:pt x="0" y="16953"/>
                  </a:moveTo>
                  <a:lnTo>
                    <a:pt x="8842619" y="0"/>
                  </a:lnTo>
                  <a:lnTo>
                    <a:pt x="9272466" y="1320042"/>
                  </a:lnTo>
                  <a:lnTo>
                    <a:pt x="246185" y="1925448"/>
                  </a:lnTo>
                  <a:lnTo>
                    <a:pt x="0" y="16953"/>
                  </a:lnTo>
                  <a:close/>
                </a:path>
              </a:pathLst>
            </a:custGeom>
            <a:solidFill>
              <a:srgbClr val="F8A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0000"/>
                </a:solidFill>
                <a:latin typeface="Calibri"/>
                <a:ea typeface="Calibri"/>
                <a:cs typeface="Calibri"/>
                <a:sym typeface="Calibri"/>
              </a:endParaRPr>
            </a:p>
          </p:txBody>
        </p:sp>
      </p:grpSp>
      <p:grpSp>
        <p:nvGrpSpPr>
          <p:cNvPr id="193" name="Google Shape;193;p9"/>
          <p:cNvGrpSpPr/>
          <p:nvPr/>
        </p:nvGrpSpPr>
        <p:grpSpPr>
          <a:xfrm>
            <a:off x="1476285" y="4216841"/>
            <a:ext cx="862866" cy="862866"/>
            <a:chOff x="1507165" y="1085850"/>
            <a:chExt cx="1543050" cy="1543050"/>
          </a:xfrm>
        </p:grpSpPr>
        <p:sp>
          <p:nvSpPr>
            <p:cNvPr id="194" name="Google Shape;194;p9"/>
            <p:cNvSpPr/>
            <p:nvPr/>
          </p:nvSpPr>
          <p:spPr>
            <a:xfrm>
              <a:off x="1507165" y="1085850"/>
              <a:ext cx="1543050" cy="1543050"/>
            </a:xfrm>
            <a:prstGeom prst="flowChartConnector">
              <a:avLst/>
            </a:prstGeom>
            <a:solidFill>
              <a:schemeClr val="lt1"/>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5" name="Google Shape;195;p9"/>
            <p:cNvSpPr/>
            <p:nvPr/>
          </p:nvSpPr>
          <p:spPr>
            <a:xfrm>
              <a:off x="1767220" y="1368658"/>
              <a:ext cx="974491" cy="974491"/>
            </a:xfrm>
            <a:prstGeom prst="flowChartConnector">
              <a:avLst/>
            </a:prstGeom>
            <a:solidFill>
              <a:srgbClr val="F8AC00"/>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1">
                  <a:solidFill>
                    <a:schemeClr val="lt1"/>
                  </a:solidFill>
                  <a:latin typeface="Arial"/>
                  <a:ea typeface="Arial"/>
                  <a:cs typeface="Arial"/>
                  <a:sym typeface="Arial"/>
                </a:rPr>
                <a:t>2</a:t>
              </a:r>
              <a:endParaRPr sz="2700" b="1">
                <a:solidFill>
                  <a:schemeClr val="lt1"/>
                </a:solidFill>
                <a:latin typeface="Arial"/>
                <a:ea typeface="Arial"/>
                <a:cs typeface="Arial"/>
                <a:sym typeface="Arial"/>
              </a:endParaRPr>
            </a:p>
          </p:txBody>
        </p:sp>
      </p:grpSp>
      <p:sp>
        <p:nvSpPr>
          <p:cNvPr id="196" name="Google Shape;196;p9"/>
          <p:cNvSpPr/>
          <p:nvPr/>
        </p:nvSpPr>
        <p:spPr>
          <a:xfrm>
            <a:off x="3429000" y="897390"/>
            <a:ext cx="2286000" cy="578150"/>
          </a:xfrm>
          <a:prstGeom prst="flowChartAlternateProcess">
            <a:avLst/>
          </a:prstGeom>
          <a:solidFill>
            <a:srgbClr val="0C0C0C"/>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1">
                <a:solidFill>
                  <a:schemeClr val="lt1"/>
                </a:solidFill>
                <a:latin typeface="Arial"/>
                <a:ea typeface="Arial"/>
                <a:cs typeface="Arial"/>
                <a:sym typeface="Arial"/>
              </a:rPr>
              <a:t>MỤC TIÊU</a:t>
            </a:r>
            <a:endParaRPr sz="2700" b="1">
              <a:solidFill>
                <a:schemeClr val="lt1"/>
              </a:solidFill>
              <a:latin typeface="Arial"/>
              <a:ea typeface="Arial"/>
              <a:cs typeface="Arial"/>
              <a:sym typeface="Arial"/>
            </a:endParaRPr>
          </a:p>
        </p:txBody>
      </p:sp>
      <p:cxnSp>
        <p:nvCxnSpPr>
          <p:cNvPr id="197" name="Google Shape;197;p9"/>
          <p:cNvCxnSpPr/>
          <p:nvPr/>
        </p:nvCxnSpPr>
        <p:spPr>
          <a:xfrm>
            <a:off x="0" y="1186464"/>
            <a:ext cx="3429000" cy="0"/>
          </a:xfrm>
          <a:prstGeom prst="straightConnector1">
            <a:avLst/>
          </a:prstGeom>
          <a:noFill/>
          <a:ln w="76200" cap="flat" cmpd="sng">
            <a:solidFill>
              <a:schemeClr val="dk1"/>
            </a:solidFill>
            <a:prstDash val="solid"/>
            <a:round/>
            <a:headEnd type="none" w="sm" len="sm"/>
            <a:tailEnd type="none" w="sm" len="sm"/>
          </a:ln>
        </p:spPr>
      </p:cxnSp>
      <p:cxnSp>
        <p:nvCxnSpPr>
          <p:cNvPr id="198" name="Google Shape;198;p9"/>
          <p:cNvCxnSpPr/>
          <p:nvPr/>
        </p:nvCxnSpPr>
        <p:spPr>
          <a:xfrm>
            <a:off x="5715000" y="1172778"/>
            <a:ext cx="3429000" cy="0"/>
          </a:xfrm>
          <a:prstGeom prst="straightConnector1">
            <a:avLst/>
          </a:prstGeom>
          <a:noFill/>
          <a:ln w="76200" cap="flat" cmpd="sng">
            <a:solidFill>
              <a:schemeClr val="dk1"/>
            </a:solidFill>
            <a:prstDash val="solid"/>
            <a:round/>
            <a:headEnd type="none" w="sm" len="sm"/>
            <a:tailEnd type="none" w="sm" len="sm"/>
          </a:ln>
        </p:spPr>
      </p:cxnSp>
      <p:pic>
        <p:nvPicPr>
          <p:cNvPr id="199" name="Google Shape;199;p9"/>
          <p:cNvPicPr preferRelativeResize="0"/>
          <p:nvPr/>
        </p:nvPicPr>
        <p:blipFill rotWithShape="1">
          <a:blip r:embed="rId3">
            <a:alphaModFix/>
          </a:blip>
          <a:srcRect/>
          <a:stretch/>
        </p:blipFill>
        <p:spPr>
          <a:xfrm>
            <a:off x="4618" y="1387922"/>
            <a:ext cx="1088231" cy="516681"/>
          </a:xfrm>
          <a:prstGeom prst="rect">
            <a:avLst/>
          </a:prstGeom>
          <a:noFill/>
          <a:ln>
            <a:noFill/>
          </a:ln>
        </p:spPr>
      </p:pic>
      <p:pic>
        <p:nvPicPr>
          <p:cNvPr id="200" name="Google Shape;200;p9"/>
          <p:cNvPicPr preferRelativeResize="0"/>
          <p:nvPr/>
        </p:nvPicPr>
        <p:blipFill rotWithShape="1">
          <a:blip r:embed="rId3">
            <a:alphaModFix/>
          </a:blip>
          <a:srcRect/>
          <a:stretch/>
        </p:blipFill>
        <p:spPr>
          <a:xfrm>
            <a:off x="7851130" y="3369724"/>
            <a:ext cx="1088231" cy="516681"/>
          </a:xfrm>
          <a:prstGeom prst="rect">
            <a:avLst/>
          </a:prstGeom>
          <a:noFill/>
          <a:ln>
            <a:noFill/>
          </a:ln>
        </p:spPr>
      </p:pic>
      <p:sp>
        <p:nvSpPr>
          <p:cNvPr id="201" name="Google Shape;201;p9"/>
          <p:cNvSpPr txBox="1"/>
          <p:nvPr/>
        </p:nvSpPr>
        <p:spPr>
          <a:xfrm>
            <a:off x="2339151" y="2718680"/>
            <a:ext cx="480417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Phát hiện được những hình ảnh đẹp trong 2 bài văn tả cảnh: Rừng trưa, Chiều tối</a:t>
            </a:r>
            <a:endParaRPr sz="1800">
              <a:solidFill>
                <a:schemeClr val="lt1"/>
              </a:solidFill>
              <a:latin typeface="Arial"/>
              <a:ea typeface="Arial"/>
              <a:cs typeface="Arial"/>
              <a:sym typeface="Arial"/>
            </a:endParaRPr>
          </a:p>
        </p:txBody>
      </p:sp>
      <p:sp>
        <p:nvSpPr>
          <p:cNvPr id="202" name="Google Shape;202;p9"/>
          <p:cNvSpPr txBox="1"/>
          <p:nvPr/>
        </p:nvSpPr>
        <p:spPr>
          <a:xfrm>
            <a:off x="2571010" y="4131717"/>
            <a:ext cx="480417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Biết chuyển một phần của dàn ý đã lập trong tiết học trước thành một đoạn văn tả cảnh một buổi trong ngày.</a:t>
            </a:r>
            <a:endParaRPr sz="1800">
              <a:solidFill>
                <a:schemeClr val="lt1"/>
              </a:solidFill>
              <a:latin typeface="Arial"/>
              <a:ea typeface="Arial"/>
              <a:cs typeface="Arial"/>
              <a:sym typeface="Arial"/>
            </a:endParaRPr>
          </a:p>
        </p:txBody>
      </p:sp>
      <p:sp>
        <p:nvSpPr>
          <p:cNvPr id="203" name="Google Shape;203;p9"/>
          <p:cNvSpPr txBox="1"/>
          <p:nvPr/>
        </p:nvSpPr>
        <p:spPr>
          <a:xfrm>
            <a:off x="2605851" y="4997109"/>
            <a:ext cx="48041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Lập được dàn ý bài văn tả cảnh từ những điều quan sát được và trình bày theo dàn ý.</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500"/>
                                        <p:tgtEl>
                                          <p:spTgt spid="197"/>
                                        </p:tgtEl>
                                      </p:cBhvr>
                                    </p:animEffect>
                                  </p:childTnLst>
                                </p:cTn>
                              </p:par>
                              <p:par>
                                <p:cTn id="8" presetID="10" presetClass="entr" presetSubtype="0" fill="hold"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fade">
                                      <p:cBhvr>
                                        <p:cTn id="10" dur="500"/>
                                        <p:tgtEl>
                                          <p:spTgt spid="1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6"/>
                                        </p:tgtEl>
                                        <p:attrNameLst>
                                          <p:attrName>style.visibility</p:attrName>
                                        </p:attrNameLst>
                                      </p:cBhvr>
                                      <p:to>
                                        <p:strVal val="visible"/>
                                      </p:to>
                                    </p:set>
                                    <p:animEffect transition="in" filter="fade">
                                      <p:cBhvr>
                                        <p:cTn id="15" dur="500"/>
                                        <p:tgtEl>
                                          <p:spTgt spid="19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87"/>
                                        </p:tgtEl>
                                        <p:attrNameLst>
                                          <p:attrName>style.visibility</p:attrName>
                                        </p:attrNameLst>
                                      </p:cBhvr>
                                      <p:to>
                                        <p:strVal val="visible"/>
                                      </p:to>
                                    </p:set>
                                    <p:anim calcmode="lin" valueType="num">
                                      <p:cBhvr additive="base">
                                        <p:cTn id="20" dur="500"/>
                                        <p:tgtEl>
                                          <p:spTgt spid="187"/>
                                        </p:tgtEl>
                                        <p:attrNameLst>
                                          <p:attrName>ppt_x</p:attrName>
                                        </p:attrNameLst>
                                      </p:cBhvr>
                                      <p:tavLst>
                                        <p:tav tm="0">
                                          <p:val>
                                            <p:strVal val="#ppt_x-1"/>
                                          </p:val>
                                        </p:tav>
                                        <p:tav tm="100000">
                                          <p:val>
                                            <p:strVal val="#ppt_x"/>
                                          </p:val>
                                        </p:tav>
                                      </p:tavLst>
                                    </p:anim>
                                  </p:childTnLst>
                                </p:cTn>
                              </p:par>
                              <p:par>
                                <p:cTn id="21" presetID="2" presetClass="entr" presetSubtype="2" fill="hold" nodeType="withEffect">
                                  <p:stCondLst>
                                    <p:cond delay="0"/>
                                  </p:stCondLst>
                                  <p:childTnLst>
                                    <p:set>
                                      <p:cBhvr>
                                        <p:cTn id="22" dur="1" fill="hold">
                                          <p:stCondLst>
                                            <p:cond delay="0"/>
                                          </p:stCondLst>
                                        </p:cTn>
                                        <p:tgtEl>
                                          <p:spTgt spid="201"/>
                                        </p:tgtEl>
                                        <p:attrNameLst>
                                          <p:attrName>style.visibility</p:attrName>
                                        </p:attrNameLst>
                                      </p:cBhvr>
                                      <p:to>
                                        <p:strVal val="visible"/>
                                      </p:to>
                                    </p:set>
                                    <p:anim calcmode="lin" valueType="num">
                                      <p:cBhvr additive="base">
                                        <p:cTn id="23" dur="500"/>
                                        <p:tgtEl>
                                          <p:spTgt spid="201"/>
                                        </p:tgtEl>
                                        <p:attrNameLst>
                                          <p:attrName>ppt_x</p:attrName>
                                        </p:attrNameLst>
                                      </p:cBhvr>
                                      <p:tavLst>
                                        <p:tav tm="0">
                                          <p:val>
                                            <p:strVal val="#ppt_x+1"/>
                                          </p:val>
                                        </p:tav>
                                        <p:tav tm="100000">
                                          <p:val>
                                            <p:strVal val="#ppt_x"/>
                                          </p:val>
                                        </p:tav>
                                      </p:tavLst>
                                    </p:anim>
                                  </p:childTnLst>
                                </p:cTn>
                              </p:par>
                              <p:par>
                                <p:cTn id="24" presetID="2" presetClass="entr" presetSubtype="2" fill="hold" nodeType="withEffect">
                                  <p:stCondLst>
                                    <p:cond delay="0"/>
                                  </p:stCondLst>
                                  <p:childTnLst>
                                    <p:set>
                                      <p:cBhvr>
                                        <p:cTn id="25" dur="1" fill="hold">
                                          <p:stCondLst>
                                            <p:cond delay="0"/>
                                          </p:stCondLst>
                                        </p:cTn>
                                        <p:tgtEl>
                                          <p:spTgt spid="184"/>
                                        </p:tgtEl>
                                        <p:attrNameLst>
                                          <p:attrName>style.visibility</p:attrName>
                                        </p:attrNameLst>
                                      </p:cBhvr>
                                      <p:to>
                                        <p:strVal val="visible"/>
                                      </p:to>
                                    </p:set>
                                    <p:anim calcmode="lin" valueType="num">
                                      <p:cBhvr additive="base">
                                        <p:cTn id="26" dur="500"/>
                                        <p:tgtEl>
                                          <p:spTgt spid="184"/>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93"/>
                                        </p:tgtEl>
                                        <p:attrNameLst>
                                          <p:attrName>style.visibility</p:attrName>
                                        </p:attrNameLst>
                                      </p:cBhvr>
                                      <p:to>
                                        <p:strVal val="visible"/>
                                      </p:to>
                                    </p:set>
                                    <p:anim calcmode="lin" valueType="num">
                                      <p:cBhvr additive="base">
                                        <p:cTn id="31" dur="500"/>
                                        <p:tgtEl>
                                          <p:spTgt spid="193"/>
                                        </p:tgtEl>
                                        <p:attrNameLst>
                                          <p:attrName>ppt_x</p:attrName>
                                        </p:attrNameLst>
                                      </p:cBhvr>
                                      <p:tavLst>
                                        <p:tav tm="0">
                                          <p:val>
                                            <p:strVal val="#ppt_x-1"/>
                                          </p:val>
                                        </p:tav>
                                        <p:tav tm="100000">
                                          <p:val>
                                            <p:strVal val="#ppt_x"/>
                                          </p:val>
                                        </p:tav>
                                      </p:tavLst>
                                    </p:anim>
                                  </p:childTnLst>
                                </p:cTn>
                              </p:par>
                              <p:par>
                                <p:cTn id="32" presetID="2" presetClass="entr" presetSubtype="2" fill="hold" nodeType="withEffect">
                                  <p:stCondLst>
                                    <p:cond delay="0"/>
                                  </p:stCondLst>
                                  <p:childTnLst>
                                    <p:set>
                                      <p:cBhvr>
                                        <p:cTn id="33" dur="1" fill="hold">
                                          <p:stCondLst>
                                            <p:cond delay="0"/>
                                          </p:stCondLst>
                                        </p:cTn>
                                        <p:tgtEl>
                                          <p:spTgt spid="190"/>
                                        </p:tgtEl>
                                        <p:attrNameLst>
                                          <p:attrName>style.visibility</p:attrName>
                                        </p:attrNameLst>
                                      </p:cBhvr>
                                      <p:to>
                                        <p:strVal val="visible"/>
                                      </p:to>
                                    </p:set>
                                    <p:anim calcmode="lin" valueType="num">
                                      <p:cBhvr additive="base">
                                        <p:cTn id="34" dur="500"/>
                                        <p:tgtEl>
                                          <p:spTgt spid="190"/>
                                        </p:tgtEl>
                                        <p:attrNameLst>
                                          <p:attrName>ppt_x</p:attrName>
                                        </p:attrNameLst>
                                      </p:cBhvr>
                                      <p:tavLst>
                                        <p:tav tm="0">
                                          <p:val>
                                            <p:strVal val="#ppt_x+1"/>
                                          </p:val>
                                        </p:tav>
                                        <p:tav tm="100000">
                                          <p:val>
                                            <p:strVal val="#ppt_x"/>
                                          </p:val>
                                        </p:tav>
                                      </p:tavLst>
                                    </p:anim>
                                  </p:childTnLst>
                                </p:cTn>
                              </p:par>
                              <p:par>
                                <p:cTn id="35" presetID="2" presetClass="entr" presetSubtype="2" fill="hold" nodeType="withEffect">
                                  <p:stCondLst>
                                    <p:cond delay="0"/>
                                  </p:stCondLst>
                                  <p:childTnLst>
                                    <p:set>
                                      <p:cBhvr>
                                        <p:cTn id="36" dur="1" fill="hold">
                                          <p:stCondLst>
                                            <p:cond delay="0"/>
                                          </p:stCondLst>
                                        </p:cTn>
                                        <p:tgtEl>
                                          <p:spTgt spid="202"/>
                                        </p:tgtEl>
                                        <p:attrNameLst>
                                          <p:attrName>style.visibility</p:attrName>
                                        </p:attrNameLst>
                                      </p:cBhvr>
                                      <p:to>
                                        <p:strVal val="visible"/>
                                      </p:to>
                                    </p:set>
                                    <p:anim calcmode="lin" valueType="num">
                                      <p:cBhvr additive="base">
                                        <p:cTn id="37" dur="500"/>
                                        <p:tgtEl>
                                          <p:spTgt spid="202"/>
                                        </p:tgtEl>
                                        <p:attrNameLst>
                                          <p:attrName>ppt_x</p:attrName>
                                        </p:attrNameLst>
                                      </p:cBhvr>
                                      <p:tavLst>
                                        <p:tav tm="0">
                                          <p:val>
                                            <p:strVal val="#ppt_x+1"/>
                                          </p:val>
                                        </p:tav>
                                        <p:tav tm="100000">
                                          <p:val>
                                            <p:strVal val="#ppt_x"/>
                                          </p:val>
                                        </p:tav>
                                      </p:tavLst>
                                    </p:anim>
                                  </p:childTnLst>
                                </p:cTn>
                              </p:par>
                              <p:par>
                                <p:cTn id="38" presetID="2" presetClass="entr" presetSubtype="2" fill="hold" nodeType="withEffect">
                                  <p:stCondLst>
                                    <p:cond delay="0"/>
                                  </p:stCondLst>
                                  <p:childTnLst>
                                    <p:set>
                                      <p:cBhvr>
                                        <p:cTn id="39" dur="1" fill="hold">
                                          <p:stCondLst>
                                            <p:cond delay="0"/>
                                          </p:stCondLst>
                                        </p:cTn>
                                        <p:tgtEl>
                                          <p:spTgt spid="203"/>
                                        </p:tgtEl>
                                        <p:attrNameLst>
                                          <p:attrName>style.visibility</p:attrName>
                                        </p:attrNameLst>
                                      </p:cBhvr>
                                      <p:to>
                                        <p:strVal val="visible"/>
                                      </p:to>
                                    </p:set>
                                    <p:anim calcmode="lin" valueType="num">
                                      <p:cBhvr additive="base">
                                        <p:cTn id="40" dur="500"/>
                                        <p:tgtEl>
                                          <p:spTgt spid="2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1027</Words>
  <Application>Microsoft Office PowerPoint</Application>
  <PresentationFormat>On-screen Show (4:3)</PresentationFormat>
  <Paragraphs>74</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Tahoma</vt:lpstr>
      <vt:lpstr>Times New Roman</vt:lpstr>
      <vt:lpstr>Arial</vt:lpstr>
      <vt:lpstr>Office Theme</vt:lpstr>
      <vt:lpstr>PowerPoint Presentation</vt:lpstr>
      <vt:lpstr>Cấu tạo của bài văn tả cảnh?</vt:lpstr>
      <vt:lpstr>PowerPoint Presentation</vt:lpstr>
      <vt:lpstr>PowerPoint Presentation</vt:lpstr>
      <vt:lpstr>PowerPoint Presentation</vt:lpstr>
      <vt:lpstr>     Trong cái nắng chói chang, dữ dội làm cho  “ biển lá xanh rờn đã bắt đầu ngả sang màu úa” bị hun nóng, cây tràm vẫn sống, sống oai hùng, thân cây vươn lên trời cao, hương tràm cũng ngát dậy, đầy sức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6</cp:revision>
  <dcterms:created xsi:type="dcterms:W3CDTF">2006-08-16T00:00:00Z</dcterms:created>
  <dcterms:modified xsi:type="dcterms:W3CDTF">2022-09-14T02:47:40Z</dcterms:modified>
</cp:coreProperties>
</file>