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57" r:id="rId3"/>
    <p:sldId id="283" r:id="rId4"/>
    <p:sldId id="258" r:id="rId5"/>
    <p:sldId id="268" r:id="rId6"/>
    <p:sldId id="279" r:id="rId7"/>
    <p:sldId id="280" r:id="rId8"/>
    <p:sldId id="293" r:id="rId9"/>
    <p:sldId id="281" r:id="rId10"/>
    <p:sldId id="291" r:id="rId11"/>
    <p:sldId id="286" r:id="rId12"/>
    <p:sldId id="287" r:id="rId13"/>
    <p:sldId id="288" r:id="rId14"/>
    <p:sldId id="289" r:id="rId15"/>
    <p:sldId id="29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0C1226-79E8-4CEC-97CA-EB4BD28091F0}">
          <p14:sldIdLst>
            <p14:sldId id="261"/>
            <p14:sldId id="257"/>
            <p14:sldId id="283"/>
            <p14:sldId id="258"/>
            <p14:sldId id="268"/>
            <p14:sldId id="279"/>
            <p14:sldId id="280"/>
            <p14:sldId id="293"/>
          </p14:sldIdLst>
        </p14:section>
        <p14:section name="Untitled Section" id="{85294405-4BB3-47FD-99BF-E33AE79C9E4F}">
          <p14:sldIdLst>
            <p14:sldId id="281"/>
            <p14:sldId id="291"/>
            <p14:sldId id="286"/>
            <p14:sldId id="287"/>
            <p14:sldId id="288"/>
            <p14:sldId id="289"/>
            <p14:sldId id="290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6EB"/>
    <a:srgbClr val="FBD75A"/>
    <a:srgbClr val="C6CAA2"/>
    <a:srgbClr val="3333FF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844" autoAdjust="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607D-8C6A-479D-9E6F-9D359973C70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AC54-6E2D-4C2A-8EE7-5D3712BE8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21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Dựa vào đâu để biết</a:t>
            </a:r>
            <a:r>
              <a:rPr lang="en-US" baseline="0" dirty="0"/>
              <a:t> phân số đó lớn hơn1, bé hơn 1 hay bằng 1</a:t>
            </a:r>
            <a:r>
              <a:rPr lang="en-US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1, con đã đạt được mục tiêu nào của bài học?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4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Khi so sánh</a:t>
            </a:r>
            <a:r>
              <a:rPr lang="en-US" baseline="0" dirty="0"/>
              <a:t> 2 phân số cùng tử số, cần chú ý gì?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2, con đã đạt được mục tiêu nào của bài học?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1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2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pPr marL="0" indent="0">
              <a:buFontTx/>
              <a:buNone/>
            </a:pPr>
            <a:r>
              <a:rPr lang="en-US" baseline="0" dirty="0"/>
              <a:t>GV </a:t>
            </a:r>
            <a:r>
              <a:rPr lang="en-US" baseline="0" dirty="0" err="1"/>
              <a:t>lưu</a:t>
            </a:r>
            <a:r>
              <a:rPr lang="en-US" baseline="0" dirty="0"/>
              <a:t> ý: </a:t>
            </a:r>
            <a:r>
              <a:rPr lang="en-US" baseline="0" dirty="0" err="1"/>
              <a:t>Câu</a:t>
            </a:r>
            <a:r>
              <a:rPr lang="en-US" baseline="0" dirty="0"/>
              <a:t> b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QĐTS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,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QĐTS.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3,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0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toán thuộc dạng toán gì? (</a:t>
            </a:r>
            <a:r>
              <a:rPr lang="en-US" baseline="0" dirty="0" err="1"/>
              <a:t>Áp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2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4, con đã đạt được mục tiêu nào của bài học?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74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Có</a:t>
            </a:r>
            <a:r>
              <a:rPr lang="en-US" baseline="0" dirty="0"/>
              <a:t> 3 câu hỏi, nếu trả lời đúng mỗi câu sẽ được đi đến trả lời câu tiếp theo. Người chơi trả lời hết 3 câu là về đến đích sẽ nhận được 1 phần thưởng.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2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bấm vào start để xe đi. Rồi bấm vào số 1 để hiện câu hỏi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5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Nếu HS trả lời đúng thì xe vượt chướng ngại vật đi tiếp để câu 2. bấm vào Số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28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chọn đáp án đúng thì xe đi tiếp. GV bấm câu hỏi 3 vào số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7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4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6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0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4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3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0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4546-BBB7-4C99-A854-314C28C058B4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8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jpeg"/><Relationship Id="rId5" Type="http://schemas.openxmlformats.org/officeDocument/2006/relationships/image" Target="../media/image41.jpeg"/><Relationship Id="rId15" Type="http://schemas.openxmlformats.org/officeDocument/2006/relationships/image" Target="../media/image49.png"/><Relationship Id="rId10" Type="http://schemas.openxmlformats.org/officeDocument/2006/relationships/image" Target="../media/image440.png"/><Relationship Id="rId4" Type="http://schemas.openxmlformats.org/officeDocument/2006/relationships/audio" Target="../media/audio3.wav"/><Relationship Id="rId9" Type="http://schemas.openxmlformats.org/officeDocument/2006/relationships/image" Target="../media/image430.png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490.pn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jpeg"/><Relationship Id="rId5" Type="http://schemas.openxmlformats.org/officeDocument/2006/relationships/image" Target="../media/image41.jpeg"/><Relationship Id="rId15" Type="http://schemas.openxmlformats.org/officeDocument/2006/relationships/slide" Target="slide14.xml"/><Relationship Id="rId10" Type="http://schemas.openxmlformats.org/officeDocument/2006/relationships/image" Target="../media/image52.png"/><Relationship Id="rId4" Type="http://schemas.openxmlformats.org/officeDocument/2006/relationships/audio" Target="../media/audio3.wav"/><Relationship Id="rId9" Type="http://schemas.openxmlformats.org/officeDocument/2006/relationships/image" Target="../media/image51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6.png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jpeg"/><Relationship Id="rId5" Type="http://schemas.openxmlformats.org/officeDocument/2006/relationships/image" Target="../media/image41.jpeg"/><Relationship Id="rId10" Type="http://schemas.openxmlformats.org/officeDocument/2006/relationships/image" Target="../media/image59.png"/><Relationship Id="rId4" Type="http://schemas.openxmlformats.org/officeDocument/2006/relationships/audio" Target="../media/audio3.wav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3DB8F-99C7-4953-9924-1B89476E5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227" y="2021898"/>
            <a:ext cx="9906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tập: So sánh hai phân số</a:t>
            </a: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536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ngdu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3432176"/>
            <a:ext cx="4318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0451" y="1541463"/>
            <a:ext cx="10847916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1200" y="1868489"/>
            <a:ext cx="1148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 chướng ngại vật</a:t>
            </a:r>
            <a:endParaRPr lang="en-US" sz="7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68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18439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ngd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4891" y="2225994"/>
            <a:ext cx="2082219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85" y="4752975"/>
            <a:ext cx="3524249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944">
            <a:off x="19712517" y="5037139"/>
            <a:ext cx="102446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19471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2" y="4308475"/>
            <a:ext cx="3041649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18" y="4884738"/>
            <a:ext cx="3524249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9667" y="552450"/>
            <a:ext cx="10500784" cy="20145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78985" y="4424362"/>
                <a:ext cx="4627033" cy="92233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B.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985" y="4424362"/>
                <a:ext cx="4627033" cy="9223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55185" y="5764213"/>
                <a:ext cx="4713815" cy="78263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85" y="5764213"/>
                <a:ext cx="4713815" cy="782638"/>
              </a:xfrm>
              <a:prstGeom prst="rect">
                <a:avLst/>
              </a:prstGeom>
              <a:blipFill rotWithShape="1">
                <a:blip r:embed="rId9"/>
                <a:stretch>
                  <a:fillRect b="-38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00151" y="3094037"/>
                <a:ext cx="4682067" cy="80486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1" y="3094037"/>
                <a:ext cx="4682067" cy="804863"/>
              </a:xfrm>
              <a:prstGeom prst="rect">
                <a:avLst/>
              </a:prstGeom>
              <a:blipFill rotWithShape="1">
                <a:blip r:embed="rId10"/>
                <a:stretch>
                  <a:fillRect b="-895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581651" y="2792414"/>
            <a:ext cx="10922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422900" y="5438776"/>
            <a:ext cx="1092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446184" y="4051301"/>
            <a:ext cx="133773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19667" y="633414"/>
            <a:ext cx="1050078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Trong các phân số sau, phân số lớn hơn 1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034" y="3589339"/>
            <a:ext cx="4004733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600" y="4683126"/>
            <a:ext cx="128693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20495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3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34" y="3640138"/>
            <a:ext cx="400896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9667" y="552450"/>
            <a:ext cx="10500784" cy="28003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8650" y="3432175"/>
                <a:ext cx="4684184" cy="79533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32175"/>
                <a:ext cx="4684184" cy="795338"/>
              </a:xfrm>
              <a:prstGeom prst="rect">
                <a:avLst/>
              </a:prstGeom>
              <a:blipFill rotWithShape="1">
                <a:blip r:embed="rId8"/>
                <a:stretch>
                  <a:fillRect b="-984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60400" y="5709180"/>
                <a:ext cx="4684184" cy="78845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5709180"/>
                <a:ext cx="4684184" cy="788457"/>
              </a:xfrm>
              <a:prstGeom prst="rect">
                <a:avLst/>
              </a:prstGeom>
              <a:blipFill rotWithShape="1">
                <a:blip r:embed="rId9"/>
                <a:stretch>
                  <a:fillRect b="-305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19667" y="4618038"/>
                <a:ext cx="4759325" cy="72866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7" y="4618038"/>
                <a:ext cx="4759325" cy="728662"/>
              </a:xfrm>
              <a:prstGeom prst="rect">
                <a:avLst/>
              </a:prstGeom>
              <a:blipFill rotWithShape="1">
                <a:blip r:embed="rId10"/>
                <a:stretch>
                  <a:fillRect t="-1653" b="-148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893733" y="4284664"/>
            <a:ext cx="10922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908551" y="5391150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4718052" y="3154364"/>
            <a:ext cx="1339849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1220258" y="1120892"/>
                <a:ext cx="10485968" cy="1445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Câu 2:</a:t>
                </a:r>
                <a:r>
                  <a:rPr lang="vi-VN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Phân số lớn hơn trong ba phân số </a:t>
                </a:r>
              </a:p>
              <a:p>
                <a:pPr eaLnBrk="1" hangingPunct="1"/>
                <a:r>
                  <a:rPr lang="en-US" sz="3600" b="1" dirty="0"/>
                  <a:t>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3600" b="1" i="1">
                        <a:latin typeface="Cambria Math"/>
                      </a:rPr>
                      <m:t> </m:t>
                    </m:r>
                    <m:r>
                      <a:rPr lang="en-US" sz="3600" b="1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600" b="1" i="1">
                        <a:latin typeface="Cambria Math"/>
                      </a:rPr>
                      <m:t> </m:t>
                    </m:r>
                    <m:r>
                      <a:rPr lang="en-US" sz="3600" b="1" i="0" smtClean="0">
                        <a:latin typeface="Cambria Math"/>
                      </a:rPr>
                      <m:t>𝐯</m:t>
                    </m:r>
                    <m:r>
                      <a:rPr lang="en-US" sz="3600" b="1" i="0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là</a:t>
                </a:r>
                <a:r>
                  <a:rPr lang="vi-VN" sz="36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0258" y="1120892"/>
                <a:ext cx="10485968" cy="1445076"/>
              </a:xfrm>
              <a:prstGeom prst="rect">
                <a:avLst/>
              </a:prstGeom>
              <a:blipFill>
                <a:blip r:embed="rId13"/>
                <a:stretch>
                  <a:fillRect l="-1744" t="-7173" b="-6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AUDI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585" y="3794125"/>
            <a:ext cx="216111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300" y="4913314"/>
            <a:ext cx="128693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3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21519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7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00488"/>
            <a:ext cx="216111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1200" y="552450"/>
            <a:ext cx="11023600" cy="1581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93751" y="5597526"/>
                <a:ext cx="4682067" cy="7873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b="1">
                        <a:latin typeface="Cambria Math"/>
                      </a:rPr>
                      <m:t>𝐯</m:t>
                    </m:r>
                    <m:r>
                      <a:rPr lang="en-US" sz="3200" b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𝟏𝟏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1" y="5597526"/>
                <a:ext cx="4682067" cy="787399"/>
              </a:xfrm>
              <a:prstGeom prst="rect">
                <a:avLst/>
              </a:prstGeom>
              <a:blipFill rotWithShape="1">
                <a:blip r:embed="rId8"/>
                <a:stretch>
                  <a:fillRect b="-114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66232" y="4403726"/>
                <a:ext cx="4766734" cy="84296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b="1">
                        <a:latin typeface="Cambria Math"/>
                      </a:rPr>
                      <m:t>𝐯</m:t>
                    </m:r>
                    <m:r>
                      <a:rPr lang="en-US" sz="3200" b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2" y="4403726"/>
                <a:ext cx="4766734" cy="84296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66232" y="3221037"/>
                <a:ext cx="4711701" cy="79057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b="1">
                        <a:latin typeface="Cambria Math"/>
                      </a:rPr>
                      <m:t>𝐯</m:t>
                    </m:r>
                    <m:r>
                      <a:rPr lang="en-US" sz="3200" b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𝟏𝟏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2" y="3221037"/>
                <a:ext cx="4711701" cy="790575"/>
              </a:xfrm>
              <a:prstGeom prst="rect">
                <a:avLst/>
              </a:prstGeom>
              <a:blipFill rotWithShape="1">
                <a:blip r:embed="rId10"/>
                <a:stretch>
                  <a:fillRect b="-1060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213351" y="2905125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181600" y="4140200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082118" y="5318126"/>
            <a:ext cx="1339849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986366" y="633414"/>
                <a:ext cx="10780183" cy="1296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Câu 3: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Các phân số: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 i="0" smtClean="0">
                        <a:latin typeface="Cambria Math"/>
                      </a:rPr>
                      <m:t> </m:t>
                    </m:r>
                    <m:r>
                      <a:rPr lang="en-US" sz="3200" b="1" i="0" smtClean="0">
                        <a:latin typeface="Cambria Math"/>
                      </a:rPr>
                      <m:t>𝐯</m:t>
                    </m:r>
                    <m:r>
                      <a:rPr lang="en-US" sz="3200" b="1" i="0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𝟏𝟏</m:t>
                        </m:r>
                        <m:r>
                          <a:rPr lang="en-US" sz="32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vi-VN" sz="3200" b="1" noProof="1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sz="32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3200" b="1" dirty="0" err="1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sz="32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theo thứ tự từ bé đến lớn là: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366" y="633414"/>
                <a:ext cx="10780183" cy="1296252"/>
              </a:xfrm>
              <a:prstGeom prst="rect">
                <a:avLst/>
              </a:prstGeom>
              <a:blipFill>
                <a:blip r:embed="rId13"/>
                <a:stretch>
                  <a:fillRect l="-1471" b="-140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33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gd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8717" y="3716339"/>
            <a:ext cx="4318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8764" y="2562878"/>
            <a:ext cx="2082219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Oval 6"/>
          <p:cNvSpPr/>
          <p:nvPr/>
        </p:nvSpPr>
        <p:spPr>
          <a:xfrm>
            <a:off x="9042400" y="2679700"/>
            <a:ext cx="2508251" cy="182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ĐÍCH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55818" y="4619626"/>
            <a:ext cx="112183" cy="11715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6.35838E-7 L 0.89869 0.01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0" y="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D1E11B-5D17-4AA9-B671-02DFF7EF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48654" y="3129910"/>
            <a:ext cx="878205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nb-N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so sánh hai phân số bằng cách khác.</a:t>
            </a:r>
            <a:endParaRPr lang="en-US" alt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222655-76DA-46DC-9784-0AA52BFFB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654" y="4446538"/>
            <a:ext cx="100110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Phân số thập phân</a:t>
            </a:r>
          </a:p>
        </p:txBody>
      </p:sp>
      <p:sp>
        <p:nvSpPr>
          <p:cNvPr id="8" name="Arrow: Chevron 1">
            <a:extLst>
              <a:ext uri="{FF2B5EF4-FFF2-40B4-BE49-F238E27FC236}">
                <a16:creationId xmlns:a16="http://schemas.microsoft.com/office/drawing/2014/main" id="{AF096C16-4BDB-4886-B9B7-9D53B299A3C5}"/>
              </a:ext>
            </a:extLst>
          </p:cNvPr>
          <p:cNvSpPr/>
          <p:nvPr/>
        </p:nvSpPr>
        <p:spPr>
          <a:xfrm>
            <a:off x="1241151" y="3292609"/>
            <a:ext cx="264213" cy="228600"/>
          </a:xfrm>
          <a:prstGeom prst="chevron">
            <a:avLst/>
          </a:prstGeom>
          <a:solidFill>
            <a:srgbClr val="65A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Arrow: Chevron 7">
            <a:extLst>
              <a:ext uri="{FF2B5EF4-FFF2-40B4-BE49-F238E27FC236}">
                <a16:creationId xmlns:a16="http://schemas.microsoft.com/office/drawing/2014/main" id="{271CC798-EDD3-4BC6-A389-DDBEE902C8EF}"/>
              </a:ext>
            </a:extLst>
          </p:cNvPr>
          <p:cNvSpPr/>
          <p:nvPr/>
        </p:nvSpPr>
        <p:spPr>
          <a:xfrm>
            <a:off x="1241151" y="4609237"/>
            <a:ext cx="264213" cy="228600"/>
          </a:xfrm>
          <a:prstGeom prst="chevron">
            <a:avLst/>
          </a:prstGeom>
          <a:solidFill>
            <a:srgbClr val="65A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solidFill>
                <a:schemeClr val="tx1"/>
              </a:solidFill>
            </a:endParaRPr>
          </a:p>
        </p:txBody>
      </p:sp>
      <p:pic>
        <p:nvPicPr>
          <p:cNvPr id="1026" name="Picture 2" descr="House free icon">
            <a:extLst>
              <a:ext uri="{FF2B5EF4-FFF2-40B4-BE49-F238E27FC236}">
                <a16:creationId xmlns:a16="http://schemas.microsoft.com/office/drawing/2014/main" id="{06E895B6-0C17-4308-A621-CD545D67F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78" y="479060"/>
            <a:ext cx="1586772" cy="15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7D22A-6DFC-4D21-BFCA-E486E5DB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525" y="2252036"/>
            <a:ext cx="442613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1828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>
            <a:extLst>
              <a:ext uri="{FF2B5EF4-FFF2-40B4-BE49-F238E27FC236}">
                <a16:creationId xmlns:a16="http://schemas.microsoft.com/office/drawing/2014/main" id="{DF8A059A-CD7E-4339-9C88-B4673BCC82EB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E18937C9-CC4B-4802-A5B1-3347DC5E0192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E9AA1A4A-6E04-40BC-861C-A658D9C5FC1E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495332" y="399677"/>
            <a:ext cx="55520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*So sánh các phân số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3768" y="1166818"/>
                <a:ext cx="48122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68" y="1166818"/>
                <a:ext cx="481221" cy="9105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76425" y="1166818"/>
                <a:ext cx="4651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425" y="1166818"/>
                <a:ext cx="465192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79571" y="1297137"/>
            <a:ext cx="81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4469" y="1292558"/>
            <a:ext cx="56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515260" y="2527215"/>
                <a:ext cx="46519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260" y="2527215"/>
                <a:ext cx="465192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76425" y="2523301"/>
                <a:ext cx="66396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425" y="2523301"/>
                <a:ext cx="663964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654469" y="2523301"/>
            <a:ext cx="56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9571" y="2689214"/>
            <a:ext cx="81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C45C3-0CCE-452C-A08D-9899322B0E29}"/>
              </a:ext>
            </a:extLst>
          </p:cNvPr>
          <p:cNvSpPr txBox="1"/>
          <p:nvPr/>
        </p:nvSpPr>
        <p:spPr>
          <a:xfrm>
            <a:off x="5279571" y="1276672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A0BEE2-EFEC-45F3-ADA8-F58C97B55D02}"/>
                  </a:ext>
                </a:extLst>
              </p:cNvPr>
              <p:cNvSpPr txBox="1"/>
              <p:nvPr/>
            </p:nvSpPr>
            <p:spPr>
              <a:xfrm>
                <a:off x="3319744" y="3874288"/>
                <a:ext cx="2357953" cy="14197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2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2800" b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A0BEE2-EFEC-45F3-ADA8-F58C97B55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744" y="3874288"/>
                <a:ext cx="2357953" cy="1419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E560B8-619F-42E4-8D68-729F29C41A98}"/>
                  </a:ext>
                </a:extLst>
              </p:cNvPr>
              <p:cNvSpPr txBox="1"/>
              <p:nvPr/>
            </p:nvSpPr>
            <p:spPr>
              <a:xfrm>
                <a:off x="6974025" y="3874288"/>
                <a:ext cx="2159245" cy="6967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Giữ nguyên</a:t>
                </a:r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vi-VN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E560B8-619F-42E4-8D68-729F29C41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3874288"/>
                <a:ext cx="2159245" cy="696729"/>
              </a:xfrm>
              <a:prstGeom prst="rect">
                <a:avLst/>
              </a:prstGeom>
              <a:blipFill>
                <a:blip r:embed="rId7"/>
                <a:stretch>
                  <a:fillRect l="-9887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810F50D-B05A-4023-8107-46BA6650C353}"/>
              </a:ext>
            </a:extLst>
          </p:cNvPr>
          <p:cNvSpPr txBox="1"/>
          <p:nvPr/>
        </p:nvSpPr>
        <p:spPr>
          <a:xfrm>
            <a:off x="1977470" y="3803372"/>
            <a:ext cx="1155060" cy="91770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086B60-0296-42B1-B829-5A3A8CDD67C5}"/>
                  </a:ext>
                </a:extLst>
              </p:cNvPr>
              <p:cNvSpPr txBox="1"/>
              <p:nvPr/>
            </p:nvSpPr>
            <p:spPr>
              <a:xfrm>
                <a:off x="3312441" y="5053048"/>
                <a:ext cx="4297267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&lt; 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086B60-0296-42B1-B829-5A3A8CDD6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41" y="5053048"/>
                <a:ext cx="4297267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60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 animBg="1"/>
      <p:bldP spid="15" grpId="0" animBg="1"/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05B9827-33A8-44AB-8C39-EBEB45442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20642" y="4713638"/>
            <a:ext cx="9781239" cy="523222"/>
            <a:chOff x="898574" y="4682149"/>
            <a:chExt cx="8645807" cy="522885"/>
          </a:xfrm>
        </p:grpSpPr>
        <p:sp>
          <p:nvSpPr>
            <p:cNvPr id="5" name="Freeform 11"/>
            <p:cNvSpPr/>
            <p:nvPr/>
          </p:nvSpPr>
          <p:spPr>
            <a:xfrm>
              <a:off x="898574" y="4839298"/>
              <a:ext cx="503371" cy="365736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1654416" y="4682149"/>
              <a:ext cx="7889965" cy="52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giải toán về so sánh phân số.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20642" y="1818520"/>
            <a:ext cx="9365568" cy="1307537"/>
            <a:chOff x="833998" y="2483635"/>
            <a:chExt cx="8016211" cy="1305986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492970" y="2483635"/>
              <a:ext cx="7357239" cy="1305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sánh phân số với đơn vị, so sánh hai phân số cùng tử số, khác mẫu số.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833998" y="2841008"/>
              <a:ext cx="470579" cy="36553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0642" y="3672240"/>
            <a:ext cx="9959736" cy="523220"/>
            <a:chOff x="907706" y="3670788"/>
            <a:chExt cx="9959684" cy="523219"/>
          </a:xfrm>
        </p:grpSpPr>
        <p:sp>
          <p:nvSpPr>
            <p:cNvPr id="11" name="Freeform 11"/>
            <p:cNvSpPr/>
            <p:nvPr/>
          </p:nvSpPr>
          <p:spPr>
            <a:xfrm>
              <a:off x="907706" y="3795818"/>
              <a:ext cx="625472" cy="36597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1753282" y="3670788"/>
              <a:ext cx="9114108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sánh hai phân số.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95FD04-D77F-4AE4-9522-4AD050BD911A}"/>
              </a:ext>
            </a:extLst>
          </p:cNvPr>
          <p:cNvSpPr txBox="1"/>
          <p:nvPr/>
        </p:nvSpPr>
        <p:spPr>
          <a:xfrm>
            <a:off x="4124325" y="321811"/>
            <a:ext cx="271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145305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5B4C6-2F68-451F-9819-695059F1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647" y="2406416"/>
            <a:ext cx="595686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64284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>
            <a:extLst>
              <a:ext uri="{FF2B5EF4-FFF2-40B4-BE49-F238E27FC236}">
                <a16:creationId xmlns:a16="http://schemas.microsoft.com/office/drawing/2014/main" id="{A4C6076E-924A-4BB6-8CCC-F46BBCA71336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E27BE5C5-61F3-436C-89F3-2D95B9BF0453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DD92A94-6401-47D7-B35A-B7785A7CE07D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385394" y="1358767"/>
            <a:ext cx="520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673743" y="1416667"/>
            <a:ext cx="415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63224" y="1472269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800600" y="-76200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96575" y="516021"/>
            <a:ext cx="7199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u="sng" dirty="0">
                <a:latin typeface="Times New Roman" pitchFamily="18" charset="0"/>
              </a:rPr>
              <a:t>Bài 1:</a:t>
            </a:r>
            <a:r>
              <a:rPr lang="en-US" dirty="0">
                <a:latin typeface="Times New Roman" pitchFamily="18" charset="0"/>
              </a:rPr>
              <a:t> a) Điền dấu &lt;, &gt;, = vào chỗ chấm: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744947" y="1472713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120821" y="1363988"/>
            <a:ext cx="372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273800" y="1322858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601244" y="1300225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302688" y="1282985"/>
            <a:ext cx="610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6830477" y="136055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8241708" y="1387060"/>
            <a:ext cx="297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8805965" y="1387060"/>
            <a:ext cx="415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8722256" y="1282985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06688" y="2730687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dirty="0">
                <a:latin typeface="Times New Roman" pitchFamily="18" charset="0"/>
              </a:rPr>
              <a:t>   b) Nêu </a:t>
            </a:r>
            <a:r>
              <a:rPr lang="vi-VN" dirty="0">
                <a:latin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</a:rPr>
              <a:t>ặc </a:t>
            </a:r>
            <a:r>
              <a:rPr lang="vi-VN" dirty="0">
                <a:latin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</a:rPr>
              <a:t>iểm của phân số lớn h</a:t>
            </a:r>
            <a:r>
              <a:rPr lang="vi-VN" dirty="0">
                <a:latin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</a:rPr>
              <a:t>n 1, bé h</a:t>
            </a:r>
            <a:r>
              <a:rPr lang="vi-VN" dirty="0">
                <a:latin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</a:rPr>
              <a:t>n 1, bằng 1.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596575" y="3429000"/>
            <a:ext cx="11988800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- Nếu phân số có tử số bé h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n mẫu số thì phân số 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ó bé h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n 1.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- Nếu phân số có tử số lớn h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n mẫu số thì phân số 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ó lớn h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n 1.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- Nếu phân số có tử số và mẫu số bằng nhau thì phân số 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ó bằng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042922" y="1228556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922" y="1228556"/>
                <a:ext cx="481222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401000" y="1228554"/>
                <a:ext cx="4651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000" y="1228554"/>
                <a:ext cx="465192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803464" y="1200263"/>
                <a:ext cx="4651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464" y="1200263"/>
                <a:ext cx="465192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50449" y="1282985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49" y="1282985"/>
                <a:ext cx="481222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99409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36" grpId="0"/>
      <p:bldP spid="5143" grpId="0"/>
      <p:bldP spid="5151" grpId="0"/>
      <p:bldP spid="5162" grpId="0"/>
      <p:bldP spid="5163" grpId="0"/>
      <p:bldP spid="51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9C669722-8D3A-4A92-9A6F-C234F2D3CC4E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1EE05B8C-9772-4D21-9A27-4935FCD28760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020AC15-573A-4D9E-97AE-992815C87C4F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10513714" y="1957754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6337092" y="1869791"/>
            <a:ext cx="389816" cy="60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2352923" y="1933839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20854" y="701675"/>
            <a:ext cx="102065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altLang="en-US" u="sng" dirty="0">
                <a:latin typeface="Times New Roman" panose="02020603050405020304" pitchFamily="18" charset="0"/>
              </a:rPr>
              <a:t>Bài 2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a) So sánh các </a:t>
            </a:r>
            <a:r>
              <a:rPr lang="en-US" dirty="0" err="1">
                <a:latin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: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214672" y="1886325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và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6258249" y="1886324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và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10356100" y="1920327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và</a:t>
            </a: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395050" y="3549358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0F09C8"/>
                </a:solidFill>
                <a:latin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</a:rPr>
              <a:t>b) Nêu cách so sánh hai phân số có cùng tử số.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335478" y="4084853"/>
            <a:ext cx="7637027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Trong hai phân số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cùng tử 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- Phân số nào có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mẫu số bé h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n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thì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lớn h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- Phân số nào có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mẫu số lớn h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n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thì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bé h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491152" y="1763871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152" y="1763871"/>
                <a:ext cx="481222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3013061" y="1763871"/>
                <a:ext cx="481221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061" y="1763871"/>
                <a:ext cx="481221" cy="8995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5575656" y="1711948"/>
                <a:ext cx="481222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656" y="1711948"/>
                <a:ext cx="481222" cy="910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6980904" y="1728493"/>
                <a:ext cx="48122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04" y="1728493"/>
                <a:ext cx="481221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9692137" y="1756398"/>
                <a:ext cx="66396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137" y="1756398"/>
                <a:ext cx="663963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10932418" y="1763871"/>
                <a:ext cx="66396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418" y="1763871"/>
                <a:ext cx="663963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13869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0" grpId="0"/>
      <p:bldP spid="6209" grpId="0"/>
      <p:bldP spid="6208" grpId="0"/>
      <p:bldP spid="6155" grpId="0"/>
      <p:bldP spid="6169" grpId="0"/>
      <p:bldP spid="617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">
            <a:extLst>
              <a:ext uri="{FF2B5EF4-FFF2-40B4-BE49-F238E27FC236}">
                <a16:creationId xmlns:a16="http://schemas.microsoft.com/office/drawing/2014/main" id="{3E89FECA-7866-46D8-BAC8-4870879857C3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576C0651-F604-4890-9BB3-09F8FE93BC90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62EA3CCF-909C-41BC-86ED-C3539C9D1511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4" name="Text Box 20">
            <a:extLst>
              <a:ext uri="{FF2B5EF4-FFF2-40B4-BE49-F238E27FC236}">
                <a16:creationId xmlns:a16="http://schemas.microsoft.com/office/drawing/2014/main" id="{83F3852D-6A94-44C7-B6A0-F3318116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4" y="548575"/>
            <a:ext cx="44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 dirty="0">
                <a:latin typeface="Times New Roman" pitchFamily="18" charset="0"/>
              </a:rPr>
              <a:t>Bài 3</a:t>
            </a:r>
            <a:r>
              <a:rPr lang="en-US" altLang="en-US" sz="2800" b="1" dirty="0">
                <a:latin typeface="Times New Roman" pitchFamily="18" charset="0"/>
              </a:rPr>
              <a:t>: Phân số nào lớn hơn?</a:t>
            </a: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AA7AEE8B-DB8A-4272-BFB8-035275EF8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090" y="1469906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và</a:t>
            </a: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AC8E4FDA-F701-40EA-A0C0-77563D493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607" y="1439128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và</a:t>
            </a: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BA0A940B-45A5-4215-BF8A-DF9664FB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584" y="1418943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và</a:t>
            </a:r>
          </a:p>
        </p:txBody>
      </p:sp>
      <p:sp>
        <p:nvSpPr>
          <p:cNvPr id="8" name="Text Box 146">
            <a:extLst>
              <a:ext uri="{FF2B5EF4-FFF2-40B4-BE49-F238E27FC236}">
                <a16:creationId xmlns:a16="http://schemas.microsoft.com/office/drawing/2014/main" id="{97139E11-2B18-4C05-BB10-C23534516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342" y="1408350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;</a:t>
            </a:r>
          </a:p>
        </p:txBody>
      </p:sp>
      <p:sp>
        <p:nvSpPr>
          <p:cNvPr id="9" name="Text Box 146">
            <a:extLst>
              <a:ext uri="{FF2B5EF4-FFF2-40B4-BE49-F238E27FC236}">
                <a16:creationId xmlns:a16="http://schemas.microsoft.com/office/drawing/2014/main" id="{401D31DA-DA52-469A-B28B-68EE9825C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431" y="1418942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58BCE0-15C0-46F4-8831-4B37A728CD5E}"/>
                  </a:ext>
                </a:extLst>
              </p:cNvPr>
              <p:cNvSpPr/>
              <p:nvPr/>
            </p:nvSpPr>
            <p:spPr>
              <a:xfrm>
                <a:off x="2692326" y="1350909"/>
                <a:ext cx="437940" cy="791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58BCE0-15C0-46F4-8831-4B37A728C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326" y="1350909"/>
                <a:ext cx="437940" cy="791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93E736-A6F2-48B5-90AB-8E8D2E6C60FD}"/>
                  </a:ext>
                </a:extLst>
              </p:cNvPr>
              <p:cNvSpPr/>
              <p:nvPr/>
            </p:nvSpPr>
            <p:spPr>
              <a:xfrm>
                <a:off x="1581501" y="1354764"/>
                <a:ext cx="45397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93E736-A6F2-48B5-90AB-8E8D2E6C6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501" y="1354764"/>
                <a:ext cx="45397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DA5959-56FE-48D9-9459-A861F280C7BE}"/>
                  </a:ext>
                </a:extLst>
              </p:cNvPr>
              <p:cNvSpPr/>
              <p:nvPr/>
            </p:nvSpPr>
            <p:spPr>
              <a:xfrm>
                <a:off x="5363533" y="1401417"/>
                <a:ext cx="437940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DA5959-56FE-48D9-9459-A861F280C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33" y="1401417"/>
                <a:ext cx="437940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78CAA9-C9E2-453E-B316-05BA4BE7C627}"/>
                  </a:ext>
                </a:extLst>
              </p:cNvPr>
              <p:cNvSpPr/>
              <p:nvPr/>
            </p:nvSpPr>
            <p:spPr>
              <a:xfrm>
                <a:off x="6637175" y="1350907"/>
                <a:ext cx="437940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78CAA9-C9E2-453E-B316-05BA4BE7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175" y="1350907"/>
                <a:ext cx="437940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10FB90-0743-4692-B568-66886B0B0B03}"/>
                  </a:ext>
                </a:extLst>
              </p:cNvPr>
              <p:cNvSpPr/>
              <p:nvPr/>
            </p:nvSpPr>
            <p:spPr>
              <a:xfrm>
                <a:off x="9212569" y="1334578"/>
                <a:ext cx="437940" cy="793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10FB90-0743-4692-B568-66886B0B0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569" y="1334578"/>
                <a:ext cx="437940" cy="7938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F45E13-BE90-4042-A7A8-7909B2FB3F93}"/>
                  </a:ext>
                </a:extLst>
              </p:cNvPr>
              <p:cNvSpPr/>
              <p:nvPr/>
            </p:nvSpPr>
            <p:spPr>
              <a:xfrm>
                <a:off x="10354825" y="1350908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F45E13-BE90-4042-A7A8-7909B2FB3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825" y="1350908"/>
                <a:ext cx="437940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2BF71EA-AAE3-4C70-9AED-260BDBC736A1}"/>
              </a:ext>
            </a:extLst>
          </p:cNvPr>
          <p:cNvSpPr txBox="1"/>
          <p:nvPr/>
        </p:nvSpPr>
        <p:spPr>
          <a:xfrm>
            <a:off x="1103266" y="1500682"/>
            <a:ext cx="5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C72CB5-3BF2-4802-942D-A87954783138}"/>
              </a:ext>
            </a:extLst>
          </p:cNvPr>
          <p:cNvSpPr txBox="1"/>
          <p:nvPr/>
        </p:nvSpPr>
        <p:spPr>
          <a:xfrm>
            <a:off x="8707556" y="1469905"/>
            <a:ext cx="5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16EDD3-DE98-4759-A1C0-D2CC1361DB52}"/>
              </a:ext>
            </a:extLst>
          </p:cNvPr>
          <p:cNvSpPr txBox="1"/>
          <p:nvPr/>
        </p:nvSpPr>
        <p:spPr>
          <a:xfrm>
            <a:off x="4739094" y="1469905"/>
            <a:ext cx="5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F8B4F9-AFD4-4226-8B24-81E55ED3CD26}"/>
              </a:ext>
            </a:extLst>
          </p:cNvPr>
          <p:cNvCxnSpPr/>
          <p:nvPr/>
        </p:nvCxnSpPr>
        <p:spPr>
          <a:xfrm>
            <a:off x="4239778" y="2347363"/>
            <a:ext cx="32657" cy="3939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80DB1F-3134-4D1E-B946-3DD9DA88D5BD}"/>
              </a:ext>
            </a:extLst>
          </p:cNvPr>
          <p:cNvCxnSpPr/>
          <p:nvPr/>
        </p:nvCxnSpPr>
        <p:spPr>
          <a:xfrm>
            <a:off x="8115092" y="2326562"/>
            <a:ext cx="32657" cy="3939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DA924F-4244-4A4C-86A7-235F968FB836}"/>
                  </a:ext>
                </a:extLst>
              </p:cNvPr>
              <p:cNvSpPr txBox="1"/>
              <p:nvPr/>
            </p:nvSpPr>
            <p:spPr>
              <a:xfrm>
                <a:off x="1470295" y="2763963"/>
                <a:ext cx="201863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DA924F-4244-4A4C-86A7-235F968FB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95" y="2763963"/>
                <a:ext cx="2018630" cy="6938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BA625D-C73B-4581-AAAD-172A9E208962}"/>
                  </a:ext>
                </a:extLst>
              </p:cNvPr>
              <p:cNvSpPr txBox="1"/>
              <p:nvPr/>
            </p:nvSpPr>
            <p:spPr>
              <a:xfrm>
                <a:off x="1525152" y="3912205"/>
                <a:ext cx="2018630" cy="725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BA625D-C73B-4581-AAAD-172A9E208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152" y="3912205"/>
                <a:ext cx="2018630" cy="7257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90685C-2DB2-48D1-80B8-ED28F993853F}"/>
                  </a:ext>
                </a:extLst>
              </p:cNvPr>
              <p:cNvSpPr txBox="1"/>
              <p:nvPr/>
            </p:nvSpPr>
            <p:spPr>
              <a:xfrm>
                <a:off x="380652" y="4986374"/>
                <a:ext cx="3779213" cy="7257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90685C-2DB2-48D1-80B8-ED28F9938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2" y="4986374"/>
                <a:ext cx="3779213" cy="725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55C18B8-4CC3-4925-AEF1-4AE301ADE21A}"/>
              </a:ext>
            </a:extLst>
          </p:cNvPr>
          <p:cNvSpPr txBox="1"/>
          <p:nvPr/>
        </p:nvSpPr>
        <p:spPr>
          <a:xfrm>
            <a:off x="443058" y="2787134"/>
            <a:ext cx="108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1A6E40-3A2F-4D29-AAD7-E8CFBC65AE03}"/>
                  </a:ext>
                </a:extLst>
              </p:cNvPr>
              <p:cNvSpPr txBox="1"/>
              <p:nvPr/>
            </p:nvSpPr>
            <p:spPr>
              <a:xfrm>
                <a:off x="5407945" y="2784314"/>
                <a:ext cx="201863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1A6E40-3A2F-4D29-AAD7-E8CFBC65A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945" y="2784314"/>
                <a:ext cx="2018630" cy="693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13889F-2A8C-4CD1-BF49-A043F3BAF09D}"/>
                  </a:ext>
                </a:extLst>
              </p:cNvPr>
              <p:cNvSpPr txBox="1"/>
              <p:nvPr/>
            </p:nvSpPr>
            <p:spPr>
              <a:xfrm>
                <a:off x="5492997" y="3912204"/>
                <a:ext cx="201863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13889F-2A8C-4CD1-BF49-A043F3BAF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97" y="3912204"/>
                <a:ext cx="2018630" cy="6938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6CE251-DC7E-4435-AEEA-5670E8B31621}"/>
                  </a:ext>
                </a:extLst>
              </p:cNvPr>
              <p:cNvSpPr txBox="1"/>
              <p:nvPr/>
            </p:nvSpPr>
            <p:spPr>
              <a:xfrm>
                <a:off x="4335879" y="4996160"/>
                <a:ext cx="3779213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&lt; 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6CE251-DC7E-4435-AEEA-5670E8B31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879" y="4996160"/>
                <a:ext cx="3779213" cy="6938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ED4D475-8167-4742-AF01-2EDE2DAA528B}"/>
              </a:ext>
            </a:extLst>
          </p:cNvPr>
          <p:cNvSpPr txBox="1"/>
          <p:nvPr/>
        </p:nvSpPr>
        <p:spPr>
          <a:xfrm>
            <a:off x="4367968" y="2898418"/>
            <a:ext cx="108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D3994D-FE97-4206-8B9C-483FF206AADE}"/>
                  </a:ext>
                </a:extLst>
              </p:cNvPr>
              <p:cNvSpPr txBox="1"/>
              <p:nvPr/>
            </p:nvSpPr>
            <p:spPr>
              <a:xfrm>
                <a:off x="8147749" y="2784314"/>
                <a:ext cx="3779213" cy="7257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00CC"/>
                          </a:solidFill>
                          <a:latin typeface="Cambria Math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c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ó: 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à 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D3994D-FE97-4206-8B9C-483FF206A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749" y="2784314"/>
                <a:ext cx="3779213" cy="7257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8DDD46-7A13-44C1-9D78-8A495C4FE38B}"/>
                  </a:ext>
                </a:extLst>
              </p:cNvPr>
              <p:cNvSpPr txBox="1"/>
              <p:nvPr/>
            </p:nvSpPr>
            <p:spPr>
              <a:xfrm>
                <a:off x="8147749" y="3912204"/>
                <a:ext cx="3779213" cy="7257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&lt; 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8DDD46-7A13-44C1-9D78-8A495C4F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749" y="3912204"/>
                <a:ext cx="3779213" cy="7257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2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E648E0E1-D84A-439E-A68A-E69E149F3E4C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33FF1FC8-7E16-4D19-9E0C-9A0D24F984E9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7E71123-5928-49C4-A821-A83D43BBA34E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8" name="Text Box 42"/>
          <p:cNvSpPr txBox="1">
            <a:spLocks noChangeArrowheads="1"/>
          </p:cNvSpPr>
          <p:nvPr/>
        </p:nvSpPr>
        <p:spPr bwMode="auto">
          <a:xfrm>
            <a:off x="4375420" y="3963046"/>
            <a:ext cx="1285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3333FF"/>
                </a:solidFill>
                <a:latin typeface="Times New Roman" pitchFamily="18" charset="0"/>
              </a:rPr>
              <a:t>Bài giải:</a:t>
            </a:r>
          </a:p>
        </p:txBody>
      </p:sp>
      <p:sp>
        <p:nvSpPr>
          <p:cNvPr id="99" name="Text Box 42"/>
          <p:cNvSpPr txBox="1">
            <a:spLocks noChangeArrowheads="1"/>
          </p:cNvSpPr>
          <p:nvPr/>
        </p:nvSpPr>
        <p:spPr bwMode="auto">
          <a:xfrm>
            <a:off x="4348971" y="1744974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3333FF"/>
                </a:solidFill>
                <a:latin typeface="Times New Roman" pitchFamily="18" charset="0"/>
              </a:rPr>
              <a:t>Tóm tắt:</a:t>
            </a:r>
          </a:p>
        </p:txBody>
      </p:sp>
      <p:sp>
        <p:nvSpPr>
          <p:cNvPr id="100" name="Text Box 42"/>
          <p:cNvSpPr txBox="1">
            <a:spLocks noChangeArrowheads="1"/>
          </p:cNvSpPr>
          <p:nvPr/>
        </p:nvSpPr>
        <p:spPr bwMode="auto">
          <a:xfrm>
            <a:off x="2039002" y="2362428"/>
            <a:ext cx="713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Chị:</a:t>
            </a:r>
          </a:p>
        </p:txBody>
      </p:sp>
      <p:sp>
        <p:nvSpPr>
          <p:cNvPr id="101" name="Text Box 42"/>
          <p:cNvSpPr txBox="1">
            <a:spLocks noChangeArrowheads="1"/>
          </p:cNvSpPr>
          <p:nvPr/>
        </p:nvSpPr>
        <p:spPr bwMode="auto">
          <a:xfrm>
            <a:off x="2077474" y="3064477"/>
            <a:ext cx="696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Em</a:t>
            </a:r>
            <a:r>
              <a:rPr lang="en-US" altLang="en-US" sz="2000" dirty="0">
                <a:latin typeface="Times New Roman" pitchFamily="18" charset="0"/>
              </a:rPr>
              <a:t>:</a:t>
            </a:r>
          </a:p>
        </p:txBody>
      </p:sp>
      <p:sp>
        <p:nvSpPr>
          <p:cNvPr id="105" name="Text Box 42"/>
          <p:cNvSpPr txBox="1">
            <a:spLocks noChangeArrowheads="1"/>
          </p:cNvSpPr>
          <p:nvPr/>
        </p:nvSpPr>
        <p:spPr bwMode="auto">
          <a:xfrm>
            <a:off x="3779221" y="2298382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số quả quýt</a:t>
            </a:r>
          </a:p>
        </p:txBody>
      </p:sp>
      <p:sp>
        <p:nvSpPr>
          <p:cNvPr id="109" name="Text Box 42"/>
          <p:cNvSpPr txBox="1">
            <a:spLocks noChangeArrowheads="1"/>
          </p:cNvSpPr>
          <p:nvPr/>
        </p:nvSpPr>
        <p:spPr bwMode="auto">
          <a:xfrm>
            <a:off x="3779220" y="3130714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số quả quýt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883219" y="2483790"/>
            <a:ext cx="351367" cy="974725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18" name="Text Box 42"/>
          <p:cNvSpPr txBox="1">
            <a:spLocks noChangeArrowheads="1"/>
          </p:cNvSpPr>
          <p:nvPr/>
        </p:nvSpPr>
        <p:spPr bwMode="auto">
          <a:xfrm>
            <a:off x="6479533" y="2606047"/>
            <a:ext cx="2560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Ai nhiều quýt hơn?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3248643" y="3116791"/>
                <a:ext cx="385041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643" y="3116791"/>
                <a:ext cx="385041" cy="670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0843082-D494-4302-AFF7-32695F3BC264}"/>
              </a:ext>
            </a:extLst>
          </p:cNvPr>
          <p:cNvGrpSpPr/>
          <p:nvPr/>
        </p:nvGrpSpPr>
        <p:grpSpPr>
          <a:xfrm>
            <a:off x="734938" y="338535"/>
            <a:ext cx="10838409" cy="1410349"/>
            <a:chOff x="734938" y="338535"/>
            <a:chExt cx="10838409" cy="1410349"/>
          </a:xfrm>
        </p:grpSpPr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756578" y="345695"/>
              <a:ext cx="10816769" cy="130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2800" b="1" u="sng" dirty="0">
                  <a:solidFill>
                    <a:srgbClr val="C00000"/>
                  </a:solidFill>
                  <a:latin typeface="Times New Roman" pitchFamily="18" charset="0"/>
                </a:rPr>
                <a:t>Bài 4: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itchFamily="18" charset="0"/>
                </a:rPr>
                <a:t> Mẹ có 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một số quả quýt. Mẹ cho chị      số quả quýt đó, cho em      số quả quýt đó. Hỏi 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itchFamily="18" charset="0"/>
                </a:rPr>
                <a:t>ai được mẹ cho nhiều quýt hơn? 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4"/>
                <p:cNvSpPr/>
                <p:nvPr/>
              </p:nvSpPr>
              <p:spPr>
                <a:xfrm>
                  <a:off x="7205443" y="338535"/>
                  <a:ext cx="437940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5443" y="338535"/>
                  <a:ext cx="437940" cy="7861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Rectangle 35"/>
                <p:cNvSpPr/>
                <p:nvPr/>
              </p:nvSpPr>
              <p:spPr>
                <a:xfrm>
                  <a:off x="734938" y="962707"/>
                  <a:ext cx="437940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38" y="962707"/>
                  <a:ext cx="437940" cy="7861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258790" y="2307807"/>
                <a:ext cx="38504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790" y="2307807"/>
                <a:ext cx="385041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 Box 47"/>
              <p:cNvSpPr txBox="1">
                <a:spLocks noChangeArrowheads="1"/>
              </p:cNvSpPr>
              <p:nvPr/>
            </p:nvSpPr>
            <p:spPr bwMode="auto">
              <a:xfrm>
                <a:off x="2035771" y="4405839"/>
                <a:ext cx="5965229" cy="2078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>
                    <a:srgbClr val="E549C7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buClr>
                    <a:srgbClr val="E549C7"/>
                  </a:buClr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E549C7"/>
                  </a:buClr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mẹ cho em nhiều quýt hơn.</a:t>
                </a:r>
              </a:p>
            </p:txBody>
          </p:sp>
        </mc:Choice>
        <mc:Fallback>
          <p:sp>
            <p:nvSpPr>
              <p:cNvPr id="41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5771" y="4405839"/>
                <a:ext cx="5965229" cy="2078198"/>
              </a:xfrm>
              <a:prstGeom prst="rect">
                <a:avLst/>
              </a:prstGeom>
              <a:blipFill>
                <a:blip r:embed="rId7"/>
                <a:stretch>
                  <a:fillRect l="-2145" b="-43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096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5" grpId="0"/>
      <p:bldP spid="109" grpId="0"/>
      <p:bldP spid="3" grpId="0" animBg="1"/>
      <p:bldP spid="118" grpId="0"/>
      <p:bldP spid="34" grpId="0"/>
      <p:bldP spid="5" grpId="0"/>
      <p:bldP spid="41" grpId="0" bldLvl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860</Words>
  <Application>Microsoft Office PowerPoint</Application>
  <PresentationFormat>Widescreen</PresentationFormat>
  <Paragraphs>142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KHỞI ĐỘNG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stu00009553@gamudagardens.sis.edu.vn</cp:lastModifiedBy>
  <cp:revision>54</cp:revision>
  <dcterms:created xsi:type="dcterms:W3CDTF">2021-08-20T13:24:13Z</dcterms:created>
  <dcterms:modified xsi:type="dcterms:W3CDTF">2021-08-31T12:15:41Z</dcterms:modified>
</cp:coreProperties>
</file>