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9" r:id="rId3"/>
    <p:sldId id="261" r:id="rId4"/>
    <p:sldId id="262" r:id="rId5"/>
    <p:sldId id="263" r:id="rId6"/>
    <p:sldId id="271" r:id="rId7"/>
    <p:sldId id="265" r:id="rId8"/>
    <p:sldId id="267" r:id="rId9"/>
    <p:sldId id="269" r:id="rId10"/>
  </p:sldIdLst>
  <p:sldSz cx="12192000" cy="6858000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3" autoAdjust="0"/>
    <p:restoredTop sz="94660"/>
  </p:normalViewPr>
  <p:slideViewPr>
    <p:cSldViewPr snapToGrid="0">
      <p:cViewPr varScale="1">
        <p:scale>
          <a:sx n="70" d="100"/>
          <a:sy n="70" d="100"/>
        </p:scale>
        <p:origin x="-54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1" d="100"/>
          <a:sy n="41" d="100"/>
        </p:scale>
        <p:origin x="179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t>23/02/2021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582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Image Placeholder 1"/>
          <p:cNvSpPr>
            <a:spLocks noGrp="1" noRot="1" noChangeAspect="1" noTextEdit="1"/>
          </p:cNvSpPr>
          <p:nvPr>
            <p:ph type="sldImg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106" name="Notes Placeholder 2"/>
          <p:cNvSpPr>
            <a:spLocks noGrp="1"/>
          </p:cNvSpPr>
          <p:nvPr>
            <p:ph type="body"/>
          </p:nvPr>
        </p:nvSpPr>
        <p:spPr/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vi-VN" altLang="x-none" dirty="0"/>
          </a:p>
        </p:txBody>
      </p:sp>
      <p:sp>
        <p:nvSpPr>
          <p:cNvPr id="47107" name="Slide Number Placeholder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lIns="91440" tIns="45720" rIns="91440" bIns="45720" anchor="b"/>
          <a:lstStyle/>
          <a:p>
            <a:pPr lvl="0" algn="r" eaLnBrk="1" hangingPunct="1"/>
            <a:fld id="{9A0DB2DC-4C9A-4742-B13C-FB6460FD3503}" type="slidenum">
              <a:rPr lang="vi-VN" altLang="x-none" sz="1200" dirty="0">
                <a:solidFill>
                  <a:srgbClr val="000000"/>
                </a:solidFill>
                <a:latin typeface="Calibri" pitchFamily="34" charset="0"/>
                <a:ea typeface="SimSun" charset="-122"/>
              </a:rPr>
              <a:t>1</a:t>
            </a:fld>
            <a:endParaRPr lang="vi-VN" altLang="x-none" sz="1200" dirty="0">
              <a:solidFill>
                <a:srgbClr val="000000"/>
              </a:solidFill>
              <a:latin typeface="Calibri" pitchFamily="34" charset="0"/>
              <a:ea typeface="SimSun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85151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23/02/2021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23/02/2021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23/02/2021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11717" y="273050"/>
            <a:ext cx="10968567" cy="5854700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fontAlgn="base" hangingPunct="1"/>
            <a:endParaRPr sz="1400" strike="noStrike" noProof="1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algn="ctr" eaLnBrk="1" fontAlgn="base" hangingPunct="1"/>
            <a:endParaRPr sz="1400" strike="noStrike" noProof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en-US" sz="1400" strike="noStrike" noProof="1" dirty="0">
                <a:latin typeface="Arial" pitchFamily="34" charset="0"/>
                <a:ea typeface="Arial" charset="0"/>
                <a:cs typeface="+mn-ea"/>
              </a:rPr>
              <a:t>‹#›</a:t>
            </a:fld>
            <a:endParaRPr lang="en-US" altLang="en-US" sz="1400" strike="noStrike" noProof="1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23/02/2021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23/02/2021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23/02/2021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23/02/2021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23/02/2021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23/02/2021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23/02/2021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23/02/2021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934FF-F4E1-47C5-9CA5-30A81DDE2BE4}" type="datetimeFigureOut">
              <a:rPr lang="en-US" smtClean="0"/>
              <a:t>23/02/2021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1" name="Picture 4" descr="C:\Users\USER\Downloads\hinh-nen-dong-gau-con-nghich-tuyet-yeu-khong-chiu-duoc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1607"/>
            <a:ext cx="12154293" cy="6704806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46082" name="Line 2"/>
          <p:cNvSpPr/>
          <p:nvPr/>
        </p:nvSpPr>
        <p:spPr>
          <a:xfrm>
            <a:off x="1674813" y="0"/>
            <a:ext cx="0" cy="4333875"/>
          </a:xfrm>
          <a:prstGeom prst="line">
            <a:avLst/>
          </a:prstGeom>
          <a:ln w="952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lstStyle/>
          <a:p>
            <a:pPr lvl="0" eaLnBrk="1" hangingPunct="1"/>
            <a:endParaRPr lang="en-US" altLang="en-US" sz="1300">
              <a:latin typeface="Calibri" pitchFamily="34" charset="0"/>
              <a:ea typeface="SimSun" charset="-122"/>
            </a:endParaRPr>
          </a:p>
        </p:txBody>
      </p:sp>
      <p:sp>
        <p:nvSpPr>
          <p:cNvPr id="46083" name="Line 3"/>
          <p:cNvSpPr/>
          <p:nvPr/>
        </p:nvSpPr>
        <p:spPr>
          <a:xfrm>
            <a:off x="1295400" y="287338"/>
            <a:ext cx="4546600" cy="0"/>
          </a:xfrm>
          <a:prstGeom prst="line">
            <a:avLst/>
          </a:prstGeom>
          <a:ln w="952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lstStyle/>
          <a:p>
            <a:pPr lvl="0" eaLnBrk="1" hangingPunct="1"/>
            <a:endParaRPr lang="en-US" altLang="en-US" sz="1300">
              <a:latin typeface="Calibri" pitchFamily="34" charset="0"/>
              <a:ea typeface="SimSun" charset="-122"/>
            </a:endParaRPr>
          </a:p>
        </p:txBody>
      </p:sp>
      <p:sp>
        <p:nvSpPr>
          <p:cNvPr id="46084" name="Line 4"/>
          <p:cNvSpPr/>
          <p:nvPr/>
        </p:nvSpPr>
        <p:spPr>
          <a:xfrm>
            <a:off x="1812925" y="114300"/>
            <a:ext cx="0" cy="3279775"/>
          </a:xfrm>
          <a:prstGeom prst="line">
            <a:avLst/>
          </a:prstGeom>
          <a:ln w="952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lstStyle/>
          <a:p>
            <a:pPr lvl="0" eaLnBrk="1" hangingPunct="1"/>
            <a:endParaRPr lang="en-US" altLang="en-US" sz="1300">
              <a:latin typeface="Calibri" pitchFamily="34" charset="0"/>
              <a:ea typeface="SimSun" charset="-122"/>
            </a:endParaRPr>
          </a:p>
        </p:txBody>
      </p:sp>
      <p:sp>
        <p:nvSpPr>
          <p:cNvPr id="46085" name="Line 5"/>
          <p:cNvSpPr/>
          <p:nvPr/>
        </p:nvSpPr>
        <p:spPr>
          <a:xfrm>
            <a:off x="1674813" y="114300"/>
            <a:ext cx="3673475" cy="0"/>
          </a:xfrm>
          <a:prstGeom prst="line">
            <a:avLst/>
          </a:prstGeom>
          <a:ln w="952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lstStyle/>
          <a:p>
            <a:pPr lvl="0" eaLnBrk="1" hangingPunct="1"/>
            <a:endParaRPr lang="en-US" altLang="en-US" sz="1300">
              <a:latin typeface="Calibri" pitchFamily="34" charset="0"/>
              <a:ea typeface="SimSun" charset="-122"/>
            </a:endParaRPr>
          </a:p>
        </p:txBody>
      </p:sp>
      <p:grpSp>
        <p:nvGrpSpPr>
          <p:cNvPr id="46086" name="Group 6"/>
          <p:cNvGrpSpPr/>
          <p:nvPr/>
        </p:nvGrpSpPr>
        <p:grpSpPr>
          <a:xfrm rot="10800000">
            <a:off x="6121400" y="2524125"/>
            <a:ext cx="4546600" cy="4333875"/>
            <a:chOff x="1105" y="686"/>
            <a:chExt cx="2864" cy="2730"/>
          </a:xfrm>
        </p:grpSpPr>
        <p:sp>
          <p:nvSpPr>
            <p:cNvPr id="46087" name="Line 7"/>
            <p:cNvSpPr/>
            <p:nvPr/>
          </p:nvSpPr>
          <p:spPr>
            <a:xfrm>
              <a:off x="1200" y="686"/>
              <a:ext cx="0" cy="2730"/>
            </a:xfrm>
            <a:prstGeom prst="line">
              <a:avLst/>
            </a:prstGeom>
            <a:ln w="9525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1" hangingPunct="1"/>
              <a:endParaRPr lang="en-US" altLang="en-US" sz="1300">
                <a:latin typeface="Calibri" pitchFamily="34" charset="0"/>
                <a:ea typeface="SimSun" charset="-122"/>
              </a:endParaRPr>
            </a:p>
          </p:txBody>
        </p:sp>
        <p:sp>
          <p:nvSpPr>
            <p:cNvPr id="46088" name="Line 8"/>
            <p:cNvSpPr/>
            <p:nvPr/>
          </p:nvSpPr>
          <p:spPr>
            <a:xfrm>
              <a:off x="1105" y="766"/>
              <a:ext cx="2864" cy="0"/>
            </a:xfrm>
            <a:prstGeom prst="line">
              <a:avLst/>
            </a:prstGeom>
            <a:ln w="9525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1" hangingPunct="1"/>
              <a:endParaRPr lang="en-US" altLang="en-US" sz="1300">
                <a:latin typeface="Calibri" pitchFamily="34" charset="0"/>
                <a:ea typeface="SimSun" charset="-122"/>
              </a:endParaRPr>
            </a:p>
          </p:txBody>
        </p:sp>
        <p:sp>
          <p:nvSpPr>
            <p:cNvPr id="46089" name="Line 9"/>
            <p:cNvSpPr/>
            <p:nvPr/>
          </p:nvSpPr>
          <p:spPr>
            <a:xfrm>
              <a:off x="1287" y="758"/>
              <a:ext cx="0" cy="2066"/>
            </a:xfrm>
            <a:prstGeom prst="line">
              <a:avLst/>
            </a:prstGeom>
            <a:ln w="9525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1" hangingPunct="1"/>
              <a:endParaRPr lang="en-US" altLang="en-US" sz="1300">
                <a:latin typeface="Calibri" pitchFamily="34" charset="0"/>
                <a:ea typeface="SimSun" charset="-122"/>
              </a:endParaRPr>
            </a:p>
          </p:txBody>
        </p:sp>
        <p:sp>
          <p:nvSpPr>
            <p:cNvPr id="46090" name="Line 10"/>
            <p:cNvSpPr/>
            <p:nvPr/>
          </p:nvSpPr>
          <p:spPr>
            <a:xfrm>
              <a:off x="1193" y="837"/>
              <a:ext cx="2314" cy="0"/>
            </a:xfrm>
            <a:prstGeom prst="line">
              <a:avLst/>
            </a:prstGeom>
            <a:ln w="9525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1" hangingPunct="1"/>
              <a:endParaRPr lang="en-US" altLang="en-US" sz="1300">
                <a:latin typeface="Calibri" pitchFamily="34" charset="0"/>
                <a:ea typeface="SimSun" charset="-122"/>
              </a:endParaRPr>
            </a:p>
          </p:txBody>
        </p:sp>
      </p:grpSp>
      <p:pic>
        <p:nvPicPr>
          <p:cNvPr id="46091" name="Picture 12" descr="Flash Lang hoa de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17650" y="5986463"/>
            <a:ext cx="962025" cy="86995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46092" name="Picture 15" descr="Flash Lang hoa de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0" y="0"/>
            <a:ext cx="962025" cy="86995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46093" name="Picture 16" descr="Flash Lang hoa de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94875" y="6038850"/>
            <a:ext cx="962025" cy="86995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46094" name="TextBox 29"/>
          <p:cNvSpPr txBox="1"/>
          <p:nvPr/>
        </p:nvSpPr>
        <p:spPr>
          <a:xfrm>
            <a:off x="1936750" y="1371600"/>
            <a:ext cx="8382000" cy="57912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/>
            <a:r>
              <a:rPr sz="3200" b="1" dirty="0">
                <a:solidFill>
                  <a:srgbClr val="31859C"/>
                </a:solidFill>
                <a:latin typeface="Times New Roman" pitchFamily="18" charset="0"/>
                <a:ea typeface="Times New Roman" pitchFamily="18" charset="0"/>
              </a:rPr>
              <a:t>KÍNH CHÀO THẦY CÔ VỀ DỰ GIỜ </a:t>
            </a:r>
            <a:r>
              <a:rPr sz="3200" b="1" dirty="0" err="1">
                <a:solidFill>
                  <a:srgbClr val="31859C"/>
                </a:solidFill>
                <a:latin typeface="Times New Roman" pitchFamily="18" charset="0"/>
                <a:ea typeface="Times New Roman" pitchFamily="18" charset="0"/>
              </a:rPr>
              <a:t>LỚP</a:t>
            </a:r>
            <a:r>
              <a:rPr sz="3200" b="1">
                <a:solidFill>
                  <a:srgbClr val="31859C"/>
                </a:solidFill>
                <a:latin typeface="Times New Roman" pitchFamily="18" charset="0"/>
                <a:ea typeface="Times New Roman" pitchFamily="18" charset="0"/>
              </a:rPr>
              <a:t> </a:t>
            </a:r>
            <a:r>
              <a:rPr sz="3200" b="1" smtClean="0">
                <a:solidFill>
                  <a:srgbClr val="31859C"/>
                </a:solidFill>
                <a:latin typeface="Times New Roman" pitchFamily="18" charset="0"/>
                <a:ea typeface="Times New Roman" pitchFamily="18" charset="0"/>
              </a:rPr>
              <a:t>5</a:t>
            </a:r>
            <a:endParaRPr lang="vi-VN" altLang="en-US" sz="3200" b="1" dirty="0">
              <a:solidFill>
                <a:srgbClr val="31859C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46095" name="TextBox 30"/>
          <p:cNvSpPr txBox="1"/>
          <p:nvPr/>
        </p:nvSpPr>
        <p:spPr>
          <a:xfrm>
            <a:off x="1792288" y="2371725"/>
            <a:ext cx="8153400" cy="1985159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algn="ctr" defTabSz="914400" eaLnBrk="1" hangingPunct="1">
              <a:buFont typeface="Arial" pitchFamily="34" charset="0"/>
              <a:buNone/>
            </a:pPr>
            <a:r>
              <a:rPr sz="3200" b="1" dirty="0">
                <a:solidFill>
                  <a:srgbClr val="1F4E79"/>
                </a:solidFill>
                <a:latin typeface="Times New Roman" pitchFamily="18" charset="0"/>
                <a:ea typeface="Times New Roman" pitchFamily="18" charset="0"/>
              </a:rPr>
              <a:t>TOÁN</a:t>
            </a:r>
          </a:p>
          <a:p>
            <a:pPr lvl="0" algn="ctr" defTabSz="914400" eaLnBrk="1" hangingPunct="1">
              <a:buFont typeface="Arial" pitchFamily="34" charset="0"/>
              <a:buNone/>
            </a:pPr>
            <a:r>
              <a:rPr lang="vi-VN" sz="3500" b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Luyện tập</a:t>
            </a:r>
          </a:p>
          <a:p>
            <a:pPr lvl="0" algn="ctr" defTabSz="914400" eaLnBrk="1" hangingPunct="1">
              <a:buFont typeface="Arial" pitchFamily="34" charset="0"/>
              <a:buNone/>
            </a:pPr>
            <a:endParaRPr sz="2800" dirty="0">
              <a:solidFill>
                <a:srgbClr val="00000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 algn="ctr" defTabSz="914400" eaLnBrk="1" hangingPunct="1">
              <a:buFont typeface="Arial" pitchFamily="34" charset="0"/>
              <a:buNone/>
            </a:pPr>
            <a:endParaRPr sz="2800" dirty="0">
              <a:solidFill>
                <a:srgbClr val="000000"/>
              </a:solidFill>
              <a:latin typeface="Times New Roman" pitchFamily="18" charset="0"/>
              <a:ea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0" name="Text Box 4"/>
          <p:cNvSpPr txBox="1">
            <a:spLocks noChangeArrowheads="1"/>
          </p:cNvSpPr>
          <p:nvPr/>
        </p:nvSpPr>
        <p:spPr bwMode="auto">
          <a:xfrm>
            <a:off x="2860675" y="1544638"/>
            <a:ext cx="6477000" cy="51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0" eaLnBrk="1" fontAlgn="base" hangingPunct="1"/>
            <a:r>
              <a:rPr sz="2800" strike="noStrike" noProof="1">
                <a:effectLst>
                  <a:outerShdw blurRad="38100" dist="38100" dir="2700000">
                    <a:srgbClr val="C0C0C0"/>
                  </a:outerShdw>
                </a:effectLst>
                <a:latin typeface="Times New Roman" pitchFamily="18" charset="0"/>
                <a:ea typeface="Times New Roman" pitchFamily="18" charset="0"/>
                <a:cs typeface="+mn-ea"/>
              </a:rPr>
              <a:t>K</a:t>
            </a:r>
            <a:r>
              <a:rPr lang="vi-VN" sz="2800" strike="noStrike" noProof="1">
                <a:effectLst>
                  <a:outerShdw blurRad="38100" dist="38100" dir="2700000">
                    <a:srgbClr val="C0C0C0"/>
                  </a:outerShdw>
                </a:effectLst>
                <a:latin typeface="Times New Roman" pitchFamily="18" charset="0"/>
                <a:ea typeface="Times New Roman" pitchFamily="18" charset="0"/>
                <a:cs typeface="+mn-ea"/>
              </a:rPr>
              <a:t>iểm tra:</a:t>
            </a:r>
          </a:p>
        </p:txBody>
      </p:sp>
      <p:grpSp>
        <p:nvGrpSpPr>
          <p:cNvPr id="91160" name="Group 24"/>
          <p:cNvGrpSpPr/>
          <p:nvPr/>
        </p:nvGrpSpPr>
        <p:grpSpPr>
          <a:xfrm>
            <a:off x="7254240" y="1402398"/>
            <a:ext cx="4159250" cy="2974015"/>
            <a:chOff x="3402" y="1392"/>
            <a:chExt cx="2838" cy="2029"/>
          </a:xfrm>
        </p:grpSpPr>
        <p:sp>
          <p:nvSpPr>
            <p:cNvPr id="49155" name="AutoShape 6"/>
            <p:cNvSpPr/>
            <p:nvPr/>
          </p:nvSpPr>
          <p:spPr>
            <a:xfrm>
              <a:off x="3648" y="1734"/>
              <a:ext cx="2256" cy="1392"/>
            </a:xfrm>
            <a:prstGeom prst="cube">
              <a:avLst>
                <a:gd name="adj" fmla="val 25000"/>
              </a:avLst>
            </a:prstGeom>
            <a:solidFill>
              <a:srgbClr val="66FFFF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lvl="0" algn="ctr" eaLnBrk="1" hangingPunct="1"/>
              <a:endParaRPr lang="vi-VN" altLang="x-none" dirty="0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49156" name="Line 7"/>
            <p:cNvSpPr/>
            <p:nvPr/>
          </p:nvSpPr>
          <p:spPr>
            <a:xfrm flipV="1">
              <a:off x="3662" y="2790"/>
              <a:ext cx="322" cy="336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ysDot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49157" name="Line 8"/>
            <p:cNvSpPr/>
            <p:nvPr/>
          </p:nvSpPr>
          <p:spPr>
            <a:xfrm flipH="1">
              <a:off x="3984" y="1734"/>
              <a:ext cx="14" cy="1104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ysDot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49158" name="Line 9"/>
            <p:cNvSpPr/>
            <p:nvPr/>
          </p:nvSpPr>
          <p:spPr>
            <a:xfrm flipV="1">
              <a:off x="3984" y="2777"/>
              <a:ext cx="1900" cy="13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ysDot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49159" name="Text Box 10"/>
            <p:cNvSpPr txBox="1"/>
            <p:nvPr/>
          </p:nvSpPr>
          <p:spPr>
            <a:xfrm>
              <a:off x="3840" y="1392"/>
              <a:ext cx="337" cy="343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anchor="t">
              <a:spAutoFit/>
            </a:bodyPr>
            <a:lstStyle/>
            <a:p>
              <a:pPr lvl="0" algn="ctr" eaLnBrk="1" hangingPunct="1"/>
              <a:r>
                <a:rPr sz="2200" b="1" dirty="0">
                  <a:latin typeface="VNI-Avo" pitchFamily="2" charset="0"/>
                  <a:ea typeface="Arial" pitchFamily="34" charset="0"/>
                </a:rPr>
                <a:t>A</a:t>
              </a:r>
              <a:endParaRPr sz="1600" b="1" dirty="0">
                <a:latin typeface="VNI-Avo" pitchFamily="2" charset="0"/>
                <a:ea typeface="Arial" pitchFamily="34" charset="0"/>
              </a:endParaRPr>
            </a:p>
          </p:txBody>
        </p:sp>
        <p:sp>
          <p:nvSpPr>
            <p:cNvPr id="49160" name="Text Box 11"/>
            <p:cNvSpPr txBox="1"/>
            <p:nvPr/>
          </p:nvSpPr>
          <p:spPr>
            <a:xfrm>
              <a:off x="5760" y="1420"/>
              <a:ext cx="336" cy="343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anchor="t">
              <a:spAutoFit/>
            </a:bodyPr>
            <a:lstStyle/>
            <a:p>
              <a:pPr lvl="0" algn="ctr" eaLnBrk="1" hangingPunct="1"/>
              <a:r>
                <a:rPr sz="2200" b="1" dirty="0">
                  <a:latin typeface="VNI-Avo" pitchFamily="2" charset="0"/>
                  <a:ea typeface="Arial" pitchFamily="34" charset="0"/>
                </a:rPr>
                <a:t>B</a:t>
              </a:r>
              <a:endParaRPr sz="1600" b="1" dirty="0">
                <a:latin typeface="VNI-Avo" pitchFamily="2" charset="0"/>
                <a:ea typeface="Arial" pitchFamily="34" charset="0"/>
              </a:endParaRPr>
            </a:p>
          </p:txBody>
        </p:sp>
        <p:sp>
          <p:nvSpPr>
            <p:cNvPr id="49161" name="Text Box 12"/>
            <p:cNvSpPr txBox="1"/>
            <p:nvPr/>
          </p:nvSpPr>
          <p:spPr>
            <a:xfrm>
              <a:off x="5280" y="1782"/>
              <a:ext cx="336" cy="343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anchor="t">
              <a:spAutoFit/>
            </a:bodyPr>
            <a:lstStyle/>
            <a:p>
              <a:pPr lvl="0" algn="ctr" eaLnBrk="1" hangingPunct="1"/>
              <a:r>
                <a:rPr sz="2200" b="1" dirty="0">
                  <a:latin typeface="VNI-Avo" pitchFamily="2" charset="0"/>
                  <a:ea typeface="Arial" pitchFamily="34" charset="0"/>
                </a:rPr>
                <a:t>C</a:t>
              </a:r>
              <a:endParaRPr sz="1600" b="1" dirty="0">
                <a:latin typeface="VNI-Avo" pitchFamily="2" charset="0"/>
                <a:ea typeface="Arial" pitchFamily="34" charset="0"/>
              </a:endParaRPr>
            </a:p>
          </p:txBody>
        </p:sp>
        <p:sp>
          <p:nvSpPr>
            <p:cNvPr id="49162" name="Text Box 13"/>
            <p:cNvSpPr txBox="1"/>
            <p:nvPr/>
          </p:nvSpPr>
          <p:spPr>
            <a:xfrm>
              <a:off x="3402" y="1812"/>
              <a:ext cx="336" cy="343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anchor="t">
              <a:spAutoFit/>
            </a:bodyPr>
            <a:lstStyle/>
            <a:p>
              <a:pPr lvl="0" algn="ctr" eaLnBrk="1" hangingPunct="1"/>
              <a:r>
                <a:rPr sz="2200" b="1" dirty="0">
                  <a:latin typeface="VNI-Avo" pitchFamily="2" charset="0"/>
                  <a:ea typeface="Arial" pitchFamily="34" charset="0"/>
                </a:rPr>
                <a:t>D</a:t>
              </a:r>
              <a:endParaRPr sz="1600" b="1" dirty="0">
                <a:latin typeface="VNI-Avo" pitchFamily="2" charset="0"/>
                <a:ea typeface="Arial" pitchFamily="34" charset="0"/>
              </a:endParaRPr>
            </a:p>
          </p:txBody>
        </p:sp>
        <p:sp>
          <p:nvSpPr>
            <p:cNvPr id="49163" name="Text Box 14"/>
            <p:cNvSpPr txBox="1"/>
            <p:nvPr/>
          </p:nvSpPr>
          <p:spPr>
            <a:xfrm>
              <a:off x="4018" y="2476"/>
              <a:ext cx="336" cy="343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anchor="t">
              <a:spAutoFit/>
            </a:bodyPr>
            <a:lstStyle/>
            <a:p>
              <a:pPr lvl="0" algn="ctr" eaLnBrk="1" hangingPunct="1"/>
              <a:r>
                <a:rPr sz="2200" b="1" dirty="0">
                  <a:latin typeface="VNI-Avo" pitchFamily="2" charset="0"/>
                  <a:ea typeface="Arial" pitchFamily="34" charset="0"/>
                </a:rPr>
                <a:t>M</a:t>
              </a:r>
              <a:endParaRPr sz="1600" b="1" dirty="0">
                <a:latin typeface="VNI-Avo" pitchFamily="2" charset="0"/>
                <a:ea typeface="Arial" pitchFamily="34" charset="0"/>
              </a:endParaRPr>
            </a:p>
          </p:txBody>
        </p:sp>
        <p:sp>
          <p:nvSpPr>
            <p:cNvPr id="49164" name="Text Box 15"/>
            <p:cNvSpPr txBox="1"/>
            <p:nvPr/>
          </p:nvSpPr>
          <p:spPr>
            <a:xfrm>
              <a:off x="5904" y="2454"/>
              <a:ext cx="336" cy="343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anchor="t">
              <a:spAutoFit/>
            </a:bodyPr>
            <a:lstStyle/>
            <a:p>
              <a:pPr lvl="0" algn="ctr" eaLnBrk="1" hangingPunct="1"/>
              <a:r>
                <a:rPr sz="2200" b="1" dirty="0">
                  <a:latin typeface="VNI-Avo" pitchFamily="2" charset="0"/>
                  <a:ea typeface="Arial" pitchFamily="34" charset="0"/>
                </a:rPr>
                <a:t>N</a:t>
              </a:r>
              <a:endParaRPr sz="1600" b="1" dirty="0">
                <a:latin typeface="VNI-Avo" pitchFamily="2" charset="0"/>
                <a:ea typeface="Arial" pitchFamily="34" charset="0"/>
              </a:endParaRPr>
            </a:p>
          </p:txBody>
        </p:sp>
        <p:sp>
          <p:nvSpPr>
            <p:cNvPr id="49165" name="Text Box 16"/>
            <p:cNvSpPr txBox="1"/>
            <p:nvPr/>
          </p:nvSpPr>
          <p:spPr>
            <a:xfrm>
              <a:off x="5616" y="3078"/>
              <a:ext cx="336" cy="343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anchor="t">
              <a:spAutoFit/>
            </a:bodyPr>
            <a:lstStyle/>
            <a:p>
              <a:pPr lvl="0" algn="ctr" eaLnBrk="1" hangingPunct="1"/>
              <a:r>
                <a:rPr sz="2200" b="1" dirty="0">
                  <a:latin typeface="VNI-Avo" pitchFamily="2" charset="0"/>
                  <a:ea typeface="Arial" pitchFamily="34" charset="0"/>
                </a:rPr>
                <a:t>P</a:t>
              </a:r>
              <a:endParaRPr sz="1600" b="1" dirty="0">
                <a:latin typeface="VNI-Avo" pitchFamily="2" charset="0"/>
                <a:ea typeface="Arial" pitchFamily="34" charset="0"/>
              </a:endParaRPr>
            </a:p>
          </p:txBody>
        </p:sp>
        <p:sp>
          <p:nvSpPr>
            <p:cNvPr id="49166" name="Text Box 17"/>
            <p:cNvSpPr txBox="1"/>
            <p:nvPr/>
          </p:nvSpPr>
          <p:spPr>
            <a:xfrm>
              <a:off x="3408" y="3030"/>
              <a:ext cx="336" cy="343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anchor="t">
              <a:spAutoFit/>
            </a:bodyPr>
            <a:lstStyle/>
            <a:p>
              <a:pPr lvl="0" algn="ctr" eaLnBrk="1" hangingPunct="1"/>
              <a:r>
                <a:rPr sz="2200" b="1" dirty="0">
                  <a:latin typeface="VNI-Avo" pitchFamily="2" charset="0"/>
                  <a:ea typeface="Arial" pitchFamily="34" charset="0"/>
                </a:rPr>
                <a:t>Q</a:t>
              </a:r>
              <a:endParaRPr sz="1600" b="1" dirty="0">
                <a:latin typeface="VNI-Avo" pitchFamily="2" charset="0"/>
                <a:ea typeface="Arial" pitchFamily="34" charset="0"/>
              </a:endParaRPr>
            </a:p>
          </p:txBody>
        </p:sp>
      </p:grpSp>
      <p:sp>
        <p:nvSpPr>
          <p:cNvPr id="91157" name="AutoShape 21"/>
          <p:cNvSpPr/>
          <p:nvPr/>
        </p:nvSpPr>
        <p:spPr>
          <a:xfrm>
            <a:off x="2051050" y="2260600"/>
            <a:ext cx="3940175" cy="2462213"/>
          </a:xfrm>
          <a:prstGeom prst="wedgeEllipseCallout">
            <a:avLst>
              <a:gd name="adj1" fmla="val -19231"/>
              <a:gd name="adj2" fmla="val 73333"/>
            </a:avLst>
          </a:prstGeom>
          <a:solidFill>
            <a:srgbClr val="FF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lstStyle/>
          <a:p>
            <a:pPr lvl="0" eaLnBrk="1" hangingPunct="1"/>
            <a:r>
              <a:rPr lang="vi-VN" sz="2200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Nêu quy tắc tính diện tích xung quanh, diện tích toàn phần hình hộp chữ nhật ? Công thức?</a:t>
            </a:r>
          </a:p>
        </p:txBody>
      </p:sp>
      <p:pic>
        <p:nvPicPr>
          <p:cNvPr id="91158" name="Picture 22" descr="l;jl;jkljk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6125" y="4976813"/>
            <a:ext cx="1406525" cy="1617662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91159" name="Text Box 23"/>
          <p:cNvSpPr txBox="1"/>
          <p:nvPr/>
        </p:nvSpPr>
        <p:spPr>
          <a:xfrm>
            <a:off x="2117090" y="2190750"/>
            <a:ext cx="4639310" cy="3329940"/>
          </a:xfrm>
          <a:prstGeom prst="rect">
            <a:avLst/>
          </a:prstGeom>
          <a:solidFill>
            <a:srgbClr val="FF66FF"/>
          </a:solidFill>
          <a:ln w="76200" cap="flat" cmpd="tri">
            <a:solidFill>
              <a:srgbClr val="00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anchor="t">
            <a:spAutoFit/>
          </a:bodyPr>
          <a:lstStyle/>
          <a:p>
            <a:pPr lvl="0" algn="ctr" eaLnBrk="1" hangingPunct="1">
              <a:spcBef>
                <a:spcPct val="50000"/>
              </a:spcBef>
            </a:pPr>
            <a:r>
              <a:rPr lang="vi-VN" sz="2500" dirty="0">
                <a:solidFill>
                  <a:srgbClr val="0000CC"/>
                </a:solidFill>
                <a:latin typeface="Times New Roman" pitchFamily="18" charset="0"/>
                <a:ea typeface="Arial" pitchFamily="34" charset="0"/>
              </a:rPr>
              <a:t>Muốn tính diện tích xung quanh  của hình hộp chữ nhật ta lấy chu vi mặt đáy nhân với chiều cao ( cùng đơn vị đo)</a:t>
            </a:r>
          </a:p>
          <a:p>
            <a:pPr lvl="0" algn="ctr" eaLnBrk="1" hangingPunct="1">
              <a:spcBef>
                <a:spcPct val="50000"/>
              </a:spcBef>
            </a:pPr>
            <a:r>
              <a:rPr lang="vi-VN" sz="2500" dirty="0">
                <a:solidFill>
                  <a:srgbClr val="0000CC"/>
                </a:solidFill>
                <a:latin typeface="Times New Roman" pitchFamily="18" charset="0"/>
                <a:ea typeface="Arial" pitchFamily="34" charset="0"/>
              </a:rPr>
              <a:t>- Muốn tính diện tích toàn phần hình hộp chữ nhật ta lấy diện tích xung qunh cộng với diện tích 2 đáy.</a:t>
            </a:r>
          </a:p>
        </p:txBody>
      </p:sp>
      <p:sp>
        <p:nvSpPr>
          <p:cNvPr id="2" name="Text Box 23"/>
          <p:cNvSpPr txBox="1"/>
          <p:nvPr/>
        </p:nvSpPr>
        <p:spPr>
          <a:xfrm>
            <a:off x="7161530" y="4542790"/>
            <a:ext cx="4639310" cy="1043940"/>
          </a:xfrm>
          <a:prstGeom prst="rect">
            <a:avLst/>
          </a:prstGeom>
          <a:solidFill>
            <a:srgbClr val="FF66FF"/>
          </a:solidFill>
          <a:ln w="76200" cap="flat" cmpd="tri">
            <a:solidFill>
              <a:srgbClr val="00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anchor="t">
            <a:spAutoFit/>
          </a:bodyPr>
          <a:lstStyle/>
          <a:p>
            <a:pPr lvl="0" algn="ctr" eaLnBrk="1" hangingPunct="1">
              <a:spcBef>
                <a:spcPct val="50000"/>
              </a:spcBef>
            </a:pPr>
            <a:r>
              <a:rPr lang="vi-VN" sz="2500" dirty="0">
                <a:solidFill>
                  <a:srgbClr val="0000CC"/>
                </a:solidFill>
                <a:latin typeface="Times New Roman" pitchFamily="18" charset="0"/>
                <a:ea typeface="Arial" pitchFamily="34" charset="0"/>
              </a:rPr>
              <a:t>Sxq = Chu vi mặt đáy  x chiều cao</a:t>
            </a:r>
          </a:p>
          <a:p>
            <a:pPr lvl="0" indent="0" algn="ctr" eaLnBrk="1" hangingPunct="1">
              <a:spcBef>
                <a:spcPct val="50000"/>
              </a:spcBef>
              <a:buNone/>
            </a:pPr>
            <a:r>
              <a:rPr lang="vi-VN" sz="2500" dirty="0">
                <a:solidFill>
                  <a:srgbClr val="0000CC"/>
                </a:solidFill>
                <a:latin typeface="Times New Roman" pitchFamily="18" charset="0"/>
                <a:ea typeface="Arial" pitchFamily="34" charset="0"/>
              </a:rPr>
              <a:t>Stp = Sxq + diện tích 2 đáy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1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1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11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1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1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1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11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1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116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116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1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" dur="500"/>
                                        <p:tgtEl>
                                          <p:spTgt spid="91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91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1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1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91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1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1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115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115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57" grpId="0" bldLvl="0" animBg="1"/>
      <p:bldP spid="91157" grpId="1" bldLvl="0" animBg="1"/>
      <p:bldP spid="91159" grpId="0" uiExpand="1" build="allAtOnce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Line 2"/>
          <p:cNvSpPr/>
          <p:nvPr/>
        </p:nvSpPr>
        <p:spPr>
          <a:xfrm>
            <a:off x="4038600" y="1371600"/>
            <a:ext cx="0" cy="2514600"/>
          </a:xfrm>
          <a:prstGeom prst="line">
            <a:avLst/>
          </a:prstGeom>
          <a:ln w="12700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lstStyle/>
          <a:p>
            <a:pPr lvl="0" eaLnBrk="0" hangingPunct="0"/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pic>
        <p:nvPicPr>
          <p:cNvPr id="51202" name="Picture 3" descr="Picture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-5400000">
            <a:off x="1611313" y="5802313"/>
            <a:ext cx="965200" cy="114300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51203" name="Text Box 5"/>
          <p:cNvSpPr txBox="1"/>
          <p:nvPr/>
        </p:nvSpPr>
        <p:spPr>
          <a:xfrm>
            <a:off x="5334000" y="-76200"/>
            <a:ext cx="1066800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algn="ctr" eaLnBrk="1" hangingPunct="1">
              <a:spcBef>
                <a:spcPct val="50000"/>
              </a:spcBef>
            </a:pPr>
            <a:r>
              <a:rPr sz="2400" b="1" u="sng" dirty="0">
                <a:latin typeface="Times New Roman" pitchFamily="18" charset="0"/>
                <a:ea typeface="Arial" pitchFamily="34" charset="0"/>
              </a:rPr>
              <a:t>Toán</a:t>
            </a:r>
            <a:r>
              <a:rPr sz="2800" b="1" dirty="0">
                <a:latin typeface="Times New Roman" pitchFamily="18" charset="0"/>
                <a:ea typeface="Arial" pitchFamily="34" charset="0"/>
              </a:rPr>
              <a:t> </a:t>
            </a:r>
          </a:p>
        </p:txBody>
      </p:sp>
      <p:pic>
        <p:nvPicPr>
          <p:cNvPr id="51204" name="Picture 6" descr="Picture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829800" y="5867400"/>
            <a:ext cx="838200" cy="99060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51205" name="Text Box 7"/>
          <p:cNvSpPr txBox="1"/>
          <p:nvPr/>
        </p:nvSpPr>
        <p:spPr>
          <a:xfrm>
            <a:off x="1752600" y="1295400"/>
            <a:ext cx="3810000" cy="39624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000" b="1" dirty="0">
                <a:solidFill>
                  <a:srgbClr val="CC0099"/>
                </a:solidFill>
                <a:latin typeface="Arial" pitchFamily="34" charset="0"/>
                <a:ea typeface="Arial" pitchFamily="34" charset="0"/>
              </a:rPr>
              <a:t>Bài 1:</a:t>
            </a:r>
          </a:p>
        </p:txBody>
      </p:sp>
      <p:sp>
        <p:nvSpPr>
          <p:cNvPr id="51206" name="Rectangle 20"/>
          <p:cNvSpPr/>
          <p:nvPr/>
        </p:nvSpPr>
        <p:spPr>
          <a:xfrm>
            <a:off x="1524000" y="533400"/>
            <a:ext cx="9144000" cy="762000"/>
          </a:xfrm>
          <a:prstGeom prst="rect">
            <a:avLst/>
          </a:prstGeom>
          <a:solidFill>
            <a:srgbClr val="993300"/>
          </a:solidFill>
          <a:ln w="9525">
            <a:noFill/>
            <a:miter/>
          </a:ln>
        </p:spPr>
        <p:txBody>
          <a:bodyPr wrap="none" anchor="ctr"/>
          <a:lstStyle/>
          <a:p>
            <a:pPr lvl="0" algn="ctr" eaLnBrk="1" hangingPunct="1"/>
            <a:endParaRPr lang="vi-VN" altLang="x-none" dirty="0">
              <a:latin typeface="Arial" pitchFamily="34" charset="0"/>
              <a:ea typeface="Arial" pitchFamily="34" charset="0"/>
            </a:endParaRPr>
          </a:p>
        </p:txBody>
      </p:sp>
      <p:sp>
        <p:nvSpPr>
          <p:cNvPr id="51207" name="Text Box 21"/>
          <p:cNvSpPr txBox="1"/>
          <p:nvPr/>
        </p:nvSpPr>
        <p:spPr>
          <a:xfrm>
            <a:off x="1524000" y="457200"/>
            <a:ext cx="91440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algn="ctr" eaLnBrk="1" hangingPunct="1">
              <a:spcBef>
                <a:spcPct val="50000"/>
              </a:spcBef>
            </a:pPr>
            <a:r>
              <a:rPr lang="vi-VN" sz="2400" b="1" dirty="0">
                <a:solidFill>
                  <a:schemeClr val="bg1"/>
                </a:solidFill>
                <a:latin typeface="Times New Roman" pitchFamily="18" charset="0"/>
                <a:ea typeface="Arial" pitchFamily="34" charset="0"/>
              </a:rPr>
              <a:t>Luyện tập</a:t>
            </a:r>
          </a:p>
        </p:txBody>
      </p:sp>
      <p:sp>
        <p:nvSpPr>
          <p:cNvPr id="93216" name="Rectangle 32"/>
          <p:cNvSpPr/>
          <p:nvPr/>
        </p:nvSpPr>
        <p:spPr>
          <a:xfrm>
            <a:off x="7239000" y="4343400"/>
            <a:ext cx="1371600" cy="914400"/>
          </a:xfrm>
          <a:prstGeom prst="rect">
            <a:avLst/>
          </a:prstGeom>
          <a:solidFill>
            <a:srgbClr val="0099FF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algn="ctr" eaLnBrk="1" hangingPunct="1"/>
            <a:endParaRPr lang="vi-VN" altLang="x-none" dirty="0">
              <a:latin typeface="Arial" pitchFamily="34" charset="0"/>
              <a:ea typeface="Arial" pitchFamily="34" charset="0"/>
            </a:endParaRPr>
          </a:p>
        </p:txBody>
      </p:sp>
      <p:sp>
        <p:nvSpPr>
          <p:cNvPr id="93217" name="Rectangle 33"/>
          <p:cNvSpPr/>
          <p:nvPr/>
        </p:nvSpPr>
        <p:spPr>
          <a:xfrm>
            <a:off x="8610600" y="4343400"/>
            <a:ext cx="1839913" cy="914400"/>
          </a:xfrm>
          <a:prstGeom prst="rect">
            <a:avLst/>
          </a:prstGeom>
          <a:solidFill>
            <a:srgbClr val="0099FF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algn="ctr" eaLnBrk="1" hangingPunct="1"/>
            <a:endParaRPr lang="vi-VN" altLang="x-none" dirty="0">
              <a:latin typeface="Arial" pitchFamily="34" charset="0"/>
              <a:ea typeface="Arial" pitchFamily="34" charset="0"/>
            </a:endParaRPr>
          </a:p>
        </p:txBody>
      </p:sp>
      <p:sp>
        <p:nvSpPr>
          <p:cNvPr id="93218" name="Rectangle 34"/>
          <p:cNvSpPr/>
          <p:nvPr/>
        </p:nvSpPr>
        <p:spPr>
          <a:xfrm>
            <a:off x="5399405" y="3243580"/>
            <a:ext cx="1839913" cy="1143000"/>
          </a:xfrm>
          <a:prstGeom prst="rect">
            <a:avLst/>
          </a:prstGeom>
          <a:solidFill>
            <a:schemeClr val="accent1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algn="ctr" eaLnBrk="1" hangingPunct="1"/>
            <a:endParaRPr lang="vi-VN" altLang="x-none" dirty="0">
              <a:latin typeface="Arial" pitchFamily="34" charset="0"/>
              <a:ea typeface="Arial" pitchFamily="34" charset="0"/>
            </a:endParaRPr>
          </a:p>
        </p:txBody>
      </p:sp>
      <p:sp>
        <p:nvSpPr>
          <p:cNvPr id="93219" name="Rectangle 35"/>
          <p:cNvSpPr/>
          <p:nvPr/>
        </p:nvSpPr>
        <p:spPr>
          <a:xfrm>
            <a:off x="5410200" y="5257800"/>
            <a:ext cx="1839913" cy="1143000"/>
          </a:xfrm>
          <a:prstGeom prst="rect">
            <a:avLst/>
          </a:prstGeom>
          <a:solidFill>
            <a:schemeClr val="accent1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algn="ctr" eaLnBrk="1" hangingPunct="1"/>
            <a:endParaRPr lang="vi-VN" altLang="x-none" dirty="0">
              <a:latin typeface="Arial" pitchFamily="34" charset="0"/>
              <a:ea typeface="Arial" pitchFamily="34" charset="0"/>
            </a:endParaRPr>
          </a:p>
        </p:txBody>
      </p:sp>
      <p:sp>
        <p:nvSpPr>
          <p:cNvPr id="93220" name="Rectangle 36"/>
          <p:cNvSpPr/>
          <p:nvPr/>
        </p:nvSpPr>
        <p:spPr>
          <a:xfrm>
            <a:off x="4027805" y="4343400"/>
            <a:ext cx="1371600" cy="914400"/>
          </a:xfrm>
          <a:prstGeom prst="rect">
            <a:avLst/>
          </a:prstGeom>
          <a:solidFill>
            <a:srgbClr val="0099FF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algn="ctr" eaLnBrk="1" hangingPunct="1"/>
            <a:endParaRPr lang="vi-VN" altLang="x-none" dirty="0">
              <a:latin typeface="Arial" pitchFamily="34" charset="0"/>
              <a:ea typeface="Arial" pitchFamily="34" charset="0"/>
            </a:endParaRPr>
          </a:p>
        </p:txBody>
      </p:sp>
      <p:sp>
        <p:nvSpPr>
          <p:cNvPr id="93221" name="Rectangle 37"/>
          <p:cNvSpPr/>
          <p:nvPr/>
        </p:nvSpPr>
        <p:spPr>
          <a:xfrm>
            <a:off x="5410200" y="4343400"/>
            <a:ext cx="1839913" cy="914400"/>
          </a:xfrm>
          <a:prstGeom prst="rect">
            <a:avLst/>
          </a:prstGeom>
          <a:solidFill>
            <a:srgbClr val="0099FF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algn="ctr" eaLnBrk="1" hangingPunct="1"/>
            <a:endParaRPr lang="vi-VN" altLang="x-none" dirty="0">
              <a:latin typeface="Arial" pitchFamily="34" charset="0"/>
              <a:ea typeface="Arial" pitchFamily="34" charset="0"/>
            </a:endParaRPr>
          </a:p>
        </p:txBody>
      </p:sp>
      <p:sp>
        <p:nvSpPr>
          <p:cNvPr id="93222" name="Text Box 38"/>
          <p:cNvSpPr txBox="1"/>
          <p:nvPr/>
        </p:nvSpPr>
        <p:spPr>
          <a:xfrm>
            <a:off x="5943600" y="5086350"/>
            <a:ext cx="990600" cy="396240"/>
          </a:xfrm>
          <a:prstGeom prst="rect">
            <a:avLst/>
          </a:prstGeom>
          <a:noFill/>
          <a:ln w="19050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000" b="1" dirty="0">
                <a:latin typeface="Arial" pitchFamily="34" charset="0"/>
                <a:ea typeface="Arial" pitchFamily="34" charset="0"/>
              </a:rPr>
              <a:t>25 dm</a:t>
            </a:r>
            <a:endParaRPr sz="2000" b="1" dirty="0">
              <a:latin typeface="Arial" pitchFamily="34" charset="0"/>
              <a:ea typeface="Arial" pitchFamily="34" charset="0"/>
            </a:endParaRPr>
          </a:p>
        </p:txBody>
      </p:sp>
      <p:sp>
        <p:nvSpPr>
          <p:cNvPr id="93224" name="Text Box 40"/>
          <p:cNvSpPr txBox="1"/>
          <p:nvPr/>
        </p:nvSpPr>
        <p:spPr>
          <a:xfrm>
            <a:off x="7620000" y="5086350"/>
            <a:ext cx="914400" cy="396240"/>
          </a:xfrm>
          <a:prstGeom prst="rect">
            <a:avLst/>
          </a:prstGeom>
          <a:noFill/>
          <a:ln w="19050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000" b="1" dirty="0">
                <a:latin typeface="Arial" pitchFamily="34" charset="0"/>
                <a:ea typeface="Arial" pitchFamily="34" charset="0"/>
              </a:rPr>
              <a:t>1,5 </a:t>
            </a:r>
            <a:r>
              <a:rPr sz="2000" b="1" dirty="0">
                <a:latin typeface="Arial" pitchFamily="34" charset="0"/>
                <a:ea typeface="Arial" pitchFamily="34" charset="0"/>
              </a:rPr>
              <a:t>m</a:t>
            </a:r>
          </a:p>
        </p:txBody>
      </p:sp>
      <p:sp>
        <p:nvSpPr>
          <p:cNvPr id="93225" name="Text Box 41"/>
          <p:cNvSpPr txBox="1"/>
          <p:nvPr/>
        </p:nvSpPr>
        <p:spPr>
          <a:xfrm>
            <a:off x="9057640" y="5086350"/>
            <a:ext cx="1001395" cy="39624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000" b="1" dirty="0">
                <a:latin typeface="Arial" pitchFamily="34" charset="0"/>
                <a:ea typeface="Arial" pitchFamily="34" charset="0"/>
              </a:rPr>
              <a:t>25 d</a:t>
            </a:r>
            <a:r>
              <a:rPr sz="2000" b="1" dirty="0">
                <a:latin typeface="Arial" pitchFamily="34" charset="0"/>
                <a:ea typeface="Arial" pitchFamily="34" charset="0"/>
              </a:rPr>
              <a:t>m</a:t>
            </a:r>
          </a:p>
        </p:txBody>
      </p:sp>
      <p:sp>
        <p:nvSpPr>
          <p:cNvPr id="93228" name="Text Box 44"/>
          <p:cNvSpPr txBox="1"/>
          <p:nvPr/>
        </p:nvSpPr>
        <p:spPr>
          <a:xfrm>
            <a:off x="4170680" y="5173345"/>
            <a:ext cx="1264285" cy="396240"/>
          </a:xfrm>
          <a:prstGeom prst="rect">
            <a:avLst/>
          </a:prstGeom>
          <a:noFill/>
          <a:ln w="19050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000" b="1" dirty="0">
                <a:latin typeface="Arial" pitchFamily="34" charset="0"/>
                <a:ea typeface="Arial" pitchFamily="34" charset="0"/>
              </a:rPr>
              <a:t>1,5 </a:t>
            </a:r>
            <a:r>
              <a:rPr sz="2000" b="1" dirty="0">
                <a:latin typeface="Arial" pitchFamily="34" charset="0"/>
                <a:ea typeface="Arial" pitchFamily="34" charset="0"/>
              </a:rPr>
              <a:t>m</a:t>
            </a:r>
          </a:p>
        </p:txBody>
      </p:sp>
      <p:sp>
        <p:nvSpPr>
          <p:cNvPr id="51242" name="Text Box 58"/>
          <p:cNvSpPr txBox="1"/>
          <p:nvPr/>
        </p:nvSpPr>
        <p:spPr>
          <a:xfrm>
            <a:off x="1217930" y="1708785"/>
            <a:ext cx="8839200" cy="13716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algn="just" eaLnBrk="1" hangingPunct="1">
              <a:spcBef>
                <a:spcPct val="50000"/>
              </a:spcBef>
            </a:pPr>
            <a:r>
              <a:rPr lang="vi-VN" sz="2400" b="1" dirty="0">
                <a:latin typeface="Times New Roman" pitchFamily="18" charset="0"/>
                <a:ea typeface="Arial" pitchFamily="34" charset="0"/>
              </a:rPr>
              <a:t>Tính diện tích xung quanh và diện tích toàn phần của hình hộp chữ nhật có </a:t>
            </a:r>
          </a:p>
          <a:p>
            <a:pPr lvl="0" algn="just" eaLnBrk="1" hangingPunct="1">
              <a:spcBef>
                <a:spcPct val="50000"/>
              </a:spcBef>
            </a:pPr>
            <a:r>
              <a:rPr lang="vi-VN" sz="2400" b="1" dirty="0">
                <a:latin typeface="Times New Roman" pitchFamily="18" charset="0"/>
                <a:ea typeface="Arial" pitchFamily="34" charset="0"/>
              </a:rPr>
              <a:t>a. chiều dài 25 dm, rộng 1,5 m và chiều cao 18 dm</a:t>
            </a:r>
            <a:r>
              <a:rPr sz="2400" b="1" dirty="0">
                <a:latin typeface="Times New Roman" pitchFamily="18" charset="0"/>
                <a:ea typeface="Arial" pitchFamily="34" charset="0"/>
              </a:rPr>
              <a:t> </a:t>
            </a:r>
            <a:r>
              <a:rPr lang="vi-VN" sz="2400" b="1" dirty="0">
                <a:latin typeface="Times New Roman" pitchFamily="18" charset="0"/>
                <a:ea typeface="Arial" pitchFamily="34" charset="0"/>
              </a:rPr>
              <a:t>;</a:t>
            </a:r>
          </a:p>
        </p:txBody>
      </p:sp>
      <p:sp>
        <p:nvSpPr>
          <p:cNvPr id="50178" name="AutoShape 6"/>
          <p:cNvSpPr/>
          <p:nvPr/>
        </p:nvSpPr>
        <p:spPr>
          <a:xfrm>
            <a:off x="296863" y="3527743"/>
            <a:ext cx="3306762" cy="2039937"/>
          </a:xfrm>
          <a:prstGeom prst="cube">
            <a:avLst>
              <a:gd name="adj" fmla="val 25000"/>
            </a:avLst>
          </a:prstGeom>
          <a:solidFill>
            <a:srgbClr val="66FF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algn="ctr" eaLnBrk="1" hangingPunct="1"/>
            <a:endParaRPr lang="vi-VN" altLang="x-none" dirty="0">
              <a:latin typeface="Arial" pitchFamily="34" charset="0"/>
              <a:ea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93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93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93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93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93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93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93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3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3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93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216" grpId="0" bldLvl="0" animBg="1"/>
      <p:bldP spid="93217" grpId="0" bldLvl="0" animBg="1"/>
      <p:bldP spid="93218" grpId="0" bldLvl="0" animBg="1"/>
      <p:bldP spid="93219" grpId="0" bldLvl="0" animBg="1"/>
      <p:bldP spid="93220" grpId="0" bldLvl="0" animBg="1"/>
      <p:bldP spid="93221" grpId="0" bldLvl="0" animBg="1"/>
      <p:bldP spid="93222" grpId="0"/>
      <p:bldP spid="93224" grpId="0"/>
      <p:bldP spid="93225" grpId="0"/>
      <p:bldP spid="93228" grpId="0"/>
      <p:bldP spid="50178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61" name="Text Box 33"/>
          <p:cNvSpPr txBox="1">
            <a:spLocks noChangeArrowheads="1"/>
          </p:cNvSpPr>
          <p:nvPr/>
        </p:nvSpPr>
        <p:spPr bwMode="auto">
          <a:xfrm>
            <a:off x="468630" y="3218815"/>
            <a:ext cx="9009380" cy="2439670"/>
          </a:xfrm>
          <a:prstGeom prst="rect">
            <a:avLst/>
          </a:prstGeom>
          <a:noFill/>
          <a:ln w="38100" cmpd="dbl">
            <a:solidFill>
              <a:srgbClr val="FF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770" b="0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     </a:t>
            </a:r>
            <a:r>
              <a:rPr kumimoji="0" lang="vi-VN" altLang="en-US" sz="2770" b="0" i="0" u="sng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Giải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altLang="en-US" sz="2770" b="0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       Đổi 25 dm = 2,5 m          18 dm = 1,8 m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770" b="0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   Diện tích </a:t>
            </a:r>
            <a:r>
              <a:rPr kumimoji="0" lang="vi-VN" altLang="en-US" sz="2770" b="0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xung quanh hình hộp chữ nhật là 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altLang="en-US" sz="2770" b="0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           (2,5 + 1,5 ) x 2 x 1,8 = 14,4( m2)</a:t>
            </a:r>
          </a:p>
        </p:txBody>
      </p:sp>
      <p:sp>
        <p:nvSpPr>
          <p:cNvPr id="73762" name="Rectangle 34"/>
          <p:cNvSpPr>
            <a:spLocks noChangeArrowheads="1"/>
          </p:cNvSpPr>
          <p:nvPr/>
        </p:nvSpPr>
        <p:spPr bwMode="auto">
          <a:xfrm>
            <a:off x="893445" y="1445895"/>
            <a:ext cx="7254240" cy="1148080"/>
          </a:xfrm>
          <a:prstGeom prst="rect">
            <a:avLst/>
          </a:prstGeom>
          <a:solidFill>
            <a:srgbClr val="CCFF33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Diện tích xung quanh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37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37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37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37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3761">
                                            <p:bg/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3761">
                                            <p:bg/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376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37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37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37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737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37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37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37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37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37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37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61" grpId="0" uiExpand="1" build="allAtOnce" bldLvl="0" animBg="1"/>
      <p:bldP spid="73762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7" name="Text Box 9"/>
          <p:cNvSpPr txBox="1"/>
          <p:nvPr/>
        </p:nvSpPr>
        <p:spPr>
          <a:xfrm>
            <a:off x="2652713" y="4005263"/>
            <a:ext cx="4919662" cy="47371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500" b="1" dirty="0">
                <a:solidFill>
                  <a:srgbClr val="333399"/>
                </a:solidFill>
                <a:latin typeface="Tahoma" pitchFamily="34" charset="0"/>
                <a:ea typeface="Arial" charset="0"/>
              </a:rPr>
              <a:t>Diện tích hai mặt đáy là:</a:t>
            </a:r>
          </a:p>
        </p:txBody>
      </p:sp>
      <p:sp>
        <p:nvSpPr>
          <p:cNvPr id="73738" name="Text Box 10"/>
          <p:cNvSpPr txBox="1">
            <a:spLocks noChangeArrowheads="1"/>
          </p:cNvSpPr>
          <p:nvPr/>
        </p:nvSpPr>
        <p:spPr bwMode="auto">
          <a:xfrm>
            <a:off x="3394075" y="4427538"/>
            <a:ext cx="4319588" cy="489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alt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2,5</a:t>
            </a: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x </a:t>
            </a:r>
            <a:r>
              <a:rPr kumimoji="0" lang="vi-VN" alt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1,</a:t>
            </a: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5 x 2 = </a:t>
            </a:r>
            <a:r>
              <a:rPr kumimoji="0" lang="vi-VN" alt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7,5</a:t>
            </a: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(m</a:t>
            </a:r>
            <a:r>
              <a:rPr kumimoji="0" lang="en-US" sz="2585" b="1" i="0" u="none" strike="noStrike" kern="1200" cap="none" spc="0" normalizeH="0" baseline="3000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2</a:t>
            </a: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)</a:t>
            </a:r>
          </a:p>
        </p:txBody>
      </p:sp>
      <p:sp>
        <p:nvSpPr>
          <p:cNvPr id="73739" name="Text Box 11"/>
          <p:cNvSpPr txBox="1">
            <a:spLocks noChangeArrowheads="1"/>
          </p:cNvSpPr>
          <p:nvPr/>
        </p:nvSpPr>
        <p:spPr bwMode="auto">
          <a:xfrm>
            <a:off x="2625725" y="4791075"/>
            <a:ext cx="85344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Diện tích toàn phần của hình hộp chữ nhật là:</a:t>
            </a:r>
          </a:p>
        </p:txBody>
      </p:sp>
      <p:sp>
        <p:nvSpPr>
          <p:cNvPr id="73740" name="Text Box 12"/>
          <p:cNvSpPr txBox="1">
            <a:spLocks noChangeArrowheads="1"/>
          </p:cNvSpPr>
          <p:nvPr/>
        </p:nvSpPr>
        <p:spPr bwMode="auto">
          <a:xfrm>
            <a:off x="3083243" y="5341938"/>
            <a:ext cx="5414963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1</a:t>
            </a:r>
            <a:r>
              <a:rPr kumimoji="0" lang="vi-VN" alt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4,4</a:t>
            </a: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   +     </a:t>
            </a:r>
            <a:r>
              <a:rPr kumimoji="0" lang="vi-VN" alt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7,5</a:t>
            </a: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  =   </a:t>
            </a:r>
            <a:r>
              <a:rPr kumimoji="0" lang="vi-VN" alt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21,9</a:t>
            </a: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(m</a:t>
            </a:r>
            <a:r>
              <a:rPr kumimoji="0" lang="en-US" sz="2585" b="1" i="0" u="none" strike="noStrike" kern="1200" cap="none" spc="0" normalizeH="0" baseline="3000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2</a:t>
            </a: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)</a:t>
            </a:r>
          </a:p>
        </p:txBody>
      </p:sp>
      <p:sp>
        <p:nvSpPr>
          <p:cNvPr id="73743" name="Rectangle 15"/>
          <p:cNvSpPr/>
          <p:nvPr/>
        </p:nvSpPr>
        <p:spPr>
          <a:xfrm>
            <a:off x="3844925" y="2725738"/>
            <a:ext cx="1911350" cy="984250"/>
          </a:xfrm>
          <a:prstGeom prst="rect">
            <a:avLst/>
          </a:prstGeom>
          <a:solidFill>
            <a:srgbClr val="FF33CC"/>
          </a:solidFill>
          <a:ln w="381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eaLnBrk="1" hangingPunct="1"/>
            <a:endParaRPr lang="vi-VN" altLang="x-none" sz="2900" dirty="0">
              <a:solidFill>
                <a:srgbClr val="000000"/>
              </a:solidFill>
              <a:latin typeface="Tahoma" pitchFamily="34" charset="0"/>
              <a:ea typeface="Arial" charset="0"/>
            </a:endParaRPr>
          </a:p>
        </p:txBody>
      </p:sp>
      <p:sp>
        <p:nvSpPr>
          <p:cNvPr id="73744" name="Rectangle 16"/>
          <p:cNvSpPr/>
          <p:nvPr/>
        </p:nvSpPr>
        <p:spPr>
          <a:xfrm>
            <a:off x="3829685" y="889318"/>
            <a:ext cx="1889125" cy="984250"/>
          </a:xfrm>
          <a:prstGeom prst="rect">
            <a:avLst/>
          </a:prstGeom>
          <a:solidFill>
            <a:srgbClr val="FF33CC"/>
          </a:solidFill>
          <a:ln w="381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eaLnBrk="1" hangingPunct="1"/>
            <a:endParaRPr lang="vi-VN" altLang="x-none" sz="2900" dirty="0">
              <a:solidFill>
                <a:srgbClr val="000000"/>
              </a:solidFill>
              <a:latin typeface="Tahoma" pitchFamily="34" charset="0"/>
              <a:ea typeface="Arial" charset="0"/>
            </a:endParaRPr>
          </a:p>
        </p:txBody>
      </p:sp>
      <p:grpSp>
        <p:nvGrpSpPr>
          <p:cNvPr id="73803" name="Group 75"/>
          <p:cNvGrpSpPr/>
          <p:nvPr/>
        </p:nvGrpSpPr>
        <p:grpSpPr>
          <a:xfrm>
            <a:off x="2660650" y="896938"/>
            <a:ext cx="7550150" cy="3179032"/>
            <a:chOff x="776" y="432"/>
            <a:chExt cx="5152" cy="2170"/>
          </a:xfrm>
        </p:grpSpPr>
        <p:sp>
          <p:nvSpPr>
            <p:cNvPr id="73746" name="Text Box 18"/>
            <p:cNvSpPr txBox="1">
              <a:spLocks noChangeArrowheads="1"/>
            </p:cNvSpPr>
            <p:nvPr/>
          </p:nvSpPr>
          <p:spPr bwMode="auto">
            <a:xfrm>
              <a:off x="5200" y="1248"/>
              <a:ext cx="7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vi-VN" alt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18 d</a:t>
              </a:r>
              <a:r>
                <a:rPr kumimoji="0" 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m</a:t>
              </a:r>
            </a:p>
          </p:txBody>
        </p:sp>
        <p:sp>
          <p:nvSpPr>
            <p:cNvPr id="54283" name="Rectangle 19"/>
            <p:cNvSpPr/>
            <p:nvPr/>
          </p:nvSpPr>
          <p:spPr>
            <a:xfrm>
              <a:off x="776" y="1104"/>
              <a:ext cx="4368" cy="576"/>
            </a:xfrm>
            <a:prstGeom prst="rect">
              <a:avLst/>
            </a:prstGeom>
            <a:solidFill>
              <a:srgbClr val="0000FF"/>
            </a:solidFill>
            <a:ln w="571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lvl="0" eaLnBrk="1" hangingPunct="1"/>
              <a:endParaRPr lang="vi-VN" altLang="x-none" sz="2900" dirty="0">
                <a:solidFill>
                  <a:srgbClr val="000000"/>
                </a:solidFill>
                <a:latin typeface="Tahoma" pitchFamily="34" charset="0"/>
                <a:ea typeface="Arial" charset="0"/>
              </a:endParaRPr>
            </a:p>
          </p:txBody>
        </p:sp>
        <p:sp>
          <p:nvSpPr>
            <p:cNvPr id="73748" name="Line 20"/>
            <p:cNvSpPr>
              <a:spLocks noChangeShapeType="1"/>
            </p:cNvSpPr>
            <p:nvPr/>
          </p:nvSpPr>
          <p:spPr bwMode="auto">
            <a:xfrm>
              <a:off x="3792" y="1104"/>
              <a:ext cx="0" cy="5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vi-VN" sz="295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73751" name="Line 23"/>
            <p:cNvSpPr>
              <a:spLocks noChangeShapeType="1"/>
            </p:cNvSpPr>
            <p:nvPr/>
          </p:nvSpPr>
          <p:spPr bwMode="auto">
            <a:xfrm>
              <a:off x="1574" y="432"/>
              <a:ext cx="0" cy="192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vi-VN" sz="295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73752" name="Line 24"/>
            <p:cNvSpPr>
              <a:spLocks noChangeShapeType="1"/>
            </p:cNvSpPr>
            <p:nvPr/>
          </p:nvSpPr>
          <p:spPr bwMode="auto">
            <a:xfrm>
              <a:off x="2891" y="432"/>
              <a:ext cx="0" cy="192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vi-VN" sz="295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73753" name="Line 25"/>
            <p:cNvSpPr>
              <a:spLocks noChangeShapeType="1"/>
            </p:cNvSpPr>
            <p:nvPr/>
          </p:nvSpPr>
          <p:spPr bwMode="auto">
            <a:xfrm>
              <a:off x="1556" y="432"/>
              <a:ext cx="135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vi-VN" sz="295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73754" name="Line 26"/>
            <p:cNvSpPr>
              <a:spLocks noChangeShapeType="1"/>
            </p:cNvSpPr>
            <p:nvPr/>
          </p:nvSpPr>
          <p:spPr bwMode="auto">
            <a:xfrm>
              <a:off x="1560" y="2352"/>
              <a:ext cx="135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vi-VN" sz="295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73755" name="Text Box 27"/>
            <p:cNvSpPr txBox="1">
              <a:spLocks noChangeArrowheads="1"/>
            </p:cNvSpPr>
            <p:nvPr/>
          </p:nvSpPr>
          <p:spPr bwMode="auto">
            <a:xfrm>
              <a:off x="2080" y="1678"/>
              <a:ext cx="7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vi-VN" alt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25 d</a:t>
              </a:r>
              <a:r>
                <a:rPr kumimoji="0" 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m</a:t>
              </a:r>
            </a:p>
          </p:txBody>
        </p:sp>
        <p:sp>
          <p:nvSpPr>
            <p:cNvPr id="73756" name="Text Box 28"/>
            <p:cNvSpPr txBox="1">
              <a:spLocks noChangeArrowheads="1"/>
            </p:cNvSpPr>
            <p:nvPr/>
          </p:nvSpPr>
          <p:spPr bwMode="auto">
            <a:xfrm>
              <a:off x="4264" y="1678"/>
              <a:ext cx="7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vi-VN" alt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25 d</a:t>
              </a:r>
              <a:r>
                <a:rPr kumimoji="0" 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m</a:t>
              </a:r>
            </a:p>
          </p:txBody>
        </p:sp>
        <p:sp>
          <p:nvSpPr>
            <p:cNvPr id="73757" name="Text Box 29"/>
            <p:cNvSpPr txBox="1">
              <a:spLocks noChangeArrowheads="1"/>
            </p:cNvSpPr>
            <p:nvPr/>
          </p:nvSpPr>
          <p:spPr bwMode="auto">
            <a:xfrm>
              <a:off x="936" y="1678"/>
              <a:ext cx="7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vi-VN" alt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1,5 </a:t>
              </a:r>
              <a:r>
                <a:rPr kumimoji="0" 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m</a:t>
              </a:r>
            </a:p>
          </p:txBody>
        </p:sp>
        <p:sp>
          <p:nvSpPr>
            <p:cNvPr id="73758" name="Text Box 30"/>
            <p:cNvSpPr txBox="1">
              <a:spLocks noChangeArrowheads="1"/>
            </p:cNvSpPr>
            <p:nvPr/>
          </p:nvSpPr>
          <p:spPr bwMode="auto">
            <a:xfrm>
              <a:off x="3120" y="1678"/>
              <a:ext cx="7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vi-VN" alt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1,5 </a:t>
              </a:r>
              <a:r>
                <a:rPr kumimoji="0" 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m</a:t>
              </a:r>
            </a:p>
          </p:txBody>
        </p:sp>
        <p:sp>
          <p:nvSpPr>
            <p:cNvPr id="73759" name="Text Box 31"/>
            <p:cNvSpPr txBox="1">
              <a:spLocks noChangeArrowheads="1"/>
            </p:cNvSpPr>
            <p:nvPr/>
          </p:nvSpPr>
          <p:spPr bwMode="auto">
            <a:xfrm>
              <a:off x="2028" y="2352"/>
              <a:ext cx="7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vi-VN" alt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25 d</a:t>
              </a:r>
              <a:r>
                <a:rPr kumimoji="0" 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m</a:t>
              </a:r>
            </a:p>
          </p:txBody>
        </p:sp>
        <p:sp>
          <p:nvSpPr>
            <p:cNvPr id="73760" name="Text Box 32"/>
            <p:cNvSpPr txBox="1">
              <a:spLocks noChangeArrowheads="1"/>
            </p:cNvSpPr>
            <p:nvPr/>
          </p:nvSpPr>
          <p:spPr bwMode="auto">
            <a:xfrm>
              <a:off x="2969" y="2016"/>
              <a:ext cx="7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vi-VN" alt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 1,5 </a:t>
              </a:r>
              <a:r>
                <a:rPr kumimoji="0" 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m</a:t>
              </a:r>
            </a:p>
          </p:txBody>
        </p:sp>
      </p:grpSp>
      <p:sp>
        <p:nvSpPr>
          <p:cNvPr id="73762" name="Rectangle 34"/>
          <p:cNvSpPr>
            <a:spLocks noChangeArrowheads="1"/>
          </p:cNvSpPr>
          <p:nvPr/>
        </p:nvSpPr>
        <p:spPr bwMode="auto">
          <a:xfrm>
            <a:off x="2676525" y="1895475"/>
            <a:ext cx="6400800" cy="842963"/>
          </a:xfrm>
          <a:prstGeom prst="rect">
            <a:avLst/>
          </a:prstGeom>
          <a:solidFill>
            <a:srgbClr val="CCFF33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Diện tích xung quanh</a:t>
            </a:r>
          </a:p>
        </p:txBody>
      </p:sp>
      <p:sp>
        <p:nvSpPr>
          <p:cNvPr id="2" name="Text Box 12"/>
          <p:cNvSpPr txBox="1">
            <a:spLocks noChangeArrowheads="1"/>
          </p:cNvSpPr>
          <p:nvPr/>
        </p:nvSpPr>
        <p:spPr bwMode="auto">
          <a:xfrm>
            <a:off x="5690553" y="5768658"/>
            <a:ext cx="5414963" cy="1158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vi-VN" sz="2800" b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Đáp số: Sxq: 14,4 m2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vi-VN" sz="2800" b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              Stp: 21,9 m2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38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38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38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37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37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73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73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73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73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73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73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0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charRg st="0" end="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7" grpId="0"/>
      <p:bldP spid="73738" grpId="0" bldLvl="0" animBg="1"/>
      <p:bldP spid="73739" grpId="0" bldLvl="0" animBg="1"/>
      <p:bldP spid="73743" grpId="0" bldLvl="0" animBg="1"/>
      <p:bldP spid="73744" grpId="0" bldLvl="0" animBg="1"/>
      <p:bldP spid="73762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7" name="Text Box 9"/>
          <p:cNvSpPr txBox="1"/>
          <p:nvPr/>
        </p:nvSpPr>
        <p:spPr>
          <a:xfrm>
            <a:off x="4398010" y="3771900"/>
            <a:ext cx="6332220" cy="47371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500" b="1" dirty="0">
                <a:solidFill>
                  <a:srgbClr val="333399"/>
                </a:solidFill>
                <a:latin typeface="Tahoma" pitchFamily="34" charset="0"/>
                <a:ea typeface="Arial" charset="0"/>
              </a:rPr>
              <a:t>Diện tích hai mặt đáy là:</a:t>
            </a:r>
          </a:p>
        </p:txBody>
      </p:sp>
      <p:sp>
        <p:nvSpPr>
          <p:cNvPr id="73738" name="Text Box 10"/>
          <p:cNvSpPr txBox="1">
            <a:spLocks noChangeArrowheads="1"/>
          </p:cNvSpPr>
          <p:nvPr/>
        </p:nvSpPr>
        <p:spPr bwMode="auto">
          <a:xfrm>
            <a:off x="6086475" y="4194175"/>
            <a:ext cx="5754370" cy="489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alt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4/5 x 1/3 x 2 = 8/15 (m2) </a:t>
            </a: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(m</a:t>
            </a:r>
            <a:r>
              <a:rPr kumimoji="0" lang="en-US" sz="2585" b="1" i="0" u="none" strike="noStrike" kern="1200" cap="none" spc="0" normalizeH="0" baseline="3000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2</a:t>
            </a: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)</a:t>
            </a:r>
          </a:p>
        </p:txBody>
      </p:sp>
      <p:sp>
        <p:nvSpPr>
          <p:cNvPr id="73739" name="Text Box 11"/>
          <p:cNvSpPr txBox="1">
            <a:spLocks noChangeArrowheads="1"/>
          </p:cNvSpPr>
          <p:nvPr/>
        </p:nvSpPr>
        <p:spPr bwMode="auto">
          <a:xfrm>
            <a:off x="4038600" y="4669155"/>
            <a:ext cx="85344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Diện tích toàn phần của hình hộp chữ nhật là:</a:t>
            </a:r>
          </a:p>
        </p:txBody>
      </p:sp>
      <p:sp>
        <p:nvSpPr>
          <p:cNvPr id="73740" name="Text Box 12"/>
          <p:cNvSpPr txBox="1">
            <a:spLocks noChangeArrowheads="1"/>
          </p:cNvSpPr>
          <p:nvPr/>
        </p:nvSpPr>
        <p:spPr bwMode="auto">
          <a:xfrm>
            <a:off x="5231130" y="5152390"/>
            <a:ext cx="614870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alt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17/30</a:t>
            </a: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 +     </a:t>
            </a:r>
            <a:r>
              <a:rPr kumimoji="0" lang="vi-VN" alt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8/15 = 11/10</a:t>
            </a: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(m</a:t>
            </a:r>
            <a:r>
              <a:rPr kumimoji="0" lang="en-US" sz="2585" b="1" i="0" u="none" strike="noStrike" kern="1200" cap="none" spc="0" normalizeH="0" baseline="3000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2</a:t>
            </a: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)</a:t>
            </a:r>
          </a:p>
        </p:txBody>
      </p:sp>
      <p:sp>
        <p:nvSpPr>
          <p:cNvPr id="73743" name="Rectangle 15"/>
          <p:cNvSpPr/>
          <p:nvPr/>
        </p:nvSpPr>
        <p:spPr>
          <a:xfrm>
            <a:off x="1642110" y="2080578"/>
            <a:ext cx="1911350" cy="984250"/>
          </a:xfrm>
          <a:prstGeom prst="rect">
            <a:avLst/>
          </a:prstGeom>
          <a:solidFill>
            <a:srgbClr val="FF33CC"/>
          </a:solidFill>
          <a:ln w="381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eaLnBrk="1" hangingPunct="1"/>
            <a:endParaRPr lang="vi-VN" altLang="x-none" sz="2900" dirty="0">
              <a:solidFill>
                <a:srgbClr val="000000"/>
              </a:solidFill>
              <a:latin typeface="Tahoma" pitchFamily="34" charset="0"/>
              <a:ea typeface="Arial" charset="0"/>
            </a:endParaRPr>
          </a:p>
        </p:txBody>
      </p:sp>
      <p:sp>
        <p:nvSpPr>
          <p:cNvPr id="73744" name="Rectangle 16"/>
          <p:cNvSpPr/>
          <p:nvPr/>
        </p:nvSpPr>
        <p:spPr>
          <a:xfrm>
            <a:off x="1649730" y="210503"/>
            <a:ext cx="1889125" cy="984250"/>
          </a:xfrm>
          <a:prstGeom prst="rect">
            <a:avLst/>
          </a:prstGeom>
          <a:solidFill>
            <a:srgbClr val="FF33CC"/>
          </a:solidFill>
          <a:ln w="381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eaLnBrk="1" hangingPunct="1"/>
            <a:endParaRPr lang="vi-VN" altLang="x-none" sz="2900" dirty="0">
              <a:solidFill>
                <a:srgbClr val="000000"/>
              </a:solidFill>
              <a:latin typeface="Tahoma" pitchFamily="34" charset="0"/>
              <a:ea typeface="Arial" charset="0"/>
            </a:endParaRPr>
          </a:p>
        </p:txBody>
      </p:sp>
      <p:grpSp>
        <p:nvGrpSpPr>
          <p:cNvPr id="73803" name="Group 75"/>
          <p:cNvGrpSpPr/>
          <p:nvPr/>
        </p:nvGrpSpPr>
        <p:grpSpPr>
          <a:xfrm>
            <a:off x="468630" y="218123"/>
            <a:ext cx="7550150" cy="3179032"/>
            <a:chOff x="776" y="432"/>
            <a:chExt cx="5152" cy="2170"/>
          </a:xfrm>
        </p:grpSpPr>
        <p:sp>
          <p:nvSpPr>
            <p:cNvPr id="73746" name="Text Box 18"/>
            <p:cNvSpPr txBox="1">
              <a:spLocks noChangeArrowheads="1"/>
            </p:cNvSpPr>
            <p:nvPr/>
          </p:nvSpPr>
          <p:spPr bwMode="auto">
            <a:xfrm>
              <a:off x="5200" y="1248"/>
              <a:ext cx="7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vi-VN" alt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1/4 </a:t>
              </a:r>
              <a:r>
                <a:rPr kumimoji="0" 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m</a:t>
              </a:r>
            </a:p>
          </p:txBody>
        </p:sp>
        <p:sp>
          <p:nvSpPr>
            <p:cNvPr id="54283" name="Rectangle 19"/>
            <p:cNvSpPr/>
            <p:nvPr/>
          </p:nvSpPr>
          <p:spPr>
            <a:xfrm>
              <a:off x="776" y="1104"/>
              <a:ext cx="4368" cy="576"/>
            </a:xfrm>
            <a:prstGeom prst="rect">
              <a:avLst/>
            </a:prstGeom>
            <a:solidFill>
              <a:srgbClr val="0000FF"/>
            </a:solidFill>
            <a:ln w="571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lvl="0" eaLnBrk="1" hangingPunct="1"/>
              <a:endParaRPr lang="vi-VN" altLang="x-none" sz="2900" dirty="0">
                <a:solidFill>
                  <a:srgbClr val="000000"/>
                </a:solidFill>
                <a:latin typeface="Tahoma" pitchFamily="34" charset="0"/>
                <a:ea typeface="Arial" charset="0"/>
              </a:endParaRPr>
            </a:p>
          </p:txBody>
        </p:sp>
        <p:sp>
          <p:nvSpPr>
            <p:cNvPr id="73748" name="Line 20"/>
            <p:cNvSpPr>
              <a:spLocks noChangeShapeType="1"/>
            </p:cNvSpPr>
            <p:nvPr/>
          </p:nvSpPr>
          <p:spPr bwMode="auto">
            <a:xfrm>
              <a:off x="3792" y="1104"/>
              <a:ext cx="0" cy="5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vi-VN" sz="295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73751" name="Line 23"/>
            <p:cNvSpPr>
              <a:spLocks noChangeShapeType="1"/>
            </p:cNvSpPr>
            <p:nvPr/>
          </p:nvSpPr>
          <p:spPr bwMode="auto">
            <a:xfrm>
              <a:off x="1574" y="432"/>
              <a:ext cx="0" cy="192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vi-VN" sz="295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73752" name="Line 24"/>
            <p:cNvSpPr>
              <a:spLocks noChangeShapeType="1"/>
            </p:cNvSpPr>
            <p:nvPr/>
          </p:nvSpPr>
          <p:spPr bwMode="auto">
            <a:xfrm>
              <a:off x="2891" y="432"/>
              <a:ext cx="0" cy="192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vi-VN" sz="295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73753" name="Line 25"/>
            <p:cNvSpPr>
              <a:spLocks noChangeShapeType="1"/>
            </p:cNvSpPr>
            <p:nvPr/>
          </p:nvSpPr>
          <p:spPr bwMode="auto">
            <a:xfrm>
              <a:off x="1556" y="432"/>
              <a:ext cx="135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vi-VN" sz="295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73754" name="Line 26"/>
            <p:cNvSpPr>
              <a:spLocks noChangeShapeType="1"/>
            </p:cNvSpPr>
            <p:nvPr/>
          </p:nvSpPr>
          <p:spPr bwMode="auto">
            <a:xfrm>
              <a:off x="1560" y="2352"/>
              <a:ext cx="135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vi-VN" sz="295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73755" name="Text Box 27"/>
            <p:cNvSpPr txBox="1">
              <a:spLocks noChangeArrowheads="1"/>
            </p:cNvSpPr>
            <p:nvPr/>
          </p:nvSpPr>
          <p:spPr bwMode="auto">
            <a:xfrm>
              <a:off x="2080" y="1678"/>
              <a:ext cx="7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vi-VN" alt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4/5 </a:t>
              </a:r>
              <a:r>
                <a:rPr kumimoji="0" 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m</a:t>
              </a:r>
            </a:p>
          </p:txBody>
        </p:sp>
        <p:sp>
          <p:nvSpPr>
            <p:cNvPr id="73756" name="Text Box 28"/>
            <p:cNvSpPr txBox="1">
              <a:spLocks noChangeArrowheads="1"/>
            </p:cNvSpPr>
            <p:nvPr/>
          </p:nvSpPr>
          <p:spPr bwMode="auto">
            <a:xfrm>
              <a:off x="4264" y="1678"/>
              <a:ext cx="7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vi-VN" alt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4/5 </a:t>
              </a:r>
              <a:r>
                <a:rPr kumimoji="0" 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m</a:t>
              </a:r>
            </a:p>
          </p:txBody>
        </p:sp>
        <p:sp>
          <p:nvSpPr>
            <p:cNvPr id="73757" name="Text Box 29"/>
            <p:cNvSpPr txBox="1">
              <a:spLocks noChangeArrowheads="1"/>
            </p:cNvSpPr>
            <p:nvPr/>
          </p:nvSpPr>
          <p:spPr bwMode="auto">
            <a:xfrm>
              <a:off x="936" y="1678"/>
              <a:ext cx="7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vi-VN" alt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1/3 </a:t>
              </a:r>
              <a:r>
                <a:rPr kumimoji="0" 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m</a:t>
              </a:r>
            </a:p>
          </p:txBody>
        </p:sp>
        <p:sp>
          <p:nvSpPr>
            <p:cNvPr id="73758" name="Text Box 30"/>
            <p:cNvSpPr txBox="1">
              <a:spLocks noChangeArrowheads="1"/>
            </p:cNvSpPr>
            <p:nvPr/>
          </p:nvSpPr>
          <p:spPr bwMode="auto">
            <a:xfrm>
              <a:off x="3120" y="1678"/>
              <a:ext cx="7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vi-VN" alt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1/3 </a:t>
              </a:r>
              <a:r>
                <a:rPr kumimoji="0" 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m</a:t>
              </a:r>
            </a:p>
          </p:txBody>
        </p:sp>
        <p:sp>
          <p:nvSpPr>
            <p:cNvPr id="73759" name="Text Box 31"/>
            <p:cNvSpPr txBox="1">
              <a:spLocks noChangeArrowheads="1"/>
            </p:cNvSpPr>
            <p:nvPr/>
          </p:nvSpPr>
          <p:spPr bwMode="auto">
            <a:xfrm>
              <a:off x="2028" y="2352"/>
              <a:ext cx="7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vi-VN" alt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4/5 </a:t>
              </a:r>
              <a:r>
                <a:rPr kumimoji="0" 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m</a:t>
              </a:r>
            </a:p>
          </p:txBody>
        </p:sp>
        <p:sp>
          <p:nvSpPr>
            <p:cNvPr id="73760" name="Text Box 32"/>
            <p:cNvSpPr txBox="1">
              <a:spLocks noChangeArrowheads="1"/>
            </p:cNvSpPr>
            <p:nvPr/>
          </p:nvSpPr>
          <p:spPr bwMode="auto">
            <a:xfrm>
              <a:off x="2969" y="2016"/>
              <a:ext cx="7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vi-VN" alt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 1/3 </a:t>
              </a:r>
              <a:r>
                <a:rPr kumimoji="0" 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m</a:t>
              </a:r>
            </a:p>
          </p:txBody>
        </p:sp>
      </p:grpSp>
      <p:sp>
        <p:nvSpPr>
          <p:cNvPr id="73762" name="Rectangle 34"/>
          <p:cNvSpPr>
            <a:spLocks noChangeArrowheads="1"/>
          </p:cNvSpPr>
          <p:nvPr/>
        </p:nvSpPr>
        <p:spPr bwMode="auto">
          <a:xfrm>
            <a:off x="451485" y="1172845"/>
            <a:ext cx="6400800" cy="842963"/>
          </a:xfrm>
          <a:prstGeom prst="rect">
            <a:avLst/>
          </a:prstGeom>
          <a:solidFill>
            <a:srgbClr val="CCFF33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Diện tích xung quanh</a:t>
            </a:r>
          </a:p>
        </p:txBody>
      </p:sp>
      <p:sp>
        <p:nvSpPr>
          <p:cNvPr id="2" name="Text Box 12"/>
          <p:cNvSpPr txBox="1">
            <a:spLocks noChangeArrowheads="1"/>
          </p:cNvSpPr>
          <p:nvPr/>
        </p:nvSpPr>
        <p:spPr bwMode="auto">
          <a:xfrm>
            <a:off x="5690553" y="5768658"/>
            <a:ext cx="5414963" cy="1158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vi-VN" sz="2800" b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Đáp số: Sxq: 17/30 m2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vi-VN" sz="2800" b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              Stp:  11/10 m2</a:t>
            </a:r>
          </a:p>
        </p:txBody>
      </p:sp>
      <p:sp>
        <p:nvSpPr>
          <p:cNvPr id="3" name="Text Box 11"/>
          <p:cNvSpPr txBox="1">
            <a:spLocks noChangeArrowheads="1"/>
          </p:cNvSpPr>
          <p:nvPr/>
        </p:nvSpPr>
        <p:spPr bwMode="auto">
          <a:xfrm>
            <a:off x="4477385" y="2703195"/>
            <a:ext cx="85344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Diện tích </a:t>
            </a:r>
            <a:r>
              <a:rPr kumimoji="0" lang="vi-VN" alt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xung quanh</a:t>
            </a: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của hình hộp chữ nhật là:</a:t>
            </a:r>
          </a:p>
        </p:txBody>
      </p:sp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4823460" y="3228340"/>
            <a:ext cx="8534400" cy="51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vi-VN" sz="2800" b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(4/5 + 1/3)x 2 x 1/4 = 17/30(m2)</a:t>
            </a:r>
          </a:p>
        </p:txBody>
      </p:sp>
      <p:sp>
        <p:nvSpPr>
          <p:cNvPr id="92164" name="Text Box 4"/>
          <p:cNvSpPr txBox="1"/>
          <p:nvPr/>
        </p:nvSpPr>
        <p:spPr>
          <a:xfrm>
            <a:off x="395605" y="224155"/>
            <a:ext cx="744855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b.</a:t>
            </a:r>
            <a:endParaRPr sz="2400" b="1" dirty="0">
              <a:solidFill>
                <a:srgbClr val="FF0000"/>
              </a:solidFill>
              <a:latin typeface="Times New Roman" pitchFamily="18" charset="0"/>
              <a:ea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38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38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38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37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37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73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73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73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73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73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73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0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charRg st="0" end="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92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7" grpId="0"/>
      <p:bldP spid="73738" grpId="0" bldLvl="0" animBg="1"/>
      <p:bldP spid="73739" grpId="0" bldLvl="0" animBg="1"/>
      <p:bldP spid="73743" grpId="0" bldLvl="0" animBg="1"/>
      <p:bldP spid="73744" grpId="0" bldLvl="0" animBg="1"/>
      <p:bldP spid="73762" grpId="0" bldLvl="0" animBg="1"/>
      <p:bldP spid="3" grpId="0" bldLvl="0" animBg="1"/>
      <p:bldP spid="4" grpId="0" bldLvl="0" animBg="1"/>
      <p:bldP spid="9216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2" descr="Parchment"/>
          <p:cNvSpPr txBox="1"/>
          <p:nvPr/>
        </p:nvSpPr>
        <p:spPr>
          <a:xfrm>
            <a:off x="24130" y="13335"/>
            <a:ext cx="12246610" cy="6949440"/>
          </a:xfrm>
          <a:prstGeom prst="rect">
            <a:avLst/>
          </a:prstGeom>
          <a:blipFill rotWithShape="1">
            <a:blip r:embed="rId2"/>
          </a:blipFill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</p:txBody>
      </p:sp>
      <p:sp>
        <p:nvSpPr>
          <p:cNvPr id="92164" name="Text Box 4"/>
          <p:cNvSpPr txBox="1"/>
          <p:nvPr/>
        </p:nvSpPr>
        <p:spPr>
          <a:xfrm>
            <a:off x="906145" y="4596130"/>
            <a:ext cx="1100455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1,5 </a:t>
            </a:r>
            <a:r>
              <a: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m</a:t>
            </a:r>
          </a:p>
        </p:txBody>
      </p:sp>
      <p:sp>
        <p:nvSpPr>
          <p:cNvPr id="92165" name="Text Box 5"/>
          <p:cNvSpPr txBox="1"/>
          <p:nvPr/>
        </p:nvSpPr>
        <p:spPr>
          <a:xfrm>
            <a:off x="3551555" y="4025900"/>
            <a:ext cx="1066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0,6 </a:t>
            </a:r>
            <a:r>
              <a: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m</a:t>
            </a:r>
          </a:p>
        </p:txBody>
      </p:sp>
      <p:sp>
        <p:nvSpPr>
          <p:cNvPr id="92166" name="Text Box 6"/>
          <p:cNvSpPr txBox="1"/>
          <p:nvPr/>
        </p:nvSpPr>
        <p:spPr>
          <a:xfrm>
            <a:off x="4191000" y="2743200"/>
            <a:ext cx="1066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8 </a:t>
            </a:r>
            <a:r>
              <a: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dm</a:t>
            </a:r>
          </a:p>
        </p:txBody>
      </p:sp>
      <p:sp>
        <p:nvSpPr>
          <p:cNvPr id="92167" name="Text Box 7"/>
          <p:cNvSpPr txBox="1"/>
          <p:nvPr/>
        </p:nvSpPr>
        <p:spPr>
          <a:xfrm>
            <a:off x="4808855" y="2156460"/>
            <a:ext cx="6911975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800" b="1" dirty="0">
                <a:latin typeface="Arial" pitchFamily="34" charset="0"/>
                <a:ea typeface="Arial" pitchFamily="34" charset="0"/>
              </a:rPr>
              <a:t>   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Diện tích xung quanh của thùn</a:t>
            </a:r>
            <a:r>
              <a:rPr lang="vi-VN"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g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 là:</a:t>
            </a:r>
          </a:p>
        </p:txBody>
      </p:sp>
      <p:sp>
        <p:nvSpPr>
          <p:cNvPr id="92168" name="Text Box 8"/>
          <p:cNvSpPr txBox="1"/>
          <p:nvPr/>
        </p:nvSpPr>
        <p:spPr>
          <a:xfrm>
            <a:off x="5388610" y="2807970"/>
            <a:ext cx="5302250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(</a:t>
            </a:r>
            <a:r>
              <a:rPr lang="vi-VN"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1,5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 + </a:t>
            </a:r>
            <a:r>
              <a:rPr lang="vi-VN"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0,6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) x 2 </a:t>
            </a:r>
            <a:r>
              <a:rPr lang="vi-VN"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x 0,8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  = </a:t>
            </a:r>
            <a:r>
              <a:rPr lang="vi-VN"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3,36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 (m</a:t>
            </a:r>
            <a:r>
              <a:rPr sz="2800" b="1" baseline="30000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2 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)</a:t>
            </a:r>
          </a:p>
        </p:txBody>
      </p:sp>
      <p:sp>
        <p:nvSpPr>
          <p:cNvPr id="92169" name="Text Box 9"/>
          <p:cNvSpPr txBox="1"/>
          <p:nvPr/>
        </p:nvSpPr>
        <p:spPr>
          <a:xfrm>
            <a:off x="4572000" y="3515995"/>
            <a:ext cx="6096000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800" b="1" dirty="0">
                <a:latin typeface="Arial" pitchFamily="34" charset="0"/>
                <a:ea typeface="Arial" pitchFamily="34" charset="0"/>
              </a:rPr>
              <a:t>    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Diện tích mặt đáy của thùng là:</a:t>
            </a:r>
          </a:p>
        </p:txBody>
      </p:sp>
      <p:sp>
        <p:nvSpPr>
          <p:cNvPr id="92170" name="Text Box 10"/>
          <p:cNvSpPr txBox="1"/>
          <p:nvPr/>
        </p:nvSpPr>
        <p:spPr>
          <a:xfrm>
            <a:off x="5410200" y="4114800"/>
            <a:ext cx="3124200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1,5 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x </a:t>
            </a:r>
            <a:r>
              <a:rPr lang="vi-VN"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0,6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= </a:t>
            </a:r>
            <a:r>
              <a:rPr lang="vi-VN"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0,9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 (m</a:t>
            </a:r>
            <a:r>
              <a:rPr sz="2800" b="1" baseline="30000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2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)</a:t>
            </a:r>
          </a:p>
        </p:txBody>
      </p:sp>
      <p:sp>
        <p:nvSpPr>
          <p:cNvPr id="92171" name="Text Box 11"/>
          <p:cNvSpPr txBox="1"/>
          <p:nvPr/>
        </p:nvSpPr>
        <p:spPr>
          <a:xfrm>
            <a:off x="4567555" y="4702810"/>
            <a:ext cx="6101715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800" b="1" dirty="0">
                <a:solidFill>
                  <a:srgbClr val="FF0000"/>
                </a:solidFill>
                <a:latin typeface="Arial" pitchFamily="34" charset="0"/>
                <a:ea typeface="Arial" pitchFamily="34" charset="0"/>
              </a:rPr>
              <a:t>    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Diện tích </a:t>
            </a:r>
            <a:r>
              <a:rPr lang="vi-VN"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quét sơn là 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:</a:t>
            </a:r>
          </a:p>
        </p:txBody>
      </p:sp>
      <p:sp>
        <p:nvSpPr>
          <p:cNvPr id="92172" name="Text Box 12"/>
          <p:cNvSpPr txBox="1"/>
          <p:nvPr/>
        </p:nvSpPr>
        <p:spPr>
          <a:xfrm>
            <a:off x="5105400" y="5191125"/>
            <a:ext cx="3810000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3,36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 + </a:t>
            </a:r>
            <a:r>
              <a:rPr lang="vi-VN"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0,9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 = </a:t>
            </a:r>
            <a:r>
              <a:rPr lang="vi-VN"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4,26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 (m</a:t>
            </a:r>
            <a:r>
              <a:rPr sz="2800" b="1" baseline="30000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2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)</a:t>
            </a:r>
            <a:endParaRPr sz="2800" b="1" dirty="0">
              <a:solidFill>
                <a:srgbClr val="FF0000"/>
              </a:solidFill>
              <a:latin typeface="Times New Roman" pitchFamily="18" charset="0"/>
              <a:ea typeface="Arial" pitchFamily="34" charset="0"/>
            </a:endParaRPr>
          </a:p>
        </p:txBody>
      </p:sp>
      <p:sp>
        <p:nvSpPr>
          <p:cNvPr id="92173" name="Text Box 13"/>
          <p:cNvSpPr txBox="1"/>
          <p:nvPr/>
        </p:nvSpPr>
        <p:spPr>
          <a:xfrm>
            <a:off x="6629400" y="5715000"/>
            <a:ext cx="3124200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8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Đáp số: </a:t>
            </a:r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4,26</a:t>
            </a:r>
            <a:r>
              <a:rPr sz="28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 m</a:t>
            </a:r>
            <a:r>
              <a:rPr sz="2800" b="1" baseline="30000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2</a:t>
            </a:r>
          </a:p>
        </p:txBody>
      </p:sp>
      <p:grpSp>
        <p:nvGrpSpPr>
          <p:cNvPr id="2" name="Group 14"/>
          <p:cNvGrpSpPr/>
          <p:nvPr/>
        </p:nvGrpSpPr>
        <p:grpSpPr>
          <a:xfrm>
            <a:off x="116840" y="2150745"/>
            <a:ext cx="3698875" cy="2384425"/>
            <a:chOff x="240" y="960"/>
            <a:chExt cx="1440" cy="1872"/>
          </a:xfrm>
        </p:grpSpPr>
        <p:grpSp>
          <p:nvGrpSpPr>
            <p:cNvPr id="57357" name="Group 15"/>
            <p:cNvGrpSpPr/>
            <p:nvPr/>
          </p:nvGrpSpPr>
          <p:grpSpPr>
            <a:xfrm>
              <a:off x="240" y="960"/>
              <a:ext cx="1440" cy="1872"/>
              <a:chOff x="288" y="816"/>
              <a:chExt cx="1488" cy="2064"/>
            </a:xfrm>
          </p:grpSpPr>
          <p:sp>
            <p:nvSpPr>
              <p:cNvPr id="57358" name="AutoShape 16"/>
              <p:cNvSpPr/>
              <p:nvPr/>
            </p:nvSpPr>
            <p:spPr>
              <a:xfrm>
                <a:off x="288" y="816"/>
                <a:ext cx="1488" cy="2064"/>
              </a:xfrm>
              <a:prstGeom prst="cube">
                <a:avLst>
                  <a:gd name="adj" fmla="val 25000"/>
                </a:avLst>
              </a:prstGeom>
              <a:solidFill>
                <a:srgbClr val="8FCCD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pPr lvl="0" algn="ctr" eaLnBrk="1" hangingPunct="1"/>
                <a:endParaRPr lang="vi-VN" altLang="x-none" dirty="0">
                  <a:latin typeface="Arial" pitchFamily="34" charset="0"/>
                  <a:ea typeface="Arial" pitchFamily="34" charset="0"/>
                </a:endParaRPr>
              </a:p>
            </p:txBody>
          </p:sp>
          <p:sp>
            <p:nvSpPr>
              <p:cNvPr id="57359" name="AutoShape 17"/>
              <p:cNvSpPr/>
              <p:nvPr/>
            </p:nvSpPr>
            <p:spPr>
              <a:xfrm>
                <a:off x="288" y="819"/>
                <a:ext cx="1484" cy="490"/>
              </a:xfrm>
              <a:prstGeom prst="parallelogram">
                <a:avLst>
                  <a:gd name="adj" fmla="val 89287"/>
                </a:avLst>
              </a:pr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pPr lvl="0" algn="ctr" eaLnBrk="1" hangingPunct="1"/>
                <a:endParaRPr lang="vi-VN" altLang="x-none" dirty="0">
                  <a:latin typeface="Arial" pitchFamily="34" charset="0"/>
                  <a:ea typeface="Arial" pitchFamily="34" charset="0"/>
                </a:endParaRPr>
              </a:p>
            </p:txBody>
          </p:sp>
        </p:grpSp>
        <p:sp>
          <p:nvSpPr>
            <p:cNvPr id="57360" name="Line 18"/>
            <p:cNvSpPr/>
            <p:nvPr/>
          </p:nvSpPr>
          <p:spPr>
            <a:xfrm flipH="1">
              <a:off x="240" y="2448"/>
              <a:ext cx="384" cy="3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57361" name="Line 19"/>
            <p:cNvSpPr/>
            <p:nvPr/>
          </p:nvSpPr>
          <p:spPr>
            <a:xfrm>
              <a:off x="624" y="960"/>
              <a:ext cx="0" cy="148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57362" name="Line 20"/>
            <p:cNvSpPr/>
            <p:nvPr/>
          </p:nvSpPr>
          <p:spPr>
            <a:xfrm>
              <a:off x="624" y="2448"/>
              <a:ext cx="105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</p:grpSp>
      <p:sp>
        <p:nvSpPr>
          <p:cNvPr id="92181" name="Text Box 21"/>
          <p:cNvSpPr txBox="1"/>
          <p:nvPr/>
        </p:nvSpPr>
        <p:spPr>
          <a:xfrm>
            <a:off x="384810" y="223520"/>
            <a:ext cx="8839200" cy="16764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algn="just" eaLnBrk="1" hangingPunct="1">
              <a:spcBef>
                <a:spcPct val="50000"/>
              </a:spcBef>
            </a:pPr>
            <a:r>
              <a:rPr sz="2600" b="1" u="sng" dirty="0">
                <a:solidFill>
                  <a:srgbClr val="FF0066"/>
                </a:solidFill>
                <a:latin typeface="Times New Roman" pitchFamily="18" charset="0"/>
                <a:ea typeface="Times New Roman" pitchFamily="18" charset="0"/>
              </a:rPr>
              <a:t>Bài 2</a:t>
            </a:r>
            <a:r>
              <a:rPr sz="2600" b="1" dirty="0">
                <a:solidFill>
                  <a:srgbClr val="FF0066"/>
                </a:solidFill>
                <a:latin typeface="Times New Roman" pitchFamily="18" charset="0"/>
                <a:ea typeface="Times New Roman" pitchFamily="18" charset="0"/>
              </a:rPr>
              <a:t>:</a:t>
            </a:r>
            <a:r>
              <a:rPr sz="2600" b="1" dirty="0">
                <a:solidFill>
                  <a:srgbClr val="000099"/>
                </a:solidFill>
                <a:latin typeface="Times New Roman" pitchFamily="18" charset="0"/>
                <a:ea typeface="Times New Roman" pitchFamily="18" charset="0"/>
              </a:rPr>
              <a:t> </a:t>
            </a:r>
            <a:r>
              <a:rPr sz="2600" b="1" dirty="0">
                <a:latin typeface="Times New Roman" pitchFamily="18" charset="0"/>
                <a:ea typeface="Times New Roman" pitchFamily="18" charset="0"/>
              </a:rPr>
              <a:t>Một </a:t>
            </a:r>
            <a:r>
              <a:rPr lang="vi-VN" sz="2600" b="1" dirty="0">
                <a:latin typeface="Times New Roman" pitchFamily="18" charset="0"/>
                <a:ea typeface="Times New Roman" pitchFamily="18" charset="0"/>
              </a:rPr>
              <a:t>cái thùng không nắp hình hộp chữ nhật có chiều dài 1,5 m, chiều rộng 0,6 m chiều cao 8 dm người ta đặt sơn mặt ngoài của thùng. Hỏi diện tích quét sơn là bao nhiêu mét vuông?</a:t>
            </a:r>
          </a:p>
        </p:txBody>
      </p:sp>
      <p:sp>
        <p:nvSpPr>
          <p:cNvPr id="4" name="Text Box 7"/>
          <p:cNvSpPr txBox="1"/>
          <p:nvPr/>
        </p:nvSpPr>
        <p:spPr>
          <a:xfrm>
            <a:off x="4725670" y="1698625"/>
            <a:ext cx="5791200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800" b="1" dirty="0">
                <a:latin typeface="Arial" pitchFamily="34" charset="0"/>
                <a:ea typeface="Arial" pitchFamily="34" charset="0"/>
              </a:rPr>
              <a:t>   </a:t>
            </a:r>
            <a:r>
              <a:rPr lang="vi-VN" sz="2800" b="1" dirty="0">
                <a:solidFill>
                  <a:srgbClr val="92D050"/>
                </a:solidFill>
                <a:latin typeface="Times New Roman" pitchFamily="18" charset="0"/>
                <a:ea typeface="Arial" pitchFamily="34" charset="0"/>
              </a:rPr>
              <a:t>Đổi 8dm = 0,8 m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2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2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2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92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92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92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92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92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92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92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4" grpId="0"/>
      <p:bldP spid="92165" grpId="0"/>
      <p:bldP spid="92166" grpId="0"/>
      <p:bldP spid="92167" grpId="0"/>
      <p:bldP spid="92168" grpId="0"/>
      <p:bldP spid="92169" grpId="0"/>
      <p:bldP spid="92170" grpId="0"/>
      <p:bldP spid="92171" grpId="0"/>
      <p:bldP spid="92172" grpId="0"/>
      <p:bldP spid="92173" grpId="0"/>
      <p:bldP spid="92181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2" descr="Parchment"/>
          <p:cNvSpPr txBox="1"/>
          <p:nvPr/>
        </p:nvSpPr>
        <p:spPr>
          <a:xfrm>
            <a:off x="358140" y="5697220"/>
            <a:ext cx="12246610" cy="518160"/>
          </a:xfrm>
          <a:prstGeom prst="rect">
            <a:avLst/>
          </a:prstGeom>
          <a:blipFill rotWithShape="1">
            <a:blip r:embed="rId2"/>
          </a:blipFill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  <a:sym typeface="+mn-ea"/>
              </a:rPr>
              <a:t>d. Diện tích xung quanh của 2 hình hộp chữ nhật không bằng nhau</a:t>
            </a:r>
          </a:p>
        </p:txBody>
      </p:sp>
      <p:sp>
        <p:nvSpPr>
          <p:cNvPr id="92164" name="Text Box 4"/>
          <p:cNvSpPr txBox="1"/>
          <p:nvPr/>
        </p:nvSpPr>
        <p:spPr>
          <a:xfrm>
            <a:off x="717550" y="3194685"/>
            <a:ext cx="1467485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2,5 d </a:t>
            </a:r>
            <a:r>
              <a: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m</a:t>
            </a:r>
          </a:p>
        </p:txBody>
      </p:sp>
      <p:sp>
        <p:nvSpPr>
          <p:cNvPr id="92165" name="Text Box 5"/>
          <p:cNvSpPr txBox="1"/>
          <p:nvPr/>
        </p:nvSpPr>
        <p:spPr>
          <a:xfrm>
            <a:off x="3440430" y="2657475"/>
            <a:ext cx="1066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1,5 </a:t>
            </a:r>
            <a:r>
              <a: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m</a:t>
            </a:r>
          </a:p>
        </p:txBody>
      </p:sp>
      <p:sp>
        <p:nvSpPr>
          <p:cNvPr id="92166" name="Text Box 6"/>
          <p:cNvSpPr txBox="1"/>
          <p:nvPr/>
        </p:nvSpPr>
        <p:spPr>
          <a:xfrm>
            <a:off x="3820795" y="1475105"/>
            <a:ext cx="1066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1,2 </a:t>
            </a:r>
            <a:r>
              <a: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m</a:t>
            </a:r>
          </a:p>
        </p:txBody>
      </p:sp>
      <p:sp>
        <p:nvSpPr>
          <p:cNvPr id="92167" name="Text Box 7"/>
          <p:cNvSpPr txBox="1"/>
          <p:nvPr/>
        </p:nvSpPr>
        <p:spPr>
          <a:xfrm>
            <a:off x="238760" y="4453255"/>
            <a:ext cx="10850880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b. Diện tích toàn phần của 2 hình hộp chữ nhật không bằng nhau</a:t>
            </a:r>
          </a:p>
        </p:txBody>
      </p:sp>
      <p:sp>
        <p:nvSpPr>
          <p:cNvPr id="92168" name="Text Box 8"/>
          <p:cNvSpPr txBox="1"/>
          <p:nvPr/>
        </p:nvSpPr>
        <p:spPr>
          <a:xfrm>
            <a:off x="304800" y="5066665"/>
            <a:ext cx="11008360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c. Diện tích xung quanh của 2 hình hộp chữ nhật bằng nhau</a:t>
            </a:r>
          </a:p>
        </p:txBody>
      </p:sp>
      <p:sp>
        <p:nvSpPr>
          <p:cNvPr id="92169" name="Text Box 9"/>
          <p:cNvSpPr txBox="1"/>
          <p:nvPr/>
        </p:nvSpPr>
        <p:spPr>
          <a:xfrm>
            <a:off x="10883900" y="5746115"/>
            <a:ext cx="890905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4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Đ</a:t>
            </a:r>
          </a:p>
        </p:txBody>
      </p:sp>
      <p:grpSp>
        <p:nvGrpSpPr>
          <p:cNvPr id="2" name="Group 14"/>
          <p:cNvGrpSpPr/>
          <p:nvPr/>
        </p:nvGrpSpPr>
        <p:grpSpPr>
          <a:xfrm>
            <a:off x="16510" y="737870"/>
            <a:ext cx="3698875" cy="2384425"/>
            <a:chOff x="240" y="960"/>
            <a:chExt cx="1440" cy="1872"/>
          </a:xfrm>
        </p:grpSpPr>
        <p:sp>
          <p:nvSpPr>
            <p:cNvPr id="57358" name="AutoShape 16"/>
            <p:cNvSpPr/>
            <p:nvPr/>
          </p:nvSpPr>
          <p:spPr>
            <a:xfrm>
              <a:off x="240" y="960"/>
              <a:ext cx="1440" cy="1872"/>
            </a:xfrm>
            <a:prstGeom prst="cube">
              <a:avLst>
                <a:gd name="adj" fmla="val 25000"/>
              </a:avLst>
            </a:prstGeom>
            <a:solidFill>
              <a:srgbClr val="8FCCD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lvl="0" algn="ctr" eaLnBrk="1" hangingPunct="1"/>
              <a:endParaRPr lang="vi-VN" altLang="x-none" dirty="0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57360" name="Line 18"/>
            <p:cNvSpPr/>
            <p:nvPr/>
          </p:nvSpPr>
          <p:spPr>
            <a:xfrm flipH="1">
              <a:off x="240" y="2448"/>
              <a:ext cx="384" cy="3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57361" name="Line 19"/>
            <p:cNvSpPr/>
            <p:nvPr/>
          </p:nvSpPr>
          <p:spPr>
            <a:xfrm>
              <a:off x="624" y="960"/>
              <a:ext cx="0" cy="148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57362" name="Line 20"/>
            <p:cNvSpPr/>
            <p:nvPr/>
          </p:nvSpPr>
          <p:spPr>
            <a:xfrm>
              <a:off x="624" y="2448"/>
              <a:ext cx="105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</p:grpSp>
      <p:sp>
        <p:nvSpPr>
          <p:cNvPr id="92181" name="Text Box 21"/>
          <p:cNvSpPr txBox="1"/>
          <p:nvPr/>
        </p:nvSpPr>
        <p:spPr>
          <a:xfrm>
            <a:off x="384810" y="223520"/>
            <a:ext cx="8839200" cy="48768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algn="just" eaLnBrk="1" hangingPunct="1">
              <a:spcBef>
                <a:spcPct val="50000"/>
              </a:spcBef>
            </a:pPr>
            <a:r>
              <a:rPr sz="2600" b="1" u="sng" dirty="0">
                <a:solidFill>
                  <a:srgbClr val="FF0066"/>
                </a:solidFill>
                <a:latin typeface="Times New Roman" pitchFamily="18" charset="0"/>
                <a:ea typeface="Times New Roman" pitchFamily="18" charset="0"/>
              </a:rPr>
              <a:t>Bài </a:t>
            </a:r>
            <a:r>
              <a:rPr lang="vi-VN" sz="2600" b="1" u="sng" dirty="0">
                <a:solidFill>
                  <a:srgbClr val="FF0066"/>
                </a:solidFill>
                <a:latin typeface="Times New Roman" pitchFamily="18" charset="0"/>
                <a:ea typeface="Times New Roman" pitchFamily="18" charset="0"/>
              </a:rPr>
              <a:t>3: </a:t>
            </a:r>
          </a:p>
        </p:txBody>
      </p:sp>
      <p:sp>
        <p:nvSpPr>
          <p:cNvPr id="4" name="Text Box 7"/>
          <p:cNvSpPr txBox="1"/>
          <p:nvPr/>
        </p:nvSpPr>
        <p:spPr>
          <a:xfrm>
            <a:off x="165100" y="3734435"/>
            <a:ext cx="10151745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  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a. Diện tích toàn phần của 2 hình hộp chữ nhật bằng nhau</a:t>
            </a:r>
          </a:p>
        </p:txBody>
      </p:sp>
      <p:sp>
        <p:nvSpPr>
          <p:cNvPr id="3" name="Text Box 9"/>
          <p:cNvSpPr txBox="1"/>
          <p:nvPr/>
        </p:nvSpPr>
        <p:spPr>
          <a:xfrm>
            <a:off x="10574655" y="3787775"/>
            <a:ext cx="890905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4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Đ</a:t>
            </a:r>
          </a:p>
        </p:txBody>
      </p:sp>
      <p:sp>
        <p:nvSpPr>
          <p:cNvPr id="5" name="Text Box 9"/>
          <p:cNvSpPr txBox="1"/>
          <p:nvPr/>
        </p:nvSpPr>
        <p:spPr>
          <a:xfrm>
            <a:off x="10549255" y="4471035"/>
            <a:ext cx="890905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800" b="1" dirty="0">
                <a:solidFill>
                  <a:srgbClr val="003300"/>
                </a:solidFill>
                <a:latin typeface="Arial" pitchFamily="34" charset="0"/>
                <a:ea typeface="Arial" pitchFamily="34" charset="0"/>
              </a:rPr>
              <a:t>s</a:t>
            </a:r>
          </a:p>
        </p:txBody>
      </p:sp>
      <p:sp>
        <p:nvSpPr>
          <p:cNvPr id="6" name="Text Box 9"/>
          <p:cNvSpPr txBox="1"/>
          <p:nvPr/>
        </p:nvSpPr>
        <p:spPr>
          <a:xfrm>
            <a:off x="10645775" y="5078095"/>
            <a:ext cx="890905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800" b="1" dirty="0">
                <a:solidFill>
                  <a:srgbClr val="003300"/>
                </a:solidFill>
                <a:latin typeface="Arial" pitchFamily="34" charset="0"/>
                <a:ea typeface="Arial" pitchFamily="34" charset="0"/>
              </a:rPr>
              <a:t>s</a:t>
            </a:r>
          </a:p>
        </p:txBody>
      </p:sp>
      <p:grpSp>
        <p:nvGrpSpPr>
          <p:cNvPr id="7" name="Group 14"/>
          <p:cNvGrpSpPr/>
          <p:nvPr/>
        </p:nvGrpSpPr>
        <p:grpSpPr>
          <a:xfrm>
            <a:off x="5431790" y="972185"/>
            <a:ext cx="2145030" cy="2384425"/>
            <a:chOff x="240" y="960"/>
            <a:chExt cx="1440" cy="1872"/>
          </a:xfrm>
        </p:grpSpPr>
        <p:sp>
          <p:nvSpPr>
            <p:cNvPr id="8" name="AutoShape 16"/>
            <p:cNvSpPr/>
            <p:nvPr/>
          </p:nvSpPr>
          <p:spPr>
            <a:xfrm>
              <a:off x="240" y="960"/>
              <a:ext cx="1440" cy="1872"/>
            </a:xfrm>
            <a:prstGeom prst="cube">
              <a:avLst>
                <a:gd name="adj" fmla="val 25000"/>
              </a:avLst>
            </a:prstGeom>
            <a:solidFill>
              <a:srgbClr val="8FCCD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lvl="0" algn="ctr" eaLnBrk="1" hangingPunct="1"/>
              <a:endParaRPr lang="vi-VN" altLang="x-none" dirty="0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9" name="Line 18"/>
            <p:cNvSpPr/>
            <p:nvPr/>
          </p:nvSpPr>
          <p:spPr>
            <a:xfrm flipH="1">
              <a:off x="240" y="2448"/>
              <a:ext cx="384" cy="3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10" name="Line 19"/>
            <p:cNvSpPr/>
            <p:nvPr/>
          </p:nvSpPr>
          <p:spPr>
            <a:xfrm>
              <a:off x="624" y="960"/>
              <a:ext cx="0" cy="148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11" name="Line 20"/>
            <p:cNvSpPr/>
            <p:nvPr/>
          </p:nvSpPr>
          <p:spPr>
            <a:xfrm>
              <a:off x="624" y="2448"/>
              <a:ext cx="105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</p:grpSp>
      <p:sp>
        <p:nvSpPr>
          <p:cNvPr id="12" name="Text Box 4"/>
          <p:cNvSpPr txBox="1"/>
          <p:nvPr/>
        </p:nvSpPr>
        <p:spPr>
          <a:xfrm>
            <a:off x="7588250" y="1561465"/>
            <a:ext cx="1467485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2,5 d </a:t>
            </a:r>
            <a:r>
              <a: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m</a:t>
            </a:r>
          </a:p>
        </p:txBody>
      </p:sp>
      <p:sp>
        <p:nvSpPr>
          <p:cNvPr id="23" name="Text Box 5"/>
          <p:cNvSpPr txBox="1"/>
          <p:nvPr/>
        </p:nvSpPr>
        <p:spPr>
          <a:xfrm>
            <a:off x="5708650" y="3348355"/>
            <a:ext cx="1066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1,5 </a:t>
            </a:r>
            <a:r>
              <a: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m</a:t>
            </a:r>
          </a:p>
        </p:txBody>
      </p:sp>
      <p:sp>
        <p:nvSpPr>
          <p:cNvPr id="24" name="Text Box 6"/>
          <p:cNvSpPr txBox="1"/>
          <p:nvPr/>
        </p:nvSpPr>
        <p:spPr>
          <a:xfrm>
            <a:off x="7262495" y="2958465"/>
            <a:ext cx="1066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1,2 </a:t>
            </a:r>
            <a:r>
              <a: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m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2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2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2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92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92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7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7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8" dur="500"/>
                                        <p:tgtEl>
                                          <p:spTgt spid="92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5" grpId="0" animBg="1"/>
      <p:bldP spid="92164" grpId="0"/>
      <p:bldP spid="92165" grpId="0"/>
      <p:bldP spid="92166" grpId="0"/>
      <p:bldP spid="92167" grpId="0"/>
      <p:bldP spid="92168" grpId="0"/>
      <p:bldP spid="92169" grpId="0"/>
      <p:bldP spid="92181" grpId="0"/>
      <p:bldP spid="4" grpId="0"/>
      <p:bldP spid="3" grpId="0"/>
      <p:bldP spid="5" grpId="0"/>
      <p:bldP spid="6" grpId="0"/>
      <p:bldP spid="12" grpId="0"/>
      <p:bldP spid="23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blumen-pflanzen0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200" y="5105400"/>
            <a:ext cx="1428750" cy="142875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19" name="Picture 3" descr="blumen-pflanzen0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200" y="4445000"/>
            <a:ext cx="1428750" cy="142875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20" name="Picture 4" descr="blumen-pflanzen1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4800600" y="4343400"/>
            <a:ext cx="2286000" cy="1895475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21" name="Picture 5" descr="blumen-pflanzen1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4800600" y="4314825"/>
            <a:ext cx="2286000" cy="1895475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22" name="Picture 6" descr="blumen-pflanzen0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1800" y="4953000"/>
            <a:ext cx="1428750" cy="142875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23" name="Picture 7" descr="WhitecornerFlower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44000" y="4819650"/>
            <a:ext cx="1524000" cy="15240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24" name="Picture 8" descr="200463042511690xy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29600" y="4114800"/>
            <a:ext cx="1238250" cy="11811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25" name="Picture 9" descr="200463042511690xy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39000" y="3505200"/>
            <a:ext cx="1238250" cy="11811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26" name="Picture 10" descr="200463042511690xy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39000" y="2667000"/>
            <a:ext cx="1238250" cy="11811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27" name="Picture 11" descr="200463042511690xy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48600" y="3048000"/>
            <a:ext cx="1219200" cy="14478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28" name="Picture 12" descr="blumen-pflanzen0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200" y="4521200"/>
            <a:ext cx="1428750" cy="142875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29" name="Picture 13" descr="WhitecornerFlower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24000" y="4343400"/>
            <a:ext cx="1752600" cy="17526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30" name="Picture 14" descr="blumen-pflanzen0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4800" y="4903788"/>
            <a:ext cx="1428750" cy="142875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31" name="Picture 15" descr="Blue_rose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57800" y="3657600"/>
            <a:ext cx="1419225" cy="19050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32" name="Picture 16" descr="blumen-pflanzen0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0" y="4800600"/>
            <a:ext cx="1428750" cy="142875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33" name="Picture 17" descr="blumen-pflanzen0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2400" y="4953000"/>
            <a:ext cx="1428750" cy="142875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34" name="Picture 18" descr="blumen-pflanzen0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1000" y="5014913"/>
            <a:ext cx="1428750" cy="142875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35" name="Picture 19" descr="blumen-pflanzen0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9400" y="4883150"/>
            <a:ext cx="1428750" cy="142875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36" name="Picture 20" descr="Blue_rose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876925" y="4356100"/>
            <a:ext cx="1022350" cy="13716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37" name="Picture 2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800600" y="4038600"/>
            <a:ext cx="304800" cy="1778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38" name="Picture 2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72200" y="3505200"/>
            <a:ext cx="666750" cy="6096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39" name="Picture 2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-8682075">
            <a:off x="1600200" y="4343400"/>
            <a:ext cx="609600" cy="5334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40" name="Picture 2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29200" y="3733800"/>
            <a:ext cx="304800" cy="1778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41" name="Picture 2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95800" y="3505200"/>
            <a:ext cx="304800" cy="1778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42" name="Picture 2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9137955">
            <a:off x="2825750" y="5041900"/>
            <a:ext cx="576263" cy="5207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43" name="Picture 2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-8682075">
            <a:off x="10134600" y="4800600"/>
            <a:ext cx="533400" cy="466725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44" name="Picture 28" descr="200463042511690xy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10600" y="2362200"/>
            <a:ext cx="1219200" cy="14478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45" name="Picture 29" descr="200463042511690xy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76800" y="685800"/>
            <a:ext cx="3400425" cy="40386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46" name="Picture 30" descr="200463042511690xy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96200" y="3733800"/>
            <a:ext cx="1219200" cy="144780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23583" name="Text Box 31"/>
          <p:cNvSpPr txBox="1"/>
          <p:nvPr/>
        </p:nvSpPr>
        <p:spPr>
          <a:xfrm>
            <a:off x="3810000" y="850900"/>
            <a:ext cx="6248400" cy="100584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0" hangingPunct="0">
              <a:spcBef>
                <a:spcPct val="50000"/>
              </a:spcBef>
            </a:pPr>
            <a:r>
              <a:rPr lang="en-US" altLang="en-US" sz="6000" i="1" dirty="0">
                <a:solidFill>
                  <a:srgbClr val="FF6699"/>
                </a:solidFill>
                <a:latin typeface="Times New Roman" pitchFamily="18" charset="0"/>
                <a:ea typeface="Arial" pitchFamily="34" charset="0"/>
              </a:rPr>
              <a:t>     Chào tạm biệt !</a:t>
            </a:r>
          </a:p>
        </p:txBody>
      </p:sp>
      <p:sp>
        <p:nvSpPr>
          <p:cNvPr id="23584" name="Rectangle 32"/>
          <p:cNvSpPr/>
          <p:nvPr/>
        </p:nvSpPr>
        <p:spPr>
          <a:xfrm>
            <a:off x="1981200" y="2057400"/>
            <a:ext cx="8686800" cy="100584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algn="ctr" eaLnBrk="0" hangingPunct="0">
              <a:spcBef>
                <a:spcPct val="50000"/>
              </a:spcBef>
            </a:pPr>
            <a:r>
              <a:rPr lang="en-US" altLang="en-US" sz="6000" i="1" dirty="0">
                <a:latin typeface="Times New Roman" pitchFamily="18" charset="0"/>
                <a:ea typeface="Arial" pitchFamily="34" charset="0"/>
              </a:rPr>
              <a:t> Chúc các em học tốt !</a:t>
            </a:r>
          </a:p>
        </p:txBody>
      </p:sp>
      <p:pic>
        <p:nvPicPr>
          <p:cNvPr id="9249" name="Picture 33" descr="200463042511690xy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24200" y="1371600"/>
            <a:ext cx="3400425" cy="403860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zh-CN" altLang="en-US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35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35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235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"/>
                            </p:stCondLst>
                            <p:childTnLst>
                              <p:par>
                                <p:cTn id="2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 tmFilter="0,0; .5, 1; 1, 1"/>
                                        <p:tgtEl>
                                          <p:spTgt spid="23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1"/>
                            </p:stCondLst>
                            <p:childTnLst>
                              <p:par>
                                <p:cTn id="28" presetID="2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2000"/>
                                        <p:tgtEl>
                                          <p:spTgt spid="235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1"/>
                            </p:stCondLst>
                            <p:childTnLst>
                              <p:par>
                                <p:cTn id="34" presetID="19" presetClass="entr" presetSubtype="1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0" fill="hold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0" fill="hold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9001"/>
                            </p:stCondLst>
                            <p:childTnLst>
                              <p:par>
                                <p:cTn id="39" presetID="20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5000"/>
                                        <p:tgtEl>
                                          <p:spTgt spid="235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mph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5" dur="2000" fill="hold"/>
                                        <p:tgtEl>
                                          <p:spTgt spid="2358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83" grpId="0" build="allAtOnce" bldLvl="0"/>
      <p:bldP spid="23583" grpId="1" build="allAtOnce"/>
      <p:bldP spid="23584" grpId="0"/>
      <p:bldP spid="23584" grpId="1"/>
      <p:bldP spid="23584" grpId="2"/>
      <p:bldP spid="23584" grpId="3"/>
      <p:bldP spid="23584" grpId="4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&quot;/&gt;&lt;property id=&quot;20307&quot; value=&quot;259&quot;/&gt;&lt;/object&gt;&lt;object type=&quot;3&quot; unique_id=&quot;10005&quot;&gt;&lt;property id=&quot;20148&quot; value=&quot;5&quot;/&gt;&lt;property id=&quot;20300&quot; value=&quot;Slide 3&quot;/&gt;&lt;property id=&quot;20307&quot; value=&quot;261&quot;/&gt;&lt;/object&gt;&lt;object type=&quot;3&quot; unique_id=&quot;10006&quot;&gt;&lt;property id=&quot;20148&quot; value=&quot;5&quot;/&gt;&lt;property id=&quot;20300&quot; value=&quot;Slide 4&quot;/&gt;&lt;property id=&quot;20307&quot; value=&quot;262&quot;/&gt;&lt;/object&gt;&lt;object type=&quot;3&quot; unique_id=&quot;10007&quot;&gt;&lt;property id=&quot;20148&quot; value=&quot;5&quot;/&gt;&lt;property id=&quot;20300&quot; value=&quot;Slide 5&quot;/&gt;&lt;property id=&quot;20307&quot; value=&quot;263&quot;/&gt;&lt;/object&gt;&lt;object type=&quot;3&quot; unique_id=&quot;10008&quot;&gt;&lt;property id=&quot;20148&quot; value=&quot;5&quot;/&gt;&lt;property id=&quot;20300&quot; value=&quot;Slide 6&quot;/&gt;&lt;property id=&quot;20307&quot; value=&quot;271&quot;/&gt;&lt;/object&gt;&lt;object type=&quot;3&quot; unique_id=&quot;10009&quot;&gt;&lt;property id=&quot;20148&quot; value=&quot;5&quot;/&gt;&lt;property id=&quot;20300&quot; value=&quot;Slide 7&quot;/&gt;&lt;property id=&quot;20307&quot; value=&quot;265&quot;/&gt;&lt;/object&gt;&lt;object type=&quot;3&quot; unique_id=&quot;10010&quot;&gt;&lt;property id=&quot;20148&quot; value=&quot;5&quot;/&gt;&lt;property id=&quot;20300&quot; value=&quot;Slide 8&quot;/&gt;&lt;property id=&quot;20307&quot; value=&quot;267&quot;/&gt;&lt;/object&gt;&lt;object type=&quot;3&quot; unique_id=&quot;10011&quot;&gt;&lt;property id=&quot;20148&quot; value=&quot;5&quot;/&gt;&lt;property id=&quot;20300&quot; value=&quot;Slide 9&quot;/&gt;&lt;property id=&quot;20307&quot; value=&quot;269&quot;/&gt;&lt;/object&gt;&lt;/object&gt;&lt;object type=&quot;8&quot; unique_id=&quot;10022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584</Words>
  <Application>Microsoft Office PowerPoint</Application>
  <PresentationFormat>Custom</PresentationFormat>
  <Paragraphs>107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WPP Presentation</dc:title>
  <dc:creator>ASUS PC</dc:creator>
  <cp:lastModifiedBy>MTC</cp:lastModifiedBy>
  <cp:revision>10</cp:revision>
  <dcterms:created xsi:type="dcterms:W3CDTF">2018-01-28T21:55:00Z</dcterms:created>
  <dcterms:modified xsi:type="dcterms:W3CDTF">2021-02-23T05:03:37Z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1033-10.1.0.5644</vt:lpwstr>
  </property>
</Properties>
</file>