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9" r:id="rId3"/>
    <p:sldId id="260" r:id="rId4"/>
    <p:sldId id="283" r:id="rId5"/>
    <p:sldId id="262" r:id="rId6"/>
    <p:sldId id="263" r:id="rId7"/>
    <p:sldId id="284" r:id="rId8"/>
    <p:sldId id="265" r:id="rId9"/>
    <p:sldId id="270" r:id="rId10"/>
    <p:sldId id="300" r:id="rId11"/>
    <p:sldId id="285" r:id="rId12"/>
    <p:sldId id="266" r:id="rId13"/>
    <p:sldId id="276" r:id="rId14"/>
    <p:sldId id="286" r:id="rId15"/>
    <p:sldId id="287" r:id="rId16"/>
    <p:sldId id="288" r:id="rId17"/>
    <p:sldId id="271" r:id="rId18"/>
    <p:sldId id="279" r:id="rId19"/>
  </p:sldIdLst>
  <p:sldSz cx="12192000" cy="6858000"/>
  <p:notesSz cx="7104063" cy="10234613"/>
  <p:embeddedFontLst>
    <p:embeddedFont>
      <p:font typeface="汉仪太极体简" panose="02010600000101010101" pitchFamily="2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UVN Bai Sau Nang" pitchFamily="82" charset="0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AF6"/>
    <a:srgbClr val="EAF3FA"/>
    <a:srgbClr val="F3F8FC"/>
    <a:srgbClr val="C7DEF1"/>
    <a:srgbClr val="990099"/>
    <a:srgbClr val="FF3300"/>
    <a:srgbClr val="358ECB"/>
    <a:srgbClr val="F070BF"/>
    <a:srgbClr val="32BBBC"/>
    <a:srgbClr val="DC3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9" autoAdjust="0"/>
    <p:restoredTop sz="84526" autoAdjust="0"/>
  </p:normalViewPr>
  <p:slideViewPr>
    <p:cSldViewPr snapToGrid="0">
      <p:cViewPr varScale="1">
        <p:scale>
          <a:sx n="86" d="100"/>
          <a:sy n="86" d="100"/>
        </p:scale>
        <p:origin x="17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92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172D0-E97B-42F2-8D49-95FA8EDE516B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5ACAE-FDF5-4CF9-8FD4-AB6902B2B3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013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 vào số để chuyển qua slide câu hỏi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 quả trứng để hiện khủng long giữ trứng tương</a:t>
            </a:r>
            <a:r>
              <a:rPr lang="en-US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ứng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 chữ Kết thúc để chuyển slide Dặn dò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194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778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343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62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167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grpSp>
        <p:nvGrpSpPr>
          <p:cNvPr id="296" name="组合 295"/>
          <p:cNvGrpSpPr/>
          <p:nvPr userDrawn="1"/>
        </p:nvGrpSpPr>
        <p:grpSpPr>
          <a:xfrm>
            <a:off x="829208" y="610871"/>
            <a:ext cx="10864952" cy="5647689"/>
            <a:chOff x="4071637" y="1979617"/>
            <a:chExt cx="4000935" cy="1323489"/>
          </a:xfrm>
        </p:grpSpPr>
        <p:sp>
          <p:nvSpPr>
            <p:cNvPr id="297" name="矩形: 圆角 296"/>
            <p:cNvSpPr/>
            <p:nvPr/>
          </p:nvSpPr>
          <p:spPr>
            <a:xfrm>
              <a:off x="4071674" y="1979617"/>
              <a:ext cx="4000898" cy="1323489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矩形: 圆角 297"/>
            <p:cNvSpPr/>
            <p:nvPr/>
          </p:nvSpPr>
          <p:spPr>
            <a:xfrm>
              <a:off x="4071637" y="2009767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371475">
              <a:solidFill>
                <a:srgbClr val="B5D5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0" name="PA_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8" r="13030"/>
          <a:stretch>
            <a:fillRect/>
          </a:stretch>
        </p:blipFill>
        <p:spPr>
          <a:xfrm flipH="1" flipV="1">
            <a:off x="-21590" y="5063490"/>
            <a:ext cx="4765040" cy="1824990"/>
          </a:xfrm>
          <a:prstGeom prst="rect">
            <a:avLst/>
          </a:prstGeom>
        </p:spPr>
      </p:pic>
      <p:pic>
        <p:nvPicPr>
          <p:cNvPr id="301" name="PA_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31"/>
          <a:stretch>
            <a:fillRect/>
          </a:stretch>
        </p:blipFill>
        <p:spPr>
          <a:xfrm>
            <a:off x="7684770" y="5534660"/>
            <a:ext cx="3979545" cy="1353820"/>
          </a:xfrm>
          <a:prstGeom prst="rect">
            <a:avLst/>
          </a:prstGeom>
        </p:spPr>
      </p:pic>
      <p:pic>
        <p:nvPicPr>
          <p:cNvPr id="302" name="PA_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/>
          <a:stretch>
            <a:fillRect/>
          </a:stretch>
        </p:blipFill>
        <p:spPr>
          <a:xfrm flipH="1">
            <a:off x="10704764" y="3364140"/>
            <a:ext cx="959641" cy="1567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C11C5B0-AF7D-4B7C-8056-9C9A8894800C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EE68DF-98E6-4D9A-AA9A-9FB94A0D74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10160" y="-40640"/>
            <a:ext cx="12213590" cy="6917055"/>
          </a:xfrm>
          <a:prstGeom prst="rect">
            <a:avLst/>
          </a:prstGeom>
          <a:solidFill>
            <a:srgbClr val="F3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6507083"/>
            <a:ext cx="8365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rgbClr val="DAEAF6"/>
                </a:solidFill>
                <a:effectLst/>
                <a:latin typeface="UVN Bai Sau Nang" panose="04030905020802020C03" pitchFamily="82" charset="0"/>
              </a:rPr>
              <a:t>KTUTS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786" y="-427427"/>
            <a:ext cx="967014" cy="773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6.emf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20.emf"/><Relationship Id="rId12" Type="http://schemas.openxmlformats.org/officeDocument/2006/relationships/image" Target="../media/image8.emf"/><Relationship Id="rId17" Type="http://schemas.openxmlformats.org/officeDocument/2006/relationships/slide" Target="slide17.xml"/><Relationship Id="rId2" Type="http://schemas.openxmlformats.org/officeDocument/2006/relationships/notesSlide" Target="../notesSlides/notesSlide11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33.png"/><Relationship Id="rId5" Type="http://schemas.openxmlformats.org/officeDocument/2006/relationships/image" Target="../media/image6.emf"/><Relationship Id="rId15" Type="http://schemas.openxmlformats.org/officeDocument/2006/relationships/slide" Target="slide16.xml"/><Relationship Id="rId10" Type="http://schemas.openxmlformats.org/officeDocument/2006/relationships/image" Target="../media/image32.png"/><Relationship Id="rId4" Type="http://schemas.openxmlformats.org/officeDocument/2006/relationships/image" Target="../media/image5.emf"/><Relationship Id="rId9" Type="http://schemas.openxmlformats.org/officeDocument/2006/relationships/image" Target="../media/image31.png"/><Relationship Id="rId1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4.png"/><Relationship Id="rId5" Type="http://schemas.openxmlformats.org/officeDocument/2006/relationships/image" Target="../media/image6.emf"/><Relationship Id="rId10" Type="http://schemas.openxmlformats.org/officeDocument/2006/relationships/image" Target="../media/image13.png"/><Relationship Id="rId4" Type="http://schemas.openxmlformats.org/officeDocument/2006/relationships/image" Target="../media/image5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10" Type="http://schemas.openxmlformats.org/officeDocument/2006/relationships/image" Target="../media/image24.png"/><Relationship Id="rId4" Type="http://schemas.openxmlformats.org/officeDocument/2006/relationships/image" Target="../media/image5.em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文本框 779"/>
          <p:cNvSpPr txBox="1"/>
          <p:nvPr/>
        </p:nvSpPr>
        <p:spPr>
          <a:xfrm>
            <a:off x="2869043" y="1627266"/>
            <a:ext cx="801433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kern="0" spc="30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Tính chất giao hoán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kern="0" spc="30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của phép cộng</a:t>
            </a:r>
            <a:endParaRPr kumimoji="0" lang="zh-CN" altLang="en-US" sz="8000" i="0" u="none" kern="0" cap="none" spc="300" normalizeH="0" baseline="0" noProof="0" dirty="0">
              <a:ln>
                <a:noFill/>
              </a:ln>
              <a:solidFill>
                <a:srgbClr val="529AD6"/>
              </a:solidFill>
              <a:effectLst/>
              <a:uLnTx/>
              <a:uFillTx/>
              <a:latin typeface="UTM A&amp;S Graceland" panose="02040603050506020204" pitchFamily="18" charset="0"/>
              <a:ea typeface="汉仪太极体简" panose="02010600000101010101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9850" y="571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21" name="图片 20" descr="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1726" y="2600439"/>
            <a:ext cx="2792730" cy="27927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69671" y="1706563"/>
            <a:ext cx="6750050" cy="105410"/>
            <a:chOff x="10470" y="5317"/>
            <a:chExt cx="5380" cy="166"/>
          </a:xfrm>
        </p:grpSpPr>
        <p:sp>
          <p:nvSpPr>
            <p:cNvPr id="39" name="矩形 38"/>
            <p:cNvSpPr/>
            <p:nvPr>
              <p:custDataLst>
                <p:tags r:id="rId1"/>
              </p:custDataLst>
            </p:nvPr>
          </p:nvSpPr>
          <p:spPr>
            <a:xfrm rot="16200000">
              <a:off x="10692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2"/>
              </p:custDataLst>
            </p:nvPr>
          </p:nvSpPr>
          <p:spPr>
            <a:xfrm rot="16200000">
              <a:off x="11287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3"/>
              </p:custDataLst>
            </p:nvPr>
          </p:nvSpPr>
          <p:spPr>
            <a:xfrm rot="16200000">
              <a:off x="11881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4"/>
              </p:custDataLst>
            </p:nvPr>
          </p:nvSpPr>
          <p:spPr>
            <a:xfrm rot="16200000">
              <a:off x="12475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5"/>
              </p:custDataLst>
            </p:nvPr>
          </p:nvSpPr>
          <p:spPr>
            <a:xfrm rot="16200000">
              <a:off x="13070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6"/>
              </p:custDataLst>
            </p:nvPr>
          </p:nvSpPr>
          <p:spPr>
            <a:xfrm rot="16200000">
              <a:off x="13679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7"/>
              </p:custDataLst>
            </p:nvPr>
          </p:nvSpPr>
          <p:spPr>
            <a:xfrm rot="16200000">
              <a:off x="14273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8"/>
              </p:custDataLst>
            </p:nvPr>
          </p:nvSpPr>
          <p:spPr>
            <a:xfrm rot="16200000">
              <a:off x="14867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9"/>
              </p:custDataLst>
            </p:nvPr>
          </p:nvSpPr>
          <p:spPr>
            <a:xfrm rot="16200000">
              <a:off x="15462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文本框 779"/>
          <p:cNvSpPr txBox="1"/>
          <p:nvPr/>
        </p:nvSpPr>
        <p:spPr>
          <a:xfrm>
            <a:off x="2179002" y="949134"/>
            <a:ext cx="80143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kern="0" dirty="0" err="1">
                <a:solidFill>
                  <a:srgbClr val="529AD6"/>
                </a:solidFill>
                <a:latin typeface="UTM Showcard" panose="02040603050506020204" pitchFamily="18" charset="0"/>
                <a:ea typeface="汉仪太极体简" panose="02010600000101010101" charset="-122"/>
              </a:rPr>
              <a:t>Toán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529AD6"/>
              </a:solidFill>
              <a:effectLst/>
              <a:uLnTx/>
              <a:uFillTx/>
              <a:latin typeface="UTM Showcard" panose="02040603050506020204" pitchFamily="18" charset="0"/>
              <a:ea typeface="汉仪太极体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flying-dove1">
            <a:extLst>
              <a:ext uri="{FF2B5EF4-FFF2-40B4-BE49-F238E27FC236}">
                <a16:creationId xmlns:a16="http://schemas.microsoft.com/office/drawing/2014/main" id="{197FE089-EC87-7845-95F7-9368716101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812">
            <a:off x="864781" y="4789930"/>
            <a:ext cx="1364753" cy="104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7">
            <a:extLst>
              <a:ext uri="{FF2B5EF4-FFF2-40B4-BE49-F238E27FC236}">
                <a16:creationId xmlns:a16="http://schemas.microsoft.com/office/drawing/2014/main" id="{10D0204D-33C6-8841-BDF0-DFE25204D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965" y="1831722"/>
            <a:ext cx="1462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Bài 3:</a:t>
            </a:r>
          </a:p>
        </p:txBody>
      </p:sp>
      <p:sp>
        <p:nvSpPr>
          <p:cNvPr id="9224" name="Rectangle 25">
            <a:extLst>
              <a:ext uri="{FF2B5EF4-FFF2-40B4-BE49-F238E27FC236}">
                <a16:creationId xmlns:a16="http://schemas.microsoft.com/office/drawing/2014/main" id="{02F61EB8-2D9F-6D4D-A714-6CD4D19B2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718" y="1983772"/>
            <a:ext cx="1754682" cy="45462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&lt;  &gt;  =</a:t>
            </a:r>
            <a:endParaRPr lang="vi-VN" altLang="vi-VN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5" name="Text Box 26">
            <a:extLst>
              <a:ext uri="{FF2B5EF4-FFF2-40B4-BE49-F238E27FC236}">
                <a16:creationId xmlns:a16="http://schemas.microsoft.com/office/drawing/2014/main" id="{79F6F9BA-11E9-B54B-BFFF-B48D79DF4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54" y="2608289"/>
            <a:ext cx="526404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a. 2975 + 4017 … 4017 + 2975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>
                <a:latin typeface="Times New Roman" panose="02020603050405020304" pitchFamily="18" charset="0"/>
              </a:rPr>
              <a:t>    2975 + 4017 ... 4017 + 3000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>
                <a:latin typeface="Times New Roman" panose="02020603050405020304" pitchFamily="18" charset="0"/>
              </a:rPr>
              <a:t>    2975 + 4017 ... 4017 + 2900</a:t>
            </a:r>
          </a:p>
        </p:txBody>
      </p:sp>
      <p:sp>
        <p:nvSpPr>
          <p:cNvPr id="9226" name="Text Box 27">
            <a:extLst>
              <a:ext uri="{FF2B5EF4-FFF2-40B4-BE49-F238E27FC236}">
                <a16:creationId xmlns:a16="http://schemas.microsoft.com/office/drawing/2014/main" id="{1ECAE908-9DCE-6547-B4E2-5DEBBFBDB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5577" y="2517544"/>
            <a:ext cx="49715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b. 8264 + 927 … 927 + 8300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latin typeface="Times New Roman" panose="02020603050405020304" pitchFamily="18" charset="0"/>
              </a:rPr>
              <a:t>    8264 + 927 ... 900 + 8264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latin typeface="Times New Roman" panose="02020603050405020304" pitchFamily="18" charset="0"/>
              </a:rPr>
              <a:t>    927 + 8264 ... 8264 + 927</a:t>
            </a:r>
          </a:p>
        </p:txBody>
      </p:sp>
      <p:sp>
        <p:nvSpPr>
          <p:cNvPr id="82972" name="Text Box 28">
            <a:extLst>
              <a:ext uri="{FF2B5EF4-FFF2-40B4-BE49-F238E27FC236}">
                <a16:creationId xmlns:a16="http://schemas.microsoft.com/office/drawing/2014/main" id="{E9EAE1DC-295B-8040-AFED-781D80A9B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918" y="3137073"/>
            <a:ext cx="584894" cy="52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82973" name="Text Box 29">
            <a:extLst>
              <a:ext uri="{FF2B5EF4-FFF2-40B4-BE49-F238E27FC236}">
                <a16:creationId xmlns:a16="http://schemas.microsoft.com/office/drawing/2014/main" id="{9C0B0D9F-AF83-044F-98C8-8393FAC59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918" y="3777957"/>
            <a:ext cx="584894" cy="52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82975" name="Text Box 31">
            <a:extLst>
              <a:ext uri="{FF2B5EF4-FFF2-40B4-BE49-F238E27FC236}">
                <a16:creationId xmlns:a16="http://schemas.microsoft.com/office/drawing/2014/main" id="{4685E85C-CDBF-6947-9ADE-116B88C71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979" y="2616797"/>
            <a:ext cx="584894" cy="52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82976" name="Text Box 32">
            <a:extLst>
              <a:ext uri="{FF2B5EF4-FFF2-40B4-BE49-F238E27FC236}">
                <a16:creationId xmlns:a16="http://schemas.microsoft.com/office/drawing/2014/main" id="{D2D4DA03-E024-C24E-BA51-B082987ED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979" y="3257681"/>
            <a:ext cx="584894" cy="52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82977" name="Text Box 33">
            <a:extLst>
              <a:ext uri="{FF2B5EF4-FFF2-40B4-BE49-F238E27FC236}">
                <a16:creationId xmlns:a16="http://schemas.microsoft.com/office/drawing/2014/main" id="{C3A3A8B3-AD6F-DA44-9823-A26740538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979" y="3800606"/>
            <a:ext cx="584894" cy="52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82978" name="Text Box 34">
            <a:extLst>
              <a:ext uri="{FF2B5EF4-FFF2-40B4-BE49-F238E27FC236}">
                <a16:creationId xmlns:a16="http://schemas.microsoft.com/office/drawing/2014/main" id="{D3EEA49E-F359-2F47-AA31-6C4A92A64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1294" y="2512547"/>
            <a:ext cx="584894" cy="52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1302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4 -0.03723 L 0.22535 0.00671 C 0.23698 0.01665 0.22396 -0.05457 0.24219 -0.05457 C 0.26319 -0.05457 0.26944 0.02728 0.28108 0.01734 L 0.31962 -0.08578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61 -0.08579 L 0.38194 -0.09665 C 0.39409 -0.0844 0.38941 -0.03307 0.4085 -0.03307 C 0.43038 -0.03307 0.42847 -0.13434 0.44062 -0.14636 L 0.47361 -0.07746 L 0.47204 -0.09226 " pathEditMode="relative" rAng="0" ptsTypes="FffFAF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205 -0.09226 L 0.54011 -0.05133 C 0.55452 -0.04278 0.57205 -0.04162 0.58768 -0.04925 C 0.60521 -0.05942 0.61702 -0.07584 0.62223 -0.09572 L 0.62674 -0.14335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74 -0.14335 C 0.65764 -0.13203 0.68854 -0.12046 0.70052 -0.13434 C 0.71233 -0.1489 0.6842 -0.22197 0.69792 -0.22821 C 0.71163 -0.23445 0.76545 -0.18335 0.78333 -0.17156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-3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8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34 -0.17156 C 0.78143 -0.16763 0.76441 -0.1519 0.77118 -0.14612 C 0.77796 -0.14057 0.80886 -0.12161 0.82431 -0.13664 C 0.83993 -0.15167 0.8573 -0.2178 0.86476 -0.2356 C 0.8724 -0.25294 0.87101 -0.24809 0.86962 -0.243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-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2" grpId="0"/>
      <p:bldP spid="82973" grpId="0"/>
      <p:bldP spid="82975" grpId="0"/>
      <p:bldP spid="82976" grpId="0"/>
      <p:bldP spid="82977" grpId="0"/>
      <p:bldP spid="829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7" y="2508447"/>
            <a:ext cx="4314080" cy="1049461"/>
            <a:chOff x="3414165" y="2697466"/>
            <a:chExt cx="4314080" cy="1049461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5" y="2697466"/>
              <a:ext cx="1035449" cy="998234"/>
              <a:chOff x="2475875" y="2739703"/>
              <a:chExt cx="1649326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5" y="3127635"/>
                <a:ext cx="1649326" cy="1202116"/>
                <a:chOff x="3819430" y="2245962"/>
                <a:chExt cx="1294401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3994142" y="2368511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>
                      <a:latin typeface="汉仪太极体简" panose="02010600000101010101" charset="-122"/>
                      <a:ea typeface="汉仪太极体简" panose="02010600000101010101" charset="-122"/>
                    </a:rPr>
                    <a:t>4</a:t>
                  </a:r>
                  <a:endParaRPr lang="en-US" altLang="zh-CN" sz="32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4210856" y="2915930"/>
              <a:ext cx="3517389" cy="830997"/>
              <a:chOff x="4216512" y="3544061"/>
              <a:chExt cx="3517389" cy="83099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216512" y="3544061"/>
                <a:ext cx="3517389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4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củng cố</a:t>
                </a:r>
                <a:endParaRPr lang="zh-CN" altLang="en-US" sz="48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15" name="图片 4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020" y="694484"/>
            <a:ext cx="48958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9284278" y="1450817"/>
            <a:ext cx="2920643" cy="2966878"/>
          </a:xfrm>
          <a:prstGeom prst="rect">
            <a:avLst/>
          </a:prstGeom>
          <a:solidFill>
            <a:srgbClr val="358E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86415" y="1450817"/>
            <a:ext cx="3106057" cy="2966878"/>
          </a:xfrm>
          <a:prstGeom prst="rect">
            <a:avLst/>
          </a:prstGeom>
          <a:solidFill>
            <a:srgbClr val="F285B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94868" y="1475977"/>
            <a:ext cx="3106057" cy="2941718"/>
          </a:xfrm>
          <a:prstGeom prst="rect">
            <a:avLst/>
          </a:prstGeom>
          <a:solidFill>
            <a:srgbClr val="32BBB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2921" y="1456194"/>
            <a:ext cx="3106057" cy="2961501"/>
          </a:xfrm>
          <a:prstGeom prst="rect">
            <a:avLst/>
          </a:prstGeom>
          <a:solidFill>
            <a:srgbClr val="DC342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5715" y="1465580"/>
            <a:ext cx="1218057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2423184" y="667484"/>
            <a:ext cx="663704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>
                <a:solidFill>
                  <a:srgbClr val="0070C0"/>
                </a:solidFill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TÌM KHỦNG LONG GIỮ TRỨNG</a:t>
            </a:r>
            <a:endParaRPr lang="zh-CN" altLang="en-US" sz="3600" dirty="0">
              <a:solidFill>
                <a:srgbClr val="0070C0"/>
              </a:solidFill>
              <a:latin typeface="UVN Bai Sau Nang" panose="04030905020802020C03" pitchFamily="82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761" y="25559"/>
            <a:ext cx="1174422" cy="7833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5926" y="528115"/>
            <a:ext cx="632651" cy="532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49" y="1306006"/>
            <a:ext cx="3245708" cy="3245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02" y="1536974"/>
            <a:ext cx="3174314" cy="3174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11" y="1263613"/>
            <a:ext cx="3482012" cy="3482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993" y="1450817"/>
            <a:ext cx="3151810" cy="3151810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965468" y="4528189"/>
            <a:ext cx="1613558" cy="2197992"/>
            <a:chOff x="6965468" y="4528189"/>
            <a:chExt cx="1613558" cy="2197992"/>
          </a:xfrm>
        </p:grpSpPr>
        <p:sp>
          <p:nvSpPr>
            <p:cNvPr id="36" name="Oval 13"/>
            <p:cNvSpPr/>
            <p:nvPr/>
          </p:nvSpPr>
          <p:spPr>
            <a:xfrm flipV="1">
              <a:off x="6965468" y="4528189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F28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 flipH="1">
              <a:off x="7105174" y="4956750"/>
              <a:ext cx="1314593" cy="1687958"/>
              <a:chOff x="7105174" y="4956750"/>
              <a:chExt cx="1314593" cy="1687958"/>
            </a:xfrm>
          </p:grpSpPr>
          <p:sp>
            <p:nvSpPr>
              <p:cNvPr id="47" name="Oval 46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0057015" y="4505408"/>
            <a:ext cx="1707269" cy="2197992"/>
            <a:chOff x="10057015" y="4505408"/>
            <a:chExt cx="1707269" cy="219799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27878">
              <a:off x="11340960" y="6233992"/>
              <a:ext cx="423324" cy="365967"/>
            </a:xfrm>
            <a:prstGeom prst="rect">
              <a:avLst/>
            </a:prstGeom>
          </p:spPr>
        </p:pic>
        <p:sp>
          <p:nvSpPr>
            <p:cNvPr id="37" name="Oval 13"/>
            <p:cNvSpPr/>
            <p:nvPr/>
          </p:nvSpPr>
          <p:spPr>
            <a:xfrm flipV="1">
              <a:off x="10057015" y="4505408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90099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 flipV="1">
              <a:off x="10241068" y="4778023"/>
              <a:ext cx="1314593" cy="1687958"/>
              <a:chOff x="10241068" y="4778023"/>
              <a:chExt cx="1314593" cy="1687958"/>
            </a:xfrm>
          </p:grpSpPr>
          <p:sp>
            <p:nvSpPr>
              <p:cNvPr id="52" name="Oval 51"/>
              <p:cNvSpPr/>
              <p:nvPr/>
            </p:nvSpPr>
            <p:spPr>
              <a:xfrm flipV="1">
                <a:off x="10480487" y="4778023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 flipV="1">
                <a:off x="11339464" y="5185481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 flipV="1">
                <a:off x="10241068" y="5345628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 flipV="1">
                <a:off x="10869276" y="5964507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 flipV="1">
                <a:off x="10801898" y="540566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3749820" y="4542952"/>
            <a:ext cx="1613558" cy="2197992"/>
            <a:chOff x="3749820" y="4542952"/>
            <a:chExt cx="1613558" cy="2197992"/>
          </a:xfrm>
        </p:grpSpPr>
        <p:sp>
          <p:nvSpPr>
            <p:cNvPr id="35" name="Oval 13"/>
            <p:cNvSpPr/>
            <p:nvPr/>
          </p:nvSpPr>
          <p:spPr>
            <a:xfrm flipV="1">
              <a:off x="3749820" y="4542952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32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 rot="19618524">
              <a:off x="3983621" y="4803331"/>
              <a:ext cx="1314593" cy="1687958"/>
              <a:chOff x="7105174" y="4956750"/>
              <a:chExt cx="1314593" cy="1687958"/>
            </a:xfrm>
          </p:grpSpPr>
          <p:sp>
            <p:nvSpPr>
              <p:cNvPr id="59" name="Oval 58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32702" y="4569460"/>
            <a:ext cx="1687958" cy="2197992"/>
            <a:chOff x="732702" y="4569460"/>
            <a:chExt cx="1687958" cy="2197992"/>
          </a:xfrm>
        </p:grpSpPr>
        <p:sp>
          <p:nvSpPr>
            <p:cNvPr id="14" name="Oval 13"/>
            <p:cNvSpPr/>
            <p:nvPr/>
          </p:nvSpPr>
          <p:spPr>
            <a:xfrm flipV="1">
              <a:off x="784824" y="4569460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DC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 rot="4544991" flipH="1">
              <a:off x="919384" y="4822335"/>
              <a:ext cx="1314593" cy="1687958"/>
              <a:chOff x="7105174" y="4956750"/>
              <a:chExt cx="1314593" cy="1687958"/>
            </a:xfrm>
          </p:grpSpPr>
          <p:sp>
            <p:nvSpPr>
              <p:cNvPr id="65" name="Oval 64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Oval 72">
            <a:hlinkClick r:id="rId13" action="ppaction://hlinksldjump"/>
          </p:cNvPr>
          <p:cNvSpPr/>
          <p:nvPr/>
        </p:nvSpPr>
        <p:spPr>
          <a:xfrm>
            <a:off x="195249" y="5442567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4" name="Oval 73">
            <a:hlinkClick r:id="rId14" action="ppaction://hlinksldjump"/>
          </p:cNvPr>
          <p:cNvSpPr/>
          <p:nvPr/>
        </p:nvSpPr>
        <p:spPr>
          <a:xfrm>
            <a:off x="3168873" y="5501798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5" name="Oval 74">
            <a:hlinkClick r:id="rId15" action="ppaction://hlinksldjump"/>
          </p:cNvPr>
          <p:cNvSpPr/>
          <p:nvPr/>
        </p:nvSpPr>
        <p:spPr>
          <a:xfrm>
            <a:off x="9557881" y="5469075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76" name="Oval 75">
            <a:hlinkClick r:id="rId16" action="ppaction://hlinksldjump"/>
          </p:cNvPr>
          <p:cNvSpPr/>
          <p:nvPr/>
        </p:nvSpPr>
        <p:spPr>
          <a:xfrm>
            <a:off x="6428079" y="5485952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77" name="Rectangle 76">
            <a:hlinkClick r:id="rId17" action="ppaction://hlinksldjump"/>
          </p:cNvPr>
          <p:cNvSpPr/>
          <p:nvPr/>
        </p:nvSpPr>
        <p:spPr>
          <a:xfrm>
            <a:off x="9823284" y="-84935"/>
            <a:ext cx="20810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10740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0240" y="2843267"/>
            <a:ext cx="102194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+ 98 = 98 + 25 = 123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71071" y="302946"/>
            <a:ext cx="1687958" cy="2197992"/>
            <a:chOff x="732702" y="4569460"/>
            <a:chExt cx="1687958" cy="2197992"/>
          </a:xfrm>
        </p:grpSpPr>
        <p:sp>
          <p:nvSpPr>
            <p:cNvPr id="17" name="Oval 13"/>
            <p:cNvSpPr/>
            <p:nvPr/>
          </p:nvSpPr>
          <p:spPr>
            <a:xfrm flipV="1">
              <a:off x="784824" y="4569460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DC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 rot="4544991" flipH="1">
              <a:off x="919384" y="4822335"/>
              <a:ext cx="1314593" cy="1687958"/>
              <a:chOff x="7105174" y="4956750"/>
              <a:chExt cx="1314593" cy="1687958"/>
            </a:xfrm>
          </p:grpSpPr>
          <p:sp>
            <p:nvSpPr>
              <p:cNvPr id="19" name="Oval 18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5323193" y="3008548"/>
            <a:ext cx="1221524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626146" y="3029521"/>
            <a:ext cx="1613558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27" name="文本框 7">
            <a:hlinkClick r:id="rId5" action="ppaction://hlinksldjump"/>
          </p:cNvPr>
          <p:cNvSpPr txBox="1"/>
          <p:nvPr/>
        </p:nvSpPr>
        <p:spPr>
          <a:xfrm>
            <a:off x="5194595" y="6035680"/>
            <a:ext cx="616161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>
                <a:solidFill>
                  <a:srgbClr val="DC3424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đỏ</a:t>
            </a:r>
            <a:endParaRPr lang="zh-CN" altLang="en-US" sz="3600" b="1" dirty="0">
              <a:solidFill>
                <a:srgbClr val="DC3424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10740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279" y="2843267"/>
            <a:ext cx="112453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+ 27 = 27 + 100 = 127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20900" y="2993326"/>
            <a:ext cx="1608800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139108" y="3162716"/>
            <a:ext cx="1613558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323193" y="279012"/>
            <a:ext cx="1613558" cy="2197992"/>
            <a:chOff x="3749820" y="4542952"/>
            <a:chExt cx="1613558" cy="2197992"/>
          </a:xfrm>
        </p:grpSpPr>
        <p:sp>
          <p:nvSpPr>
            <p:cNvPr id="24" name="Oval 13"/>
            <p:cNvSpPr/>
            <p:nvPr/>
          </p:nvSpPr>
          <p:spPr>
            <a:xfrm flipV="1">
              <a:off x="3749820" y="4542952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32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 rot="19618524">
              <a:off x="3983621" y="4803331"/>
              <a:ext cx="1314593" cy="1687958"/>
              <a:chOff x="7105174" y="4956750"/>
              <a:chExt cx="1314593" cy="1687958"/>
            </a:xfrm>
          </p:grpSpPr>
          <p:sp>
            <p:nvSpPr>
              <p:cNvPr id="28" name="Oval 27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文本框 7">
            <a:hlinkClick r:id="rId5" action="ppaction://hlinksldjump"/>
          </p:cNvPr>
          <p:cNvSpPr txBox="1"/>
          <p:nvPr/>
        </p:nvSpPr>
        <p:spPr>
          <a:xfrm>
            <a:off x="4908679" y="6035680"/>
            <a:ext cx="663324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>
                <a:solidFill>
                  <a:srgbClr val="32BBBC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xanh</a:t>
            </a:r>
            <a:endParaRPr lang="zh-CN" altLang="en-US" sz="3600" b="1" dirty="0">
              <a:solidFill>
                <a:srgbClr val="32BBBC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057144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7567" y="2823506"/>
            <a:ext cx="102194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980 + 0 = 0 + 980 = 980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32148" y="2973565"/>
            <a:ext cx="1064627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60518" y="279012"/>
            <a:ext cx="1613558" cy="2197992"/>
            <a:chOff x="6965468" y="4528189"/>
            <a:chExt cx="1613558" cy="2197992"/>
          </a:xfrm>
        </p:grpSpPr>
        <p:sp>
          <p:nvSpPr>
            <p:cNvPr id="24" name="Oval 13"/>
            <p:cNvSpPr/>
            <p:nvPr/>
          </p:nvSpPr>
          <p:spPr>
            <a:xfrm flipV="1">
              <a:off x="6965468" y="4528189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F28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 flipH="1">
              <a:off x="7105174" y="4956750"/>
              <a:ext cx="1314593" cy="1687958"/>
              <a:chOff x="7105174" y="4956750"/>
              <a:chExt cx="1314593" cy="1687958"/>
            </a:xfrm>
          </p:grpSpPr>
          <p:sp>
            <p:nvSpPr>
              <p:cNvPr id="28" name="Oval 27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1605622" y="2973564"/>
            <a:ext cx="1601217" cy="1336467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34" name="文本框 7">
            <a:hlinkClick r:id="rId5" action="ppaction://hlinksldjump"/>
          </p:cNvPr>
          <p:cNvSpPr txBox="1"/>
          <p:nvPr/>
        </p:nvSpPr>
        <p:spPr>
          <a:xfrm>
            <a:off x="4644165" y="6035680"/>
            <a:ext cx="663324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>
                <a:solidFill>
                  <a:srgbClr val="F070BF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hồng</a:t>
            </a:r>
            <a:endParaRPr lang="zh-CN" altLang="en-US" sz="3600" b="1" dirty="0">
              <a:solidFill>
                <a:srgbClr val="F070BF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10740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279" y="2843267"/>
            <a:ext cx="112453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160 + 38 = 38 + 160 = 198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7558" y="2940993"/>
            <a:ext cx="1788941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139108" y="2993326"/>
            <a:ext cx="1613558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34" name="文本框 7">
            <a:hlinkClick r:id="rId5" action="ppaction://hlinksldjump"/>
          </p:cNvPr>
          <p:cNvSpPr txBox="1"/>
          <p:nvPr/>
        </p:nvSpPr>
        <p:spPr>
          <a:xfrm>
            <a:off x="4919380" y="6093809"/>
            <a:ext cx="663324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>
                <a:solidFill>
                  <a:srgbClr val="990099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tím</a:t>
            </a:r>
            <a:endParaRPr lang="zh-CN" altLang="en-US" sz="3600" b="1" dirty="0">
              <a:solidFill>
                <a:srgbClr val="990099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618365" y="158863"/>
            <a:ext cx="1707269" cy="2197992"/>
            <a:chOff x="10057015" y="4505408"/>
            <a:chExt cx="1707269" cy="2197992"/>
          </a:xfrm>
        </p:grpSpPr>
        <p:pic>
          <p:nvPicPr>
            <p:cNvPr id="36" name="图片 9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27878">
              <a:off x="11340960" y="6233992"/>
              <a:ext cx="423324" cy="365967"/>
            </a:xfrm>
            <a:prstGeom prst="rect">
              <a:avLst/>
            </a:prstGeom>
          </p:spPr>
        </p:pic>
        <p:sp>
          <p:nvSpPr>
            <p:cNvPr id="37" name="Oval 13"/>
            <p:cNvSpPr/>
            <p:nvPr/>
          </p:nvSpPr>
          <p:spPr>
            <a:xfrm flipV="1">
              <a:off x="10057015" y="4505408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90099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flipV="1">
              <a:off x="10241068" y="4778023"/>
              <a:ext cx="1314593" cy="1687958"/>
              <a:chOff x="10241068" y="4778023"/>
              <a:chExt cx="1314593" cy="1687958"/>
            </a:xfrm>
          </p:grpSpPr>
          <p:sp>
            <p:nvSpPr>
              <p:cNvPr id="39" name="Oval 38"/>
              <p:cNvSpPr/>
              <p:nvPr/>
            </p:nvSpPr>
            <p:spPr>
              <a:xfrm flipV="1">
                <a:off x="10480487" y="4778023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11339464" y="5185481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10241068" y="5345628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10869276" y="5964507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10801898" y="540566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58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40203" y="390485"/>
            <a:ext cx="325501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5400" b="1">
                <a:solidFill>
                  <a:srgbClr val="002060"/>
                </a:solidFill>
                <a:latin typeface="UTM Showcard" panose="020406030505060202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DẶN DÒ</a:t>
            </a:r>
            <a:endParaRPr lang="zh-CN" altLang="en-US" sz="5400" b="1" dirty="0">
              <a:solidFill>
                <a:srgbClr val="002060"/>
              </a:solidFill>
              <a:latin typeface="UTM Showcard" panose="020406030505060202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00250" y="1919605"/>
            <a:ext cx="9338310" cy="4133215"/>
          </a:xfrm>
          <a:prstGeom prst="rect">
            <a:avLst/>
          </a:prstGeom>
          <a:noFill/>
          <a:ln w="57150">
            <a:solidFill>
              <a:srgbClr val="B5D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174305" y="1947396"/>
            <a:ext cx="7503346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4400" b="1">
                <a:solidFill>
                  <a:srgbClr val="FF0066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Xem lại bài;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4400" b="1">
                <a:solidFill>
                  <a:srgbClr val="FF0066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Học thuộc Ghi nhớ;</a:t>
            </a:r>
          </a:p>
          <a:p>
            <a:pPr marL="742950" indent="-7429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4400" b="1">
                <a:solidFill>
                  <a:srgbClr val="FF0066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Chuẩn bị bài </a:t>
            </a:r>
          </a:p>
          <a:p>
            <a:pPr algn="l">
              <a:lnSpc>
                <a:spcPct val="150000"/>
              </a:lnSpc>
            </a:pPr>
            <a:r>
              <a:rPr lang="en-US" altLang="zh-CN" sz="4400" b="1">
                <a:solidFill>
                  <a:srgbClr val="990099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Biểu thức có chứa ba chữ.</a:t>
            </a:r>
            <a:endParaRPr lang="zh-CN" altLang="en-US" sz="4400" b="1" dirty="0">
              <a:solidFill>
                <a:srgbClr val="990099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2" name="图片 20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2" y="1835468"/>
            <a:ext cx="4886766" cy="4886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文本框 779"/>
          <p:cNvSpPr txBox="1"/>
          <p:nvPr/>
        </p:nvSpPr>
        <p:spPr>
          <a:xfrm>
            <a:off x="2440302" y="1214617"/>
            <a:ext cx="801433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i="0" u="none" strike="noStrike" kern="0" cap="none" spc="0" normalizeH="0" baseline="0" noProof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Tạm biệt!</a:t>
            </a:r>
            <a:r>
              <a:rPr kumimoji="0" lang="en-US" altLang="zh-CN" sz="6000" i="0" u="none" strike="noStrike" kern="0" cap="none" spc="0" normalizeH="0" noProof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i="0" u="none" strike="noStrike" kern="0" cap="none" spc="0" normalizeH="0" noProof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Chúc các em học tốt!</a:t>
            </a:r>
            <a:endParaRPr kumimoji="0" lang="en-US" altLang="zh-CN" sz="6000" i="0" u="none" strike="noStrike" kern="0" cap="none" spc="0" normalizeH="0" baseline="0" noProof="0" dirty="0">
              <a:ln>
                <a:noFill/>
              </a:ln>
              <a:solidFill>
                <a:srgbClr val="529AD6"/>
              </a:solidFill>
              <a:effectLst/>
              <a:uLnTx/>
              <a:uFillTx/>
              <a:latin typeface="UVN Bai Sau Nang" panose="04030905020802020C03" pitchFamily="82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8" name="图片 4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40" y="3568221"/>
            <a:ext cx="1667510" cy="1667510"/>
          </a:xfrm>
          <a:prstGeom prst="rect">
            <a:avLst/>
          </a:prstGeom>
        </p:spPr>
      </p:pic>
      <p:pic>
        <p:nvPicPr>
          <p:cNvPr id="9" name="图片 20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3539" y="3094278"/>
            <a:ext cx="2889250" cy="2889248"/>
          </a:xfrm>
          <a:prstGeom prst="rect">
            <a:avLst/>
          </a:prstGeom>
        </p:spPr>
      </p:pic>
      <p:pic>
        <p:nvPicPr>
          <p:cNvPr id="10" name="图片 1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851" y="2860675"/>
            <a:ext cx="3415786" cy="3415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7" y="2508447"/>
            <a:ext cx="4999201" cy="1074541"/>
            <a:chOff x="3414165" y="2697466"/>
            <a:chExt cx="4999201" cy="1074541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5" y="2697466"/>
              <a:ext cx="1041698" cy="998234"/>
              <a:chOff x="2475875" y="2739703"/>
              <a:chExt cx="1659280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5" y="3127635"/>
                <a:ext cx="1659280" cy="1202116"/>
                <a:chOff x="3819430" y="2245962"/>
                <a:chExt cx="1302213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4001954" y="2325743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>
                      <a:latin typeface="汉仪太极体简" panose="02010600000101010101" charset="-122"/>
                      <a:ea typeface="汉仪太极体简" panose="02010600000101010101" charset="-122"/>
                    </a:rPr>
                    <a:t>1</a:t>
                  </a:r>
                  <a:endParaRPr lang="en-US" altLang="zh-CN" sz="32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3679264" y="2941010"/>
              <a:ext cx="4734102" cy="830997"/>
              <a:chOff x="3684920" y="3569141"/>
              <a:chExt cx="4734102" cy="83099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684920" y="3569141"/>
                <a:ext cx="4734102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4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khởi động</a:t>
                </a:r>
                <a:endParaRPr lang="zh-CN" altLang="en-US" sz="48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2" name="图片 1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166824" y="1833060"/>
            <a:ext cx="3177325" cy="3177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71693" y="78749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21252" y="180796"/>
            <a:ext cx="10921061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Điền số thích hợp vào ô trống để </a:t>
            </a:r>
          </a:p>
          <a:p>
            <a:pPr algn="ctr"/>
            <a:r>
              <a:rPr lang="en-US" altLang="zh-CN" sz="3600" b="1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được tặng trứng khủng long </a:t>
            </a:r>
            <a:endParaRPr lang="zh-CN" altLang="en-US" sz="3600" b="1" dirty="0">
              <a:solidFill>
                <a:srgbClr val="405DAE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pic>
        <p:nvPicPr>
          <p:cNvPr id="31" name="图片 30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4007" y="1266199"/>
            <a:ext cx="4018280" cy="401828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25043"/>
              </p:ext>
            </p:extLst>
          </p:nvPr>
        </p:nvGraphicFramePr>
        <p:xfrm>
          <a:off x="3766671" y="1425939"/>
          <a:ext cx="801181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954">
                  <a:extLst>
                    <a:ext uri="{9D8B030D-6E8A-4147-A177-3AD203B41FA5}">
                      <a16:colId xmlns:a16="http://schemas.microsoft.com/office/drawing/2014/main" val="3416024900"/>
                    </a:ext>
                  </a:extLst>
                </a:gridCol>
                <a:gridCol w="2002954">
                  <a:extLst>
                    <a:ext uri="{9D8B030D-6E8A-4147-A177-3AD203B41FA5}">
                      <a16:colId xmlns:a16="http://schemas.microsoft.com/office/drawing/2014/main" val="2871870674"/>
                    </a:ext>
                  </a:extLst>
                </a:gridCol>
                <a:gridCol w="2002954">
                  <a:extLst>
                    <a:ext uri="{9D8B030D-6E8A-4147-A177-3AD203B41FA5}">
                      <a16:colId xmlns:a16="http://schemas.microsoft.com/office/drawing/2014/main" val="6956903"/>
                    </a:ext>
                  </a:extLst>
                </a:gridCol>
                <a:gridCol w="2002954">
                  <a:extLst>
                    <a:ext uri="{9D8B030D-6E8A-4147-A177-3AD203B41FA5}">
                      <a16:colId xmlns:a16="http://schemas.microsoft.com/office/drawing/2014/main" val="1524752063"/>
                    </a:ext>
                  </a:extLst>
                </a:gridCol>
              </a:tblGrid>
              <a:tr h="873073"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000791"/>
                  </a:ext>
                </a:extLst>
              </a:tr>
              <a:tr h="808538"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522558"/>
                  </a:ext>
                </a:extLst>
              </a:tr>
              <a:tr h="808538"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581834"/>
                  </a:ext>
                </a:extLst>
              </a:tr>
              <a:tr h="808538"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-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638207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255131" y="328521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5131" y="418751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91387" y="3285219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36786" y="4214647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92207" y="3285219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65330" y="4187513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51" y="5146793"/>
            <a:ext cx="1272428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207" y="5201057"/>
            <a:ext cx="1272428" cy="18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95" y="5201057"/>
            <a:ext cx="1202550" cy="17011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30" y="5089352"/>
            <a:ext cx="1272428" cy="18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71" y="5146793"/>
            <a:ext cx="1272428" cy="18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63" y="5201057"/>
            <a:ext cx="1272428" cy="18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8" y="2508447"/>
            <a:ext cx="4955657" cy="1049463"/>
            <a:chOff x="3414166" y="2697466"/>
            <a:chExt cx="4955657" cy="1049463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6" y="2697466"/>
              <a:ext cx="1083681" cy="998234"/>
              <a:chOff x="2475876" y="2739703"/>
              <a:chExt cx="1726153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6" y="3127635"/>
                <a:ext cx="1726153" cy="1202116"/>
                <a:chOff x="3819430" y="2245962"/>
                <a:chExt cx="1354695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4054436" y="2320803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>
                      <a:latin typeface="汉仪太极体简" panose="02010600000101010101" charset="-122"/>
                      <a:ea typeface="汉仪太极体简" panose="02010600000101010101" charset="-122"/>
                    </a:rPr>
                    <a:t>2</a:t>
                  </a:r>
                  <a:endParaRPr lang="en-US" altLang="zh-CN" sz="32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3635721" y="2915932"/>
              <a:ext cx="4734102" cy="830997"/>
              <a:chOff x="3641377" y="3544063"/>
              <a:chExt cx="4734102" cy="83099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641377" y="3544063"/>
                <a:ext cx="4734102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4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khám phá</a:t>
                </a:r>
                <a:endParaRPr lang="zh-CN" altLang="en-US" sz="48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15" name="图片 1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864" y="912936"/>
            <a:ext cx="4688840" cy="46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-122597" y="0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294871" y="5761771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01920" y="209511"/>
            <a:ext cx="7455651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Tính giá trị của a+ b và b + a</a:t>
            </a:r>
            <a:endParaRPr lang="zh-CN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292459"/>
              </p:ext>
            </p:extLst>
          </p:nvPr>
        </p:nvGraphicFramePr>
        <p:xfrm>
          <a:off x="87084" y="1180152"/>
          <a:ext cx="12012560" cy="451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140">
                  <a:extLst>
                    <a:ext uri="{9D8B030D-6E8A-4147-A177-3AD203B41FA5}">
                      <a16:colId xmlns:a16="http://schemas.microsoft.com/office/drawing/2014/main" val="3416024900"/>
                    </a:ext>
                  </a:extLst>
                </a:gridCol>
                <a:gridCol w="2341921">
                  <a:extLst>
                    <a:ext uri="{9D8B030D-6E8A-4147-A177-3AD203B41FA5}">
                      <a16:colId xmlns:a16="http://schemas.microsoft.com/office/drawing/2014/main" val="2871870674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6956903"/>
                    </a:ext>
                  </a:extLst>
                </a:gridCol>
                <a:gridCol w="3676649">
                  <a:extLst>
                    <a:ext uri="{9D8B030D-6E8A-4147-A177-3AD203B41FA5}">
                      <a16:colId xmlns:a16="http://schemas.microsoft.com/office/drawing/2014/main" val="1524752063"/>
                    </a:ext>
                  </a:extLst>
                </a:gridCol>
              </a:tblGrid>
              <a:tr h="1125521"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000791"/>
                  </a:ext>
                </a:extLst>
              </a:tr>
              <a:tr h="1129373"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522558"/>
                  </a:ext>
                </a:extLst>
              </a:tr>
              <a:tr h="1129373"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581834"/>
                  </a:ext>
                </a:extLst>
              </a:tr>
              <a:tr h="1129373"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+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6382079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204716" y="3683921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+ 30 = </a:t>
            </a:r>
            <a:r>
              <a:rPr lang="en-US" sz="32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4716" y="4768776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+ 20 = </a:t>
            </a:r>
            <a:r>
              <a:rPr lang="en-US" sz="32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98934" y="3706213"/>
            <a:ext cx="2909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+ 250 = </a:t>
            </a:r>
            <a:r>
              <a:rPr lang="en-US" sz="32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98934" y="4766446"/>
            <a:ext cx="2909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+ 350 = </a:t>
            </a:r>
            <a:r>
              <a:rPr lang="en-US" sz="32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491512" y="3706212"/>
            <a:ext cx="3525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1208 + 2764 = </a:t>
            </a:r>
            <a:r>
              <a:rPr lang="en-US" sz="32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3972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472298" y="4764116"/>
            <a:ext cx="3525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2764 + 1208 = </a:t>
            </a:r>
            <a:r>
              <a:rPr lang="en-US" sz="32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3972</a:t>
            </a:r>
          </a:p>
        </p:txBody>
      </p:sp>
      <p:sp>
        <p:nvSpPr>
          <p:cNvPr id="37" name="文本框 7"/>
          <p:cNvSpPr txBox="1"/>
          <p:nvPr/>
        </p:nvSpPr>
        <p:spPr>
          <a:xfrm>
            <a:off x="1854970" y="160682"/>
            <a:ext cx="1033703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So sánh giá trị của hai biểu thức a + b và b + a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00691" y="3566733"/>
            <a:ext cx="684000" cy="684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15722" y="4670888"/>
            <a:ext cx="684000" cy="684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620197" y="3675432"/>
            <a:ext cx="756000" cy="756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35228" y="4779587"/>
            <a:ext cx="756000" cy="756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968832" y="3512382"/>
            <a:ext cx="972000" cy="972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983863" y="4616537"/>
            <a:ext cx="972000" cy="972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文本框 7"/>
          <p:cNvSpPr txBox="1"/>
          <p:nvPr/>
        </p:nvSpPr>
        <p:spPr>
          <a:xfrm>
            <a:off x="39977" y="5737112"/>
            <a:ext cx="1182880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Ta thấy giá trị của a+ b và b + a luôn luôn bằng nhau, ta viết: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7"/>
          <p:cNvSpPr txBox="1"/>
          <p:nvPr/>
        </p:nvSpPr>
        <p:spPr>
          <a:xfrm>
            <a:off x="4675507" y="6232274"/>
            <a:ext cx="3046752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a + b = b + a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00"/>
                            </p:stCondLst>
                            <p:childTnLst>
                              <p:par>
                                <p:cTn id="10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25" grpId="0"/>
      <p:bldP spid="26" grpId="0"/>
      <p:bldP spid="28" grpId="0"/>
      <p:bldP spid="29" grpId="0"/>
      <p:bldP spid="36" grpId="0"/>
      <p:bldP spid="37" grpId="0"/>
      <p:bldP spid="16" grpId="0" animBg="1"/>
      <p:bldP spid="38" grpId="0" animBg="1"/>
      <p:bldP spid="39" grpId="0" animBg="1"/>
      <p:bldP spid="42" grpId="0" animBg="1"/>
      <p:bldP spid="45" grpId="0" animBg="1"/>
      <p:bldP spid="46" grpId="0" animBg="1"/>
      <p:bldP spid="47" grpId="0"/>
      <p:bldP spid="48" grpId="0"/>
      <p:bldP spid="4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72745" y="307293"/>
            <a:ext cx="325501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rgbClr val="0070C0"/>
                </a:solidFill>
                <a:latin typeface="UTM Showcard" panose="02040603050506020204" pitchFamily="18" charset="0"/>
                <a:ea typeface="汉仪太极体简" panose="02010600000101010101" charset="-122"/>
              </a:rPr>
              <a:t>GHI NHỚ</a:t>
            </a:r>
            <a:endParaRPr lang="zh-CN" altLang="en-US" sz="4800" b="1" dirty="0">
              <a:solidFill>
                <a:srgbClr val="0070C0"/>
              </a:solidFill>
              <a:latin typeface="UTM Showcard" panose="02040603050506020204" pitchFamily="18" charset="0"/>
              <a:ea typeface="汉仪太极体简" panose="0201060000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953" y="4251820"/>
            <a:ext cx="5022783" cy="22617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397" y="677296"/>
            <a:ext cx="1417375" cy="9483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076" y="3860153"/>
            <a:ext cx="1174422" cy="7833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2226" y="3802618"/>
            <a:ext cx="534051" cy="44920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40230" y="2297980"/>
            <a:ext cx="11087608" cy="1505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 b="1">
                <a:solidFill>
                  <a:srgbClr val="AF443F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Khi đổi chỗ các số hạng trong một tổng </a:t>
            </a:r>
          </a:p>
          <a:p>
            <a:pPr algn="ctr">
              <a:lnSpc>
                <a:spcPct val="120000"/>
              </a:lnSpc>
            </a:pPr>
            <a:r>
              <a:rPr lang="en-US" altLang="zh-CN" sz="4000" b="1">
                <a:solidFill>
                  <a:srgbClr val="AF443F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thì tổng không thay đổi. </a:t>
            </a:r>
            <a:endParaRPr lang="zh-CN" altLang="en-US" sz="4000" b="1" dirty="0">
              <a:solidFill>
                <a:srgbClr val="AF443F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718026" y="2012586"/>
            <a:ext cx="5068469" cy="0"/>
          </a:xfrm>
          <a:prstGeom prst="line">
            <a:avLst/>
          </a:prstGeom>
          <a:ln w="19050">
            <a:solidFill>
              <a:srgbClr val="1B25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718026" y="4015557"/>
            <a:ext cx="5068469" cy="0"/>
          </a:xfrm>
          <a:prstGeom prst="line">
            <a:avLst/>
          </a:prstGeom>
          <a:ln w="19050">
            <a:solidFill>
              <a:srgbClr val="1B25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0"/>
          <p:cNvSpPr/>
          <p:nvPr/>
        </p:nvSpPr>
        <p:spPr>
          <a:xfrm>
            <a:off x="6252260" y="4251819"/>
            <a:ext cx="5506912" cy="1584019"/>
          </a:xfrm>
          <a:prstGeom prst="wedgeEllipseCallout">
            <a:avLst>
              <a:gd name="adj1" fmla="val -52989"/>
              <a:gd name="adj2" fmla="val 17670"/>
            </a:avLst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>
                <a:solidFill>
                  <a:srgbClr val="002060"/>
                </a:solidFill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Tính chất giao hoán của phép cộng</a:t>
            </a:r>
            <a:endParaRPr lang="zh-CN" altLang="en-US" sz="2800" b="1" dirty="0">
              <a:solidFill>
                <a:srgbClr val="002060"/>
              </a:solidFill>
              <a:latin typeface="UVN Bai Sau Nang" panose="04030905020802020C03" pitchFamily="82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7" y="2508447"/>
            <a:ext cx="4955658" cy="1049463"/>
            <a:chOff x="3414165" y="2697466"/>
            <a:chExt cx="4955658" cy="1049463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5" y="2697466"/>
              <a:ext cx="1035449" cy="998234"/>
              <a:chOff x="2475875" y="2739703"/>
              <a:chExt cx="1649326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5" y="3127635"/>
                <a:ext cx="1649326" cy="1202116"/>
                <a:chOff x="3819430" y="2245962"/>
                <a:chExt cx="1294401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3994142" y="2368511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>
                      <a:latin typeface="汉仪太极体简" panose="02010600000101010101" charset="-122"/>
                      <a:ea typeface="汉仪太极体简" panose="02010600000101010101" charset="-122"/>
                    </a:rPr>
                    <a:t>3</a:t>
                  </a:r>
                  <a:endParaRPr lang="en-US" altLang="zh-CN" sz="32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3635721" y="2915932"/>
              <a:ext cx="4734102" cy="830997"/>
              <a:chOff x="3641377" y="3544063"/>
              <a:chExt cx="4734102" cy="83099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641377" y="3544063"/>
                <a:ext cx="4734102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4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luyện tập</a:t>
                </a:r>
                <a:endParaRPr lang="zh-CN" altLang="en-US" sz="48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16" name="图片 20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453" y="1319018"/>
            <a:ext cx="38766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38312" y="474219"/>
            <a:ext cx="6185371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Bài 1. Nêu kết quả tính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Box 45"/>
          <p:cNvSpPr txBox="1"/>
          <p:nvPr/>
        </p:nvSpPr>
        <p:spPr>
          <a:xfrm>
            <a:off x="3409649" y="1571827"/>
            <a:ext cx="5193512" cy="1080728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a) 468 + 379 = 847</a:t>
            </a:r>
          </a:p>
          <a:p>
            <a:pPr algn="ctr"/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   379 + 468 =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847</a:t>
            </a:r>
            <a:endParaRPr lang="zh-CN" altLang="en-US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555" y="2112191"/>
            <a:ext cx="3494476" cy="3869488"/>
          </a:xfrm>
          <a:prstGeom prst="rect">
            <a:avLst/>
          </a:prstGeom>
        </p:spPr>
      </p:pic>
      <p:sp>
        <p:nvSpPr>
          <p:cNvPr id="20" name="TextBox 45"/>
          <p:cNvSpPr txBox="1"/>
          <p:nvPr/>
        </p:nvSpPr>
        <p:spPr>
          <a:xfrm>
            <a:off x="3730171" y="3130635"/>
            <a:ext cx="5193512" cy="1080728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b) 6509 + 2876 = 9385</a:t>
            </a:r>
          </a:p>
          <a:p>
            <a:pPr algn="ctr"/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2876 + 6509 =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9385</a:t>
            </a:r>
            <a:endParaRPr lang="zh-CN" altLang="en-US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TextBox 45"/>
          <p:cNvSpPr txBox="1"/>
          <p:nvPr/>
        </p:nvSpPr>
        <p:spPr>
          <a:xfrm>
            <a:off x="3463960" y="4690772"/>
            <a:ext cx="5193512" cy="1080728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c) 4268 + 76 = 4344</a:t>
            </a:r>
          </a:p>
          <a:p>
            <a:pPr algn="ctr"/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76 + 4268 =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4344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5414" y="2101937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92242" y="3640522"/>
            <a:ext cx="1054019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06723" y="5263708"/>
            <a:ext cx="1054019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52" y="4511500"/>
            <a:ext cx="2520000" cy="25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165" y="2576361"/>
            <a:ext cx="2520000" cy="25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90" y="474467"/>
            <a:ext cx="2520000" cy="25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  <p:bldP spid="2" grpId="1" animBg="1"/>
      <p:bldP spid="27" grpId="1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/>
          <a:srcRect r="15968"/>
          <a:stretch>
            <a:fillRect/>
          </a:stretch>
        </p:blipFill>
        <p:spPr>
          <a:xfrm>
            <a:off x="572990" y="2147282"/>
            <a:ext cx="3989052" cy="3626302"/>
          </a:xfrm>
          <a:prstGeom prst="rect">
            <a:avLst/>
          </a:prstGeom>
        </p:spPr>
      </p:pic>
      <p:sp>
        <p:nvSpPr>
          <p:cNvPr id="20" name="文本框 7"/>
          <p:cNvSpPr txBox="1"/>
          <p:nvPr/>
        </p:nvSpPr>
        <p:spPr>
          <a:xfrm>
            <a:off x="2738312" y="474219"/>
            <a:ext cx="945368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Bài 2. Viết số hoặc chữ thích hợp vào chỗ chấm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TextBox 45"/>
          <p:cNvSpPr txBox="1"/>
          <p:nvPr/>
        </p:nvSpPr>
        <p:spPr>
          <a:xfrm>
            <a:off x="3856408" y="2006501"/>
            <a:ext cx="5193512" cy="1532005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marL="742950" indent="-742950" algn="ctr">
              <a:lnSpc>
                <a:spcPct val="150000"/>
              </a:lnSpc>
              <a:buAutoNum type="alphaLcParenR"/>
            </a:pP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48 + 12 = 12 +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48</a:t>
            </a:r>
          </a:p>
          <a:p>
            <a:pPr lvl="1" algn="ctr">
              <a:lnSpc>
                <a:spcPct val="150000"/>
              </a:lnSpc>
            </a:pP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	65 + 297 =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297</a:t>
            </a: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+ 65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177</a:t>
            </a: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+ 89 = 89 + 177</a:t>
            </a:r>
            <a:endParaRPr lang="zh-CN" altLang="en-US" sz="3600" b="1" kern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TextBox 45"/>
          <p:cNvSpPr txBox="1"/>
          <p:nvPr/>
        </p:nvSpPr>
        <p:spPr>
          <a:xfrm>
            <a:off x="4612492" y="4882315"/>
            <a:ext cx="5193512" cy="1532005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a) m + n = n +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 84 + 0 =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0</a:t>
            </a: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+ 84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 + 0 =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0</a:t>
            </a: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a =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96030" y="1267184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39687" y="2071641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94521" y="2976645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03165" y="4162427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67858" y="4995688"/>
            <a:ext cx="501658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991923" y="5873956"/>
            <a:ext cx="501658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480112" y="5881758"/>
            <a:ext cx="501658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642" y="3180414"/>
            <a:ext cx="2933712" cy="2933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3156" y="748901"/>
            <a:ext cx="3138844" cy="3138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7"/>
  <p:tag name="KSO_WM_TEMPLATE_CATEGORY" val="custom"/>
  <p:tag name="KSO_WM_TEMPLATE_INDEX" val="20177907"/>
  <p:tag name="KSO_WM_UNIT_ID" val="custom20177907_24*i*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8"/>
  <p:tag name="KSO_WM_TEMPLATE_CATEGORY" val="custom"/>
  <p:tag name="KSO_WM_TEMPLATE_INDEX" val="20177907"/>
  <p:tag name="KSO_WM_UNIT_ID" val="custom20177907_24*i*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9"/>
  <p:tag name="KSO_WM_TEMPLATE_CATEGORY" val="custom"/>
  <p:tag name="KSO_WM_TEMPLATE_INDEX" val="20177907"/>
  <p:tag name="KSO_WM_UNIT_ID" val="custom20177907_24*i*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1"/>
  <p:tag name="KSO_WM_TEMPLATE_CATEGORY" val="custom"/>
  <p:tag name="KSO_WM_TEMPLATE_INDEX" val="20177907"/>
  <p:tag name="KSO_WM_UNIT_ID" val="custom20177907_24*i*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2"/>
  <p:tag name="KSO_WM_TEMPLATE_CATEGORY" val="custom"/>
  <p:tag name="KSO_WM_TEMPLATE_INDEX" val="20177907"/>
  <p:tag name="KSO_WM_UNIT_ID" val="custom20177907_24*i*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3"/>
  <p:tag name="KSO_WM_TEMPLATE_CATEGORY" val="custom"/>
  <p:tag name="KSO_WM_TEMPLATE_INDEX" val="20177907"/>
  <p:tag name="KSO_WM_UNIT_ID" val="custom20177907_24*i*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4"/>
  <p:tag name="KSO_WM_TEMPLATE_CATEGORY" val="custom"/>
  <p:tag name="KSO_WM_TEMPLATE_INDEX" val="20177907"/>
  <p:tag name="KSO_WM_UNIT_ID" val="custom20177907_24*i*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5"/>
  <p:tag name="KSO_WM_TEMPLATE_CATEGORY" val="custom"/>
  <p:tag name="KSO_WM_TEMPLATE_INDEX" val="20177907"/>
  <p:tag name="KSO_WM_UNIT_ID" val="custom20177907_24*i*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6"/>
  <p:tag name="KSO_WM_TEMPLATE_CATEGORY" val="custom"/>
  <p:tag name="KSO_WM_TEMPLATE_INDEX" val="20177907"/>
  <p:tag name="KSO_WM_UNIT_ID" val="custom20177907_24*i*5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516</Words>
  <Application>Microsoft Macintosh PowerPoint</Application>
  <PresentationFormat>Widescreen</PresentationFormat>
  <Paragraphs>144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微软雅黑</vt:lpstr>
      <vt:lpstr>Arial</vt:lpstr>
      <vt:lpstr>Wingdings</vt:lpstr>
      <vt:lpstr>宋体</vt:lpstr>
      <vt:lpstr>UTM Showcard</vt:lpstr>
      <vt:lpstr>汉仪太极体简</vt:lpstr>
      <vt:lpstr>UTM A&amp;S Graceland</vt:lpstr>
      <vt:lpstr>Times New Roman</vt:lpstr>
      <vt:lpstr>UVN Bai Sau Nang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keywords>Thy Tho</cp:keywords>
  <cp:lastModifiedBy>Microsoft Office User</cp:lastModifiedBy>
  <cp:revision>157</cp:revision>
  <dcterms:created xsi:type="dcterms:W3CDTF">2017-08-03T09:01:00Z</dcterms:created>
  <dcterms:modified xsi:type="dcterms:W3CDTF">2021-10-17T13:42:01Z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