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1"/>
  </p:sldMasterIdLst>
  <p:notesMasterIdLst>
    <p:notesMasterId r:id="rId22"/>
  </p:notesMasterIdLst>
  <p:handoutMasterIdLst>
    <p:handoutMasterId r:id="rId23"/>
  </p:handoutMasterIdLst>
  <p:sldIdLst>
    <p:sldId id="269" r:id="rId2"/>
    <p:sldId id="257" r:id="rId3"/>
    <p:sldId id="276" r:id="rId4"/>
    <p:sldId id="290" r:id="rId5"/>
    <p:sldId id="300" r:id="rId6"/>
    <p:sldId id="298" r:id="rId7"/>
    <p:sldId id="302" r:id="rId8"/>
    <p:sldId id="318" r:id="rId9"/>
    <p:sldId id="306" r:id="rId10"/>
    <p:sldId id="304" r:id="rId11"/>
    <p:sldId id="309" r:id="rId12"/>
    <p:sldId id="313" r:id="rId13"/>
    <p:sldId id="311" r:id="rId14"/>
    <p:sldId id="314" r:id="rId15"/>
    <p:sldId id="296" r:id="rId16"/>
    <p:sldId id="279" r:id="rId17"/>
    <p:sldId id="291" r:id="rId18"/>
    <p:sldId id="315" r:id="rId19"/>
    <p:sldId id="316" r:id="rId20"/>
    <p:sldId id="285"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6600"/>
    <a:srgbClr val="000066"/>
    <a:srgbClr val="3399FF"/>
    <a:srgbClr val="800000"/>
    <a:srgbClr val="66003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99820" autoAdjust="0"/>
  </p:normalViewPr>
  <p:slideViewPr>
    <p:cSldViewPr>
      <p:cViewPr varScale="1">
        <p:scale>
          <a:sx n="74" d="100"/>
          <a:sy n="74" d="100"/>
        </p:scale>
        <p:origin x="-13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E4ED44D-08BF-4CBB-B47A-E32504A90823}" type="datetimeFigureOut">
              <a:rPr lang="en-US"/>
              <a:pPr/>
              <a:t>7/25/2015</a:t>
            </a:fld>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6D27E2C-0D99-43BA-8306-2674A32F8BBB}" type="slidenum">
              <a:rPr lang="en-US"/>
              <a:pPr/>
              <a:t>‹#›</a:t>
            </a:fld>
            <a:endParaRPr lang="en-US"/>
          </a:p>
        </p:txBody>
      </p:sp>
    </p:spTree>
    <p:extLst>
      <p:ext uri="{BB962C8B-B14F-4D97-AF65-F5344CB8AC3E}">
        <p14:creationId xmlns:p14="http://schemas.microsoft.com/office/powerpoint/2010/main" val="56997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2937BF1-1A67-402B-B2A0-A651F4953742}" type="slidenum">
              <a:rPr lang="en-US"/>
              <a:pPr>
                <a:defRPr/>
              </a:pPr>
              <a:t>‹#›</a:t>
            </a:fld>
            <a:endParaRPr lang="en-US"/>
          </a:p>
        </p:txBody>
      </p:sp>
    </p:spTree>
    <p:extLst>
      <p:ext uri="{BB962C8B-B14F-4D97-AF65-F5344CB8AC3E}">
        <p14:creationId xmlns:p14="http://schemas.microsoft.com/office/powerpoint/2010/main" val="3172979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91D197-5E42-4382-A167-D2F0510DEF9F}" type="slidenum">
              <a:rPr lang="en-US" sz="1200" smtClean="0">
                <a:latin typeface="Arial" charset="0"/>
              </a:rPr>
              <a:pPr eaLnBrk="1" hangingPunct="1"/>
              <a:t>8</a:t>
            </a:fld>
            <a:endParaRPr lang="en-US" sz="12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D1A4-E7E8-4E46-9A94-40EBC8BEC596}" type="slidenum">
              <a:rPr lang="en-US"/>
              <a:pPr>
                <a:defRPr/>
              </a:pPr>
              <a:t>‹#›</a:t>
            </a:fld>
            <a:endParaRPr lang="en-US"/>
          </a:p>
        </p:txBody>
      </p:sp>
    </p:spTree>
    <p:extLst>
      <p:ext uri="{BB962C8B-B14F-4D97-AF65-F5344CB8AC3E}">
        <p14:creationId xmlns:p14="http://schemas.microsoft.com/office/powerpoint/2010/main" val="51015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3C9A6-6251-4FE7-8A5C-DA6C24742A28}" type="slidenum">
              <a:rPr lang="en-US"/>
              <a:pPr>
                <a:defRPr/>
              </a:pPr>
              <a:t>‹#›</a:t>
            </a:fld>
            <a:endParaRPr lang="en-US"/>
          </a:p>
        </p:txBody>
      </p:sp>
    </p:spTree>
    <p:extLst>
      <p:ext uri="{BB962C8B-B14F-4D97-AF65-F5344CB8AC3E}">
        <p14:creationId xmlns:p14="http://schemas.microsoft.com/office/powerpoint/2010/main" val="424656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F0372-AFC7-4B6D-86BB-DD5D0C394CB6}" type="slidenum">
              <a:rPr lang="en-US"/>
              <a:pPr>
                <a:defRPr/>
              </a:pPr>
              <a:t>‹#›</a:t>
            </a:fld>
            <a:endParaRPr lang="en-US"/>
          </a:p>
        </p:txBody>
      </p:sp>
    </p:spTree>
    <p:extLst>
      <p:ext uri="{BB962C8B-B14F-4D97-AF65-F5344CB8AC3E}">
        <p14:creationId xmlns:p14="http://schemas.microsoft.com/office/powerpoint/2010/main" val="5432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86516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1CCA80-2727-4B7F-9E71-6EEA2D1DB373}" type="slidenum">
              <a:rPr lang="en-US"/>
              <a:pPr>
                <a:defRPr/>
              </a:pPr>
              <a:t>‹#›</a:t>
            </a:fld>
            <a:endParaRPr lang="en-US"/>
          </a:p>
        </p:txBody>
      </p:sp>
    </p:spTree>
    <p:extLst>
      <p:ext uri="{BB962C8B-B14F-4D97-AF65-F5344CB8AC3E}">
        <p14:creationId xmlns:p14="http://schemas.microsoft.com/office/powerpoint/2010/main" val="15164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1105D-6B50-4672-856C-C8D3AC2A96F3}" type="slidenum">
              <a:rPr lang="en-US"/>
              <a:pPr>
                <a:defRPr/>
              </a:pPr>
              <a:t>‹#›</a:t>
            </a:fld>
            <a:endParaRPr lang="en-US"/>
          </a:p>
        </p:txBody>
      </p:sp>
    </p:spTree>
    <p:extLst>
      <p:ext uri="{BB962C8B-B14F-4D97-AF65-F5344CB8AC3E}">
        <p14:creationId xmlns:p14="http://schemas.microsoft.com/office/powerpoint/2010/main" val="81890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12E3B6-F27F-44AF-BCB6-084FCA977391}" type="slidenum">
              <a:rPr lang="en-US"/>
              <a:pPr>
                <a:defRPr/>
              </a:pPr>
              <a:t>‹#›</a:t>
            </a:fld>
            <a:endParaRPr lang="en-US"/>
          </a:p>
        </p:txBody>
      </p:sp>
    </p:spTree>
    <p:extLst>
      <p:ext uri="{BB962C8B-B14F-4D97-AF65-F5344CB8AC3E}">
        <p14:creationId xmlns:p14="http://schemas.microsoft.com/office/powerpoint/2010/main" val="192510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9895AE-46FE-425E-BD2C-EB261A4062F8}" type="slidenum">
              <a:rPr lang="en-US"/>
              <a:pPr>
                <a:defRPr/>
              </a:pPr>
              <a:t>‹#›</a:t>
            </a:fld>
            <a:endParaRPr lang="en-US"/>
          </a:p>
        </p:txBody>
      </p:sp>
    </p:spTree>
    <p:extLst>
      <p:ext uri="{BB962C8B-B14F-4D97-AF65-F5344CB8AC3E}">
        <p14:creationId xmlns:p14="http://schemas.microsoft.com/office/powerpoint/2010/main" val="233585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7764D5-0A05-474F-B5BB-4FB9C60C7C5A}" type="slidenum">
              <a:rPr lang="en-US"/>
              <a:pPr>
                <a:defRPr/>
              </a:pPr>
              <a:t>‹#›</a:t>
            </a:fld>
            <a:endParaRPr lang="en-US"/>
          </a:p>
        </p:txBody>
      </p:sp>
    </p:spTree>
    <p:extLst>
      <p:ext uri="{BB962C8B-B14F-4D97-AF65-F5344CB8AC3E}">
        <p14:creationId xmlns:p14="http://schemas.microsoft.com/office/powerpoint/2010/main" val="114185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5DAC4A-6C62-4A9E-B4C0-E6D1FCD935DB}" type="slidenum">
              <a:rPr lang="en-US"/>
              <a:pPr>
                <a:defRPr/>
              </a:pPr>
              <a:t>‹#›</a:t>
            </a:fld>
            <a:endParaRPr lang="en-US"/>
          </a:p>
        </p:txBody>
      </p:sp>
    </p:spTree>
    <p:extLst>
      <p:ext uri="{BB962C8B-B14F-4D97-AF65-F5344CB8AC3E}">
        <p14:creationId xmlns:p14="http://schemas.microsoft.com/office/powerpoint/2010/main" val="21859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B78F41-7D30-4B2A-B143-E28501ECD789}" type="slidenum">
              <a:rPr lang="en-US"/>
              <a:pPr>
                <a:defRPr/>
              </a:pPr>
              <a:t>‹#›</a:t>
            </a:fld>
            <a:endParaRPr lang="en-US"/>
          </a:p>
        </p:txBody>
      </p:sp>
    </p:spTree>
    <p:extLst>
      <p:ext uri="{BB962C8B-B14F-4D97-AF65-F5344CB8AC3E}">
        <p14:creationId xmlns:p14="http://schemas.microsoft.com/office/powerpoint/2010/main" val="6992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D64B3F02-5CED-4F63-B0AD-C42B2D9732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1" r:id="rId2"/>
    <p:sldLayoutId id="2147483850" r:id="rId3"/>
    <p:sldLayoutId id="2147483849" r:id="rId4"/>
    <p:sldLayoutId id="2147483848" r:id="rId5"/>
    <p:sldLayoutId id="2147483847" r:id="rId6"/>
    <p:sldLayoutId id="2147483846" r:id="rId7"/>
    <p:sldLayoutId id="2147483845" r:id="rId8"/>
    <p:sldLayoutId id="2147483844" r:id="rId9"/>
    <p:sldLayoutId id="2147483843" r:id="rId10"/>
    <p:sldLayoutId id="21474838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ADMINI\My%20Documents\Tra%202\Thieu%20nhi%20the%20gioi%20lien%20hoan.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66914" name="Thieu nhi the gioi lien hoan.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33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Text Box 5"/>
          <p:cNvSpPr txBox="1">
            <a:spLocks noChangeArrowheads="1"/>
          </p:cNvSpPr>
          <p:nvPr/>
        </p:nvSpPr>
        <p:spPr bwMode="auto">
          <a:xfrm>
            <a:off x="76200" y="1752600"/>
            <a:ext cx="8915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0"/>
              </a:spcBef>
            </a:pPr>
            <a:r>
              <a:rPr lang="en-US" sz="6000" b="1">
                <a:solidFill>
                  <a:srgbClr val="0000FF"/>
                </a:solidFill>
              </a:rPr>
              <a:t>MÔN TÂP LÀM VĂN</a:t>
            </a:r>
          </a:p>
          <a:p>
            <a:pPr algn="ctr" eaLnBrk="1" hangingPunct="1">
              <a:lnSpc>
                <a:spcPct val="80000"/>
              </a:lnSpc>
              <a:spcBef>
                <a:spcPct val="50000"/>
              </a:spcBef>
            </a:pPr>
            <a:r>
              <a:rPr lang="en-US" sz="6000" b="1">
                <a:solidFill>
                  <a:srgbClr val="0000FF"/>
                </a:solidFill>
              </a:rPr>
              <a:t>LỚP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iterate type="lt">
                                    <p:tmPct val="0"/>
                                  </p:iterate>
                                  <p:childTnLst>
                                    <p:set>
                                      <p:cBhvr>
                                        <p:cTn id="6" dur="1" fill="hold">
                                          <p:stCondLst>
                                            <p:cond delay="0"/>
                                          </p:stCondLst>
                                        </p:cTn>
                                        <p:tgtEl>
                                          <p:spTgt spid="166917"/>
                                        </p:tgtEl>
                                        <p:attrNameLst>
                                          <p:attrName>style.visibility</p:attrName>
                                        </p:attrNameLst>
                                      </p:cBhvr>
                                      <p:to>
                                        <p:strVal val="visible"/>
                                      </p:to>
                                    </p:set>
                                    <p:animEffect transition="in" filter="checkerboard(across)">
                                      <p:cBhvr>
                                        <p:cTn id="7" dur="500"/>
                                        <p:tgtEl>
                                          <p:spTgt spid="166917"/>
                                        </p:tgtEl>
                                      </p:cBhvr>
                                    </p:animEffect>
                                  </p:childTnLst>
                                </p:cTn>
                              </p:par>
                              <p:par>
                                <p:cTn id="8" presetID="27" presetClass="entr" presetSubtype="0" repeatCount="indefinite" fill="hold" grpId="1" nodeType="withEffect">
                                  <p:stCondLst>
                                    <p:cond delay="0"/>
                                  </p:stCondLst>
                                  <p:iterate type="lt">
                                    <p:tmPct val="50000"/>
                                  </p:iterate>
                                  <p:childTnLst>
                                    <p:set>
                                      <p:cBhvr>
                                        <p:cTn id="9" dur="1" fill="hold">
                                          <p:stCondLst>
                                            <p:cond delay="0"/>
                                          </p:stCondLst>
                                        </p:cTn>
                                        <p:tgtEl>
                                          <p:spTgt spid="166917"/>
                                        </p:tgtEl>
                                        <p:attrNameLst>
                                          <p:attrName>style.visibility</p:attrName>
                                        </p:attrNameLst>
                                      </p:cBhvr>
                                      <p:to>
                                        <p:strVal val="visible"/>
                                      </p:to>
                                    </p:set>
                                    <p:anim calcmode="discrete" valueType="clr">
                                      <p:cBhvr override="childStyle">
                                        <p:cTn id="10" dur="80"/>
                                        <p:tgtEl>
                                          <p:spTgt spid="166917"/>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6917"/>
                                        </p:tgtEl>
                                        <p:attrNameLst>
                                          <p:attrName>fillcolor</p:attrName>
                                        </p:attrNameLst>
                                      </p:cBhvr>
                                      <p:tavLst>
                                        <p:tav tm="0">
                                          <p:val>
                                            <p:clrVal>
                                              <a:schemeClr val="accent2"/>
                                            </p:clrVal>
                                          </p:val>
                                        </p:tav>
                                        <p:tav tm="50000">
                                          <p:val>
                                            <p:clrVal>
                                              <a:schemeClr val="hlink"/>
                                            </p:clrVal>
                                          </p:val>
                                        </p:tav>
                                      </p:tavLst>
                                    </p:anim>
                                    <p:set>
                                      <p:cBhvr>
                                        <p:cTn id="12" dur="80"/>
                                        <p:tgtEl>
                                          <p:spTgt spid="1669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5000"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6914"/>
                </p:tgtEl>
              </p:cMediaNode>
            </p:audio>
          </p:childTnLst>
        </p:cTn>
      </p:par>
    </p:tnLst>
    <p:bldLst>
      <p:bldP spid="166917" grpId="0"/>
      <p:bldP spid="1669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381000" y="1066800"/>
            <a:ext cx="8229600" cy="5867400"/>
          </a:xfrm>
        </p:spPr>
        <p:txBody>
          <a:bodyPr/>
          <a:lstStyle/>
          <a:p>
            <a:pPr algn="just" eaLnBrk="1" hangingPunct="1">
              <a:buFontTx/>
              <a:buNone/>
            </a:pPr>
            <a:r>
              <a:rPr lang="en-US" sz="3000" b="1" u="sng" smtClean="0">
                <a:solidFill>
                  <a:srgbClr val="FF3300"/>
                </a:solidFill>
                <a:latin typeface="Times New Roman" pitchFamily="18" charset="0"/>
              </a:rPr>
              <a:t>III. Luyện tập:</a:t>
            </a:r>
            <a:r>
              <a:rPr lang="en-US" sz="3000" b="1" smtClean="0">
                <a:solidFill>
                  <a:srgbClr val="000066"/>
                </a:solidFill>
                <a:latin typeface="Times New Roman" pitchFamily="18" charset="0"/>
              </a:rPr>
              <a:t> </a:t>
            </a:r>
          </a:p>
          <a:p>
            <a:pPr algn="just" eaLnBrk="1" hangingPunct="1">
              <a:buFontTx/>
              <a:buNone/>
            </a:pPr>
            <a:r>
              <a:rPr lang="en-US" sz="3000" b="1" smtClean="0">
                <a:solidFill>
                  <a:srgbClr val="FF3300"/>
                </a:solidFill>
                <a:latin typeface="Times New Roman" pitchFamily="18" charset="0"/>
              </a:rPr>
              <a:t>   </a:t>
            </a:r>
            <a:r>
              <a:rPr lang="en-US" sz="3000" i="1" smtClean="0">
                <a:solidFill>
                  <a:srgbClr val="FF3300"/>
                </a:solidFill>
                <a:latin typeface="Times New Roman" pitchFamily="18" charset="0"/>
              </a:rPr>
              <a:t>1. Tìm lời </a:t>
            </a:r>
            <a:r>
              <a:rPr lang="en-US" sz="3000" b="1" i="1" u="sng" smtClean="0">
                <a:solidFill>
                  <a:srgbClr val="FF3300"/>
                </a:solidFill>
                <a:latin typeface="Times New Roman" pitchFamily="18" charset="0"/>
              </a:rPr>
              <a:t>dẫn trực tiếp </a:t>
            </a:r>
            <a:r>
              <a:rPr lang="en-US" sz="3000" i="1" smtClean="0">
                <a:solidFill>
                  <a:srgbClr val="FF3300"/>
                </a:solidFill>
                <a:latin typeface="Times New Roman" pitchFamily="18" charset="0"/>
              </a:rPr>
              <a:t>và lời dẫn </a:t>
            </a:r>
            <a:r>
              <a:rPr lang="en-US" sz="3000" b="1" i="1" u="sng" smtClean="0">
                <a:solidFill>
                  <a:srgbClr val="FF3300"/>
                </a:solidFill>
                <a:latin typeface="Times New Roman" pitchFamily="18" charset="0"/>
              </a:rPr>
              <a:t>gián tiếp </a:t>
            </a:r>
            <a:r>
              <a:rPr lang="en-US" sz="3000" i="1" smtClean="0">
                <a:solidFill>
                  <a:srgbClr val="FF3300"/>
                </a:solidFill>
                <a:latin typeface="Times New Roman" pitchFamily="18" charset="0"/>
              </a:rPr>
              <a:t>trong đoạn văn sau</a:t>
            </a:r>
            <a:r>
              <a:rPr lang="en-US" sz="3000" i="1" smtClean="0">
                <a:solidFill>
                  <a:srgbClr val="0000FF"/>
                </a:solidFill>
                <a:latin typeface="Times New Roman" pitchFamily="18" charset="0"/>
              </a:rPr>
              <a:t>:</a:t>
            </a:r>
          </a:p>
          <a:p>
            <a:pPr algn="just" eaLnBrk="1" hangingPunct="1">
              <a:buFontTx/>
              <a:buNone/>
            </a:pPr>
            <a:r>
              <a:rPr lang="en-US" sz="3000" b="1" smtClean="0">
                <a:solidFill>
                  <a:schemeClr val="hlink"/>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Ba cậu bé rủ nhau vào rừng. Vì mải chơi nên các cậu về khá muộn. Ba cậu bàn với nhau xem nên nói thế nào để bố mẹ khỏi mắng. Cậu bé thứ nhất định nói dối là bị chó sói đuổi.</a:t>
            </a:r>
          </a:p>
          <a:p>
            <a:pPr algn="just" eaLnBrk="1" hangingPunct="1">
              <a:buFontTx/>
              <a:buNone/>
            </a:pPr>
            <a:r>
              <a:rPr lang="en-US" sz="3000" smtClean="0">
                <a:solidFill>
                  <a:schemeClr val="hlink"/>
                </a:solidFill>
                <a:latin typeface="Times New Roman" pitchFamily="18" charset="0"/>
                <a:cs typeface="Times New Roman" pitchFamily="18" charset="0"/>
              </a:rPr>
              <a:t>       Cậu thứ hai bảo:</a:t>
            </a:r>
          </a:p>
          <a:p>
            <a:pPr algn="just" eaLnBrk="1" hangingPunct="1">
              <a:buFontTx/>
              <a:buChar char="-"/>
            </a:pPr>
            <a:r>
              <a:rPr lang="en-US" sz="3000" smtClean="0">
                <a:solidFill>
                  <a:schemeClr val="hlink"/>
                </a:solidFill>
                <a:latin typeface="Times New Roman" pitchFamily="18" charset="0"/>
                <a:cs typeface="Times New Roman" pitchFamily="18" charset="0"/>
              </a:rPr>
              <a:t>Còn tớ, tớ sẽ nói là đang đi thì gặp ông ngoại.</a:t>
            </a:r>
          </a:p>
          <a:p>
            <a:pPr algn="just" eaLnBrk="1" hangingPunct="1">
              <a:buFontTx/>
              <a:buChar char="-"/>
            </a:pPr>
            <a:r>
              <a:rPr lang="en-US" sz="3000" smtClean="0">
                <a:solidFill>
                  <a:schemeClr val="hlink"/>
                </a:solidFill>
                <a:latin typeface="Times New Roman" pitchFamily="18" charset="0"/>
                <a:cs typeface="Times New Roman" pitchFamily="18" charset="0"/>
              </a:rPr>
              <a:t>Theo tớ, tốt nhất là chúng mình nhận lỗi với bố mẹ.- Cậu thứ ba bàn.</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81258">
                                            <p:txEl>
                                              <p:pRg st="4" end="4"/>
                                            </p:txEl>
                                          </p:spTgt>
                                        </p:tgtEl>
                                        <p:attrNameLst>
                                          <p:attrName>style.visibility</p:attrName>
                                        </p:attrNameLst>
                                      </p:cBhvr>
                                      <p:to>
                                        <p:strVal val="visible"/>
                                      </p:to>
                                    </p:set>
                                    <p:animEffect transition="in" filter="diamond(in)">
                                      <p:cBhvr>
                                        <p:cTn id="27" dur="2000"/>
                                        <p:tgtEl>
                                          <p:spTgt spid="1812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81258">
                                            <p:txEl>
                                              <p:pRg st="5" end="5"/>
                                            </p:txEl>
                                          </p:spTgt>
                                        </p:tgtEl>
                                        <p:attrNameLst>
                                          <p:attrName>style.visibility</p:attrName>
                                        </p:attrNameLst>
                                      </p:cBhvr>
                                      <p:to>
                                        <p:strVal val="visible"/>
                                      </p:to>
                                    </p:set>
                                    <p:animEffect transition="in" filter="diamond(in)">
                                      <p:cBhvr>
                                        <p:cTn id="32" dur="2000"/>
                                        <p:tgtEl>
                                          <p:spTgt spid="1812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152400" y="304800"/>
            <a:ext cx="8991600" cy="5751513"/>
          </a:xfrm>
        </p:spPr>
        <p:txBody>
          <a:bodyPr/>
          <a:lstStyle/>
          <a:p>
            <a:pPr eaLnBrk="1" hangingPunct="1">
              <a:buFont typeface="Arial" charset="0"/>
              <a:buNone/>
            </a:pPr>
            <a:r>
              <a:rPr lang="en-US" sz="2800" b="1" u="sng" smtClean="0">
                <a:solidFill>
                  <a:srgbClr val="FF3300"/>
                </a:solidFill>
                <a:latin typeface=".VnTime" pitchFamily="34" charset="0"/>
                <a:cs typeface="Times New Roman" pitchFamily="18" charset="0"/>
              </a:rPr>
              <a:t>Chu ý</a:t>
            </a:r>
            <a:r>
              <a:rPr lang="en-US" sz="2800" smtClean="0">
                <a:solidFill>
                  <a:srgbClr val="FF3300"/>
                </a:solidFill>
                <a:latin typeface=".VnTime" pitchFamily="34" charset="0"/>
                <a:cs typeface="Times New Roman" pitchFamily="18" charset="0"/>
              </a:rPr>
              <a:t>:</a:t>
            </a:r>
          </a:p>
          <a:p>
            <a:pPr eaLnBrk="1" hangingPunct="1">
              <a:buFont typeface="Arial" charset="0"/>
              <a:buNone/>
            </a:pPr>
            <a:r>
              <a:rPr lang="en-US" sz="2800" b="1" u="sng" smtClean="0">
                <a:solidFill>
                  <a:srgbClr val="FF3300"/>
                </a:solidFill>
                <a:latin typeface="VNI-Times" pitchFamily="2" charset="0"/>
              </a:rPr>
              <a:t>+ Lôøi daãn tröïc tieáp:</a:t>
            </a:r>
            <a:r>
              <a:rPr lang="en-US" sz="2800" smtClean="0">
                <a:solidFill>
                  <a:srgbClr val="0000FF"/>
                </a:solidFill>
                <a:latin typeface="VNI-Times" pitchFamily="2" charset="0"/>
              </a:rPr>
              <a:t> </a:t>
            </a:r>
            <a:r>
              <a:rPr lang="en-US" sz="2800" smtClean="0">
                <a:solidFill>
                  <a:schemeClr val="hlink"/>
                </a:solidFill>
                <a:latin typeface="VNI-Times" pitchFamily="2" charset="0"/>
              </a:rPr>
              <a:t>thöôøng ñöôïc ñaët trong daáu ngoaëc keùp.</a:t>
            </a:r>
          </a:p>
          <a:p>
            <a:pPr eaLnBrk="1" hangingPunct="1">
              <a:buFont typeface="Arial" charset="0"/>
              <a:buNone/>
            </a:pPr>
            <a:r>
              <a:rPr lang="en-US" sz="2800" smtClean="0">
                <a:solidFill>
                  <a:schemeClr val="hlink"/>
                </a:solidFill>
                <a:latin typeface="VNI-Times" pitchFamily="2" charset="0"/>
              </a:rPr>
              <a:t>+ Neáu lôøi daãn tröïc tieáp laø moät caâu hay ñoaïn troïn veïn thì noù ñöôïc ñaët sau daáu hai chaám phoái hôïp vôùi daáu gaïch ngang ñaàu doøng hoaëc phoái hôïp vôùi daáu ngoaëc keùp.</a:t>
            </a:r>
          </a:p>
          <a:p>
            <a:pPr eaLnBrk="1" hangingPunct="1">
              <a:buFont typeface="Arial" charset="0"/>
              <a:buNone/>
            </a:pPr>
            <a:r>
              <a:rPr lang="en-US" sz="2800" b="1" u="sng" smtClean="0">
                <a:solidFill>
                  <a:srgbClr val="FF3300"/>
                </a:solidFill>
                <a:latin typeface="VNI-Times" pitchFamily="2" charset="0"/>
              </a:rPr>
              <a:t>+ Lôøi daãn giaùn tieáp:</a:t>
            </a:r>
            <a:r>
              <a:rPr lang="en-US" sz="2800" smtClean="0">
                <a:solidFill>
                  <a:srgbClr val="0000FF"/>
                </a:solidFill>
                <a:latin typeface="VNI-Times" pitchFamily="2" charset="0"/>
              </a:rPr>
              <a:t> </a:t>
            </a:r>
            <a:r>
              <a:rPr lang="en-US" sz="2800" smtClean="0">
                <a:solidFill>
                  <a:schemeClr val="hlink"/>
                </a:solidFill>
                <a:latin typeface="VNI-Times" pitchFamily="2" charset="0"/>
              </a:rPr>
              <a:t>khoâng ñöôïc ñaët trong daáu ngoaëc keùp hay sau daáu gaïch ngang ñaàu doøng, nhöng tröôùc noù coù theå coù hoaëc coù theå theâm caùc töø: raèng, laø vaø daáu hai chaám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381000" y="1219200"/>
            <a:ext cx="8229600" cy="3886200"/>
          </a:xfrm>
        </p:spPr>
        <p:txBody>
          <a:bodyPr/>
          <a:lstStyle/>
          <a:p>
            <a:pPr algn="just" eaLnBrk="1" hangingPunct="1">
              <a:buFontTx/>
              <a:buNone/>
            </a:pPr>
            <a:r>
              <a:rPr lang="en-US" b="1" u="sng" smtClean="0">
                <a:solidFill>
                  <a:srgbClr val="FF3300"/>
                </a:solidFill>
                <a:latin typeface="Times New Roman" pitchFamily="18" charset="0"/>
              </a:rPr>
              <a:t>III. Luyện tập:</a:t>
            </a:r>
          </a:p>
          <a:p>
            <a:pPr algn="just" eaLnBrk="1" hangingPunct="1">
              <a:buFontTx/>
              <a:buNone/>
            </a:pPr>
            <a:r>
              <a:rPr lang="en-US" b="1" smtClean="0">
                <a:solidFill>
                  <a:srgbClr val="FF3300"/>
                </a:solidFill>
                <a:latin typeface="Times New Roman" pitchFamily="18" charset="0"/>
              </a:rPr>
              <a:t>1</a:t>
            </a:r>
            <a:r>
              <a:rPr lang="en-US" i="1" smtClean="0">
                <a:solidFill>
                  <a:srgbClr val="FF3300"/>
                </a:solidFill>
                <a:latin typeface="Times New Roman" pitchFamily="18" charset="0"/>
              </a:rPr>
              <a:t>. + </a:t>
            </a:r>
            <a:r>
              <a:rPr lang="en-US" b="1" smtClean="0">
                <a:solidFill>
                  <a:srgbClr val="FF3300"/>
                </a:solidFill>
                <a:latin typeface="Times New Roman" pitchFamily="18" charset="0"/>
              </a:rPr>
              <a:t>Lời dẫn gián tiếp</a:t>
            </a:r>
            <a:r>
              <a:rPr lang="en-US" i="1" smtClean="0">
                <a:solidFill>
                  <a:srgbClr val="FF3300"/>
                </a:solidFill>
                <a:latin typeface="Times New Roman" pitchFamily="18" charset="0"/>
              </a:rPr>
              <a:t>:</a:t>
            </a:r>
            <a:r>
              <a:rPr lang="en-US" i="1" smtClean="0">
                <a:solidFill>
                  <a:srgbClr val="000066"/>
                </a:solidFill>
                <a:latin typeface="Times New Roman" pitchFamily="18" charset="0"/>
              </a:rPr>
              <a:t> </a:t>
            </a:r>
            <a:r>
              <a:rPr lang="en-US" smtClean="0">
                <a:solidFill>
                  <a:srgbClr val="0000FF"/>
                </a:solidFill>
                <a:latin typeface="Times New Roman" pitchFamily="18" charset="0"/>
              </a:rPr>
              <a:t>(Cậu bé thứ nhất định nói dối là) </a:t>
            </a:r>
            <a:r>
              <a:rPr lang="en-US" i="1" smtClean="0">
                <a:solidFill>
                  <a:srgbClr val="0000FF"/>
                </a:solidFill>
                <a:latin typeface="Times New Roman" pitchFamily="18" charset="0"/>
              </a:rPr>
              <a:t>bị chó sói đuổi.</a:t>
            </a:r>
          </a:p>
          <a:p>
            <a:pPr algn="just" eaLnBrk="1" hangingPunct="1">
              <a:buFontTx/>
              <a:buNone/>
            </a:pPr>
            <a:r>
              <a:rPr lang="en-US" b="1" i="1" smtClean="0">
                <a:solidFill>
                  <a:srgbClr val="000066"/>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 Lời dẫn trực tiếp</a:t>
            </a:r>
            <a:r>
              <a:rPr lang="en-US" smtClean="0">
                <a:solidFill>
                  <a:srgbClr val="FF0000"/>
                </a:solidFill>
                <a:latin typeface="Times New Roman" pitchFamily="18" charset="0"/>
                <a:cs typeface="Times New Roman" pitchFamily="18" charset="0"/>
              </a:rPr>
              <a:t>: </a:t>
            </a:r>
            <a:r>
              <a:rPr lang="en-US" smtClean="0">
                <a:solidFill>
                  <a:srgbClr val="0000FF"/>
                </a:solidFill>
                <a:latin typeface="Times New Roman" pitchFamily="18" charset="0"/>
                <a:cs typeface="Times New Roman" pitchFamily="18" charset="0"/>
              </a:rPr>
              <a:t>- </a:t>
            </a:r>
            <a:r>
              <a:rPr lang="en-US" i="1" smtClean="0">
                <a:solidFill>
                  <a:srgbClr val="0000FF"/>
                </a:solidFill>
                <a:latin typeface="Times New Roman" pitchFamily="18" charset="0"/>
                <a:cs typeface="Times New Roman" pitchFamily="18" charset="0"/>
              </a:rPr>
              <a:t>Còn tớ,tớ sẽ nói là đang đi thì găp ông ngoại.</a:t>
            </a:r>
          </a:p>
          <a:p>
            <a:pPr algn="just" eaLnBrk="1" hangingPunct="1">
              <a:buFontTx/>
              <a:buNone/>
            </a:pPr>
            <a:r>
              <a:rPr lang="en-US" smtClean="0">
                <a:solidFill>
                  <a:srgbClr val="0000FF"/>
                </a:solidFill>
                <a:latin typeface="Times New Roman" pitchFamily="18" charset="0"/>
                <a:cs typeface="Times New Roman" pitchFamily="18" charset="0"/>
              </a:rPr>
              <a:t>                                           - </a:t>
            </a:r>
            <a:r>
              <a:rPr lang="en-US" i="1" smtClean="0">
                <a:solidFill>
                  <a:srgbClr val="0000FF"/>
                </a:solidFill>
                <a:latin typeface="Times New Roman" pitchFamily="18" charset="0"/>
                <a:cs typeface="Times New Roman" pitchFamily="18" charset="0"/>
              </a:rPr>
              <a:t>Theo tớ, tốt nhất là chúng mình nhận lỗi với bố mẹ</a:t>
            </a:r>
            <a:r>
              <a:rPr lang="en-US" smtClean="0">
                <a:solidFill>
                  <a:srgbClr val="0000FF"/>
                </a:solidFill>
                <a:latin typeface="Times New Roman" pitchFamily="18" charset="0"/>
                <a:cs typeface="Times New Roman" pitchFamily="18" charset="0"/>
              </a:rPr>
              <a:t>. </a:t>
            </a:r>
            <a:endParaRPr lang="en-US" smtClean="0">
              <a:solidFill>
                <a:srgbClr val="0000FF"/>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457200" y="1219200"/>
            <a:ext cx="8229600" cy="4419600"/>
          </a:xfrm>
        </p:spPr>
        <p:txBody>
          <a:bodyPr/>
          <a:lstStyle/>
          <a:p>
            <a:pPr algn="just" eaLnBrk="1" hangingPunct="1">
              <a:buFontTx/>
              <a:buNone/>
            </a:pPr>
            <a:r>
              <a:rPr lang="en-US" sz="3000" b="1" u="sng" smtClean="0">
                <a:solidFill>
                  <a:srgbClr val="FF3300"/>
                </a:solidFill>
                <a:latin typeface="Times New Roman" pitchFamily="18" charset="0"/>
              </a:rPr>
              <a:t>III. Luyện tập:</a:t>
            </a:r>
          </a:p>
          <a:p>
            <a:pPr algn="just" eaLnBrk="1" hangingPunct="1">
              <a:buFontTx/>
              <a:buNone/>
            </a:pPr>
            <a:r>
              <a:rPr lang="en-US" sz="3000" b="1" u="sng" smtClean="0">
                <a:solidFill>
                  <a:srgbClr val="FF3300"/>
                </a:solidFill>
                <a:latin typeface="Times New Roman" pitchFamily="18" charset="0"/>
              </a:rPr>
              <a:t>Bài 2</a:t>
            </a:r>
            <a:r>
              <a:rPr lang="en-US" sz="3000" i="1" smtClean="0">
                <a:solidFill>
                  <a:srgbClr val="FF3300"/>
                </a:solidFill>
                <a:latin typeface="Times New Roman" pitchFamily="18" charset="0"/>
              </a:rPr>
              <a:t>.</a:t>
            </a:r>
            <a:r>
              <a:rPr lang="en-US" sz="3000" i="1" smtClean="0">
                <a:solidFill>
                  <a:srgbClr val="0000FF"/>
                </a:solidFill>
                <a:latin typeface="Times New Roman" pitchFamily="18" charset="0"/>
              </a:rPr>
              <a:t> </a:t>
            </a:r>
            <a:r>
              <a:rPr lang="en-US" sz="3000" i="1" smtClean="0">
                <a:solidFill>
                  <a:srgbClr val="FF3300"/>
                </a:solidFill>
                <a:latin typeface="Times New Roman" pitchFamily="18" charset="0"/>
              </a:rPr>
              <a:t>Chuyển lời dẫn gián tiếp trong đoạn văn sau thành lời dẫn trực tiếp:</a:t>
            </a:r>
          </a:p>
          <a:p>
            <a:pPr algn="just" eaLnBrk="1" hangingPunct="1">
              <a:buFontTx/>
              <a:buNone/>
            </a:pPr>
            <a:r>
              <a:rPr lang="en-US" sz="3000" b="1" smtClean="0">
                <a:solidFill>
                  <a:srgbClr val="000066"/>
                </a:solidFill>
                <a:latin typeface="Times New Roman" pitchFamily="18" charset="0"/>
              </a:rPr>
              <a:t>       </a:t>
            </a:r>
            <a:r>
              <a:rPr lang="en-US" sz="3000" smtClean="0">
                <a:solidFill>
                  <a:srgbClr val="0000FF"/>
                </a:solidFill>
                <a:latin typeface="Times New Roman" pitchFamily="18" charset="0"/>
              </a:rPr>
              <a:t>Vua nhìn thấy những miếng trầu têm rất khéo bèn hỏi bà hàng nước xem trầu đó ai têm. Bà lão bảo chính tay bà têm. Vua gặng hỏi mãi, bà lão đành nói thật là con gái bà têm.</a:t>
            </a:r>
            <a:r>
              <a:rPr lang="en-US" sz="3000" smtClean="0">
                <a:latin typeface="Times New Roman" pitchFamily="18" charset="0"/>
              </a:rPr>
              <a:t> </a:t>
            </a:r>
          </a:p>
          <a:p>
            <a:pPr algn="r" eaLnBrk="1" hangingPunct="1">
              <a:buFontTx/>
              <a:buNone/>
            </a:pPr>
            <a:r>
              <a:rPr lang="en-US" sz="3000" smtClean="0">
                <a:latin typeface="Times New Roman" pitchFamily="18" charset="0"/>
              </a:rPr>
              <a:t>Truyện tấm Cám</a:t>
            </a:r>
            <a:endParaRPr lang="en-US" sz="3000" smtClean="0">
              <a:solidFill>
                <a:srgbClr val="000066"/>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152400" y="457200"/>
            <a:ext cx="8686800" cy="3581400"/>
          </a:xfrm>
        </p:spPr>
        <p:txBody>
          <a:bodyPr/>
          <a:lstStyle/>
          <a:p>
            <a:pPr eaLnBrk="1" hangingPunct="1">
              <a:buFont typeface="Arial" charset="0"/>
              <a:buNone/>
            </a:pPr>
            <a:r>
              <a:rPr lang="en-US" sz="3000" smtClean="0">
                <a:solidFill>
                  <a:srgbClr val="FF3300"/>
                </a:solidFill>
                <a:latin typeface="VNI-Helve" pitchFamily="2" charset="0"/>
              </a:rPr>
              <a:t>+ </a:t>
            </a:r>
            <a:r>
              <a:rPr lang="en-US" sz="3000" b="1" u="sng" smtClean="0">
                <a:solidFill>
                  <a:srgbClr val="FF3300"/>
                </a:solidFill>
                <a:latin typeface="VNI-Helve" pitchFamily="2" charset="0"/>
              </a:rPr>
              <a:t>Gôïi yù</a:t>
            </a:r>
            <a:r>
              <a:rPr lang="en-US" sz="3000" smtClean="0">
                <a:solidFill>
                  <a:srgbClr val="FF3300"/>
                </a:solidFill>
                <a:latin typeface="VNI-Helve" pitchFamily="2" charset="0"/>
              </a:rPr>
              <a:t>:</a:t>
            </a:r>
            <a:r>
              <a:rPr lang="en-US" sz="3000" smtClean="0">
                <a:latin typeface="VNI-Helve" pitchFamily="2" charset="0"/>
              </a:rPr>
              <a:t> </a:t>
            </a:r>
            <a:r>
              <a:rPr lang="en-US" sz="3000" smtClean="0">
                <a:solidFill>
                  <a:srgbClr val="0000FF"/>
                </a:solidFill>
                <a:latin typeface="VNI-Helve" pitchFamily="2" charset="0"/>
              </a:rPr>
              <a:t>Muoán chuyeån lôøi daãn giaùn tieáp thaønh tröïc tieáp thì phaûi naém vöõng ñoù laø lôøi noùi cuûa ai, noùi vôùi ai . Khi chuyeån:</a:t>
            </a:r>
          </a:p>
          <a:p>
            <a:pPr eaLnBrk="1" hangingPunct="1">
              <a:buFont typeface="Arial" charset="0"/>
              <a:buNone/>
            </a:pPr>
            <a:r>
              <a:rPr lang="en-US" sz="3000" smtClean="0">
                <a:solidFill>
                  <a:srgbClr val="0000FF"/>
                </a:solidFill>
                <a:latin typeface="VNI-Helve" pitchFamily="2" charset="0"/>
              </a:rPr>
              <a:t>- Phaûi thay ñoåi töø xöng hoâ.</a:t>
            </a:r>
          </a:p>
          <a:p>
            <a:pPr eaLnBrk="1" hangingPunct="1">
              <a:buFont typeface="Arial" charset="0"/>
              <a:buNone/>
            </a:pPr>
            <a:r>
              <a:rPr lang="en-US" sz="3000" smtClean="0">
                <a:solidFill>
                  <a:srgbClr val="0000FF"/>
                </a:solidFill>
                <a:latin typeface="VNI-Helve" pitchFamily="2" charset="0"/>
              </a:rPr>
              <a:t>- Phaûi ñaët lôøi noùi tröïc tieáp sau daáu hai chaám, trong daáu ngoaëc keùp hoaëc ñaët sau daáu hai chaám, xuoáng doøng, gaïch ñaàu doøng.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a:xfrm>
            <a:off x="2286000" y="304800"/>
            <a:ext cx="7010400" cy="1036638"/>
          </a:xfrm>
        </p:spPr>
        <p:txBody>
          <a:bodyPr/>
          <a:lstStyle/>
          <a:p>
            <a:pPr eaLnBrk="1" hangingPunct="1"/>
            <a:r>
              <a:rPr lang="en-US" sz="3600" smtClean="0">
                <a:solidFill>
                  <a:srgbClr val="0000FF"/>
                </a:solidFill>
                <a:latin typeface="Times New Roman" pitchFamily="18" charset="0"/>
              </a:rPr>
              <a:t> </a:t>
            </a:r>
          </a:p>
        </p:txBody>
      </p:sp>
      <p:sp>
        <p:nvSpPr>
          <p:cNvPr id="221189" name="Rectangle 5"/>
          <p:cNvSpPr>
            <a:spLocks noGrp="1" noChangeArrowheads="1"/>
          </p:cNvSpPr>
          <p:nvPr>
            <p:ph sz="half" idx="1"/>
          </p:nvPr>
        </p:nvSpPr>
        <p:spPr>
          <a:xfrm>
            <a:off x="0" y="304800"/>
            <a:ext cx="4572000" cy="6019800"/>
          </a:xfrm>
        </p:spPr>
        <p:txBody>
          <a:bodyPr/>
          <a:lstStyle/>
          <a:p>
            <a:pPr algn="just" eaLnBrk="1" hangingPunct="1">
              <a:lnSpc>
                <a:spcPct val="90000"/>
              </a:lnSpc>
              <a:buFontTx/>
              <a:buNone/>
            </a:pPr>
            <a:r>
              <a:rPr lang="en-US" sz="3000" b="1" smtClean="0">
                <a:solidFill>
                  <a:srgbClr val="FF3300"/>
                </a:solidFill>
                <a:latin typeface="Times New Roman" pitchFamily="18" charset="0"/>
              </a:rPr>
              <a:t>Lời dẫn gián tiếp</a:t>
            </a:r>
          </a:p>
          <a:p>
            <a:pPr algn="just" eaLnBrk="1" hangingPunct="1">
              <a:lnSpc>
                <a:spcPct val="90000"/>
              </a:lnSpc>
              <a:buFontTx/>
              <a:buNone/>
            </a:pPr>
            <a:r>
              <a:rPr lang="en-US" sz="3000" i="1" smtClean="0">
                <a:solidFill>
                  <a:srgbClr val="0000FF"/>
                </a:solidFill>
                <a:latin typeface="Times New Roman" pitchFamily="18" charset="0"/>
              </a:rPr>
              <a:t> Vua nhìn thấy những miếng trầu têm rất khéo bèn hỏi bà hàng nước xem trầu đó ai têm.</a:t>
            </a:r>
          </a:p>
          <a:p>
            <a:pPr algn="just" eaLnBrk="1" hangingPunct="1">
              <a:lnSpc>
                <a:spcPct val="90000"/>
              </a:lnSpc>
              <a:buFontTx/>
              <a:buNone/>
            </a:pPr>
            <a:endParaRPr lang="en-US" sz="3000" b="1" smtClean="0">
              <a:solidFill>
                <a:srgbClr val="FF3300"/>
              </a:solidFill>
              <a:latin typeface="Times New Roman" pitchFamily="18" charset="0"/>
            </a:endParaRPr>
          </a:p>
          <a:p>
            <a:pPr algn="just" eaLnBrk="1" hangingPunct="1">
              <a:lnSpc>
                <a:spcPct val="90000"/>
              </a:lnSpc>
              <a:buFontTx/>
              <a:buNone/>
            </a:pPr>
            <a:r>
              <a:rPr lang="en-US" sz="3000" b="1" smtClean="0">
                <a:solidFill>
                  <a:srgbClr val="FF3300"/>
                </a:solidFill>
                <a:latin typeface="Times New Roman" pitchFamily="18" charset="0"/>
              </a:rPr>
              <a:t>Bà lão bảo chính tay bà têm.</a:t>
            </a:r>
          </a:p>
          <a:p>
            <a:pPr algn="just" eaLnBrk="1" hangingPunct="1">
              <a:lnSpc>
                <a:spcPct val="90000"/>
              </a:lnSpc>
              <a:buFontTx/>
              <a:buNone/>
            </a:pPr>
            <a:endParaRPr lang="en-US" sz="3000" smtClean="0">
              <a:solidFill>
                <a:srgbClr val="FF3300"/>
              </a:solidFill>
              <a:latin typeface="Times New Roman" pitchFamily="18" charset="0"/>
            </a:endParaRPr>
          </a:p>
          <a:p>
            <a:pPr algn="just" eaLnBrk="1" hangingPunct="1">
              <a:lnSpc>
                <a:spcPct val="90000"/>
              </a:lnSpc>
              <a:buFontTx/>
              <a:buNone/>
            </a:pPr>
            <a:endParaRPr lang="en-US" sz="3000" smtClean="0">
              <a:solidFill>
                <a:srgbClr val="0000FF"/>
              </a:solidFill>
              <a:latin typeface="Times New Roman" pitchFamily="18" charset="0"/>
            </a:endParaRPr>
          </a:p>
          <a:p>
            <a:pPr algn="just" eaLnBrk="1" hangingPunct="1">
              <a:lnSpc>
                <a:spcPct val="90000"/>
              </a:lnSpc>
              <a:buFontTx/>
              <a:buNone/>
            </a:pPr>
            <a:r>
              <a:rPr lang="en-US" sz="3000" smtClean="0">
                <a:solidFill>
                  <a:srgbClr val="0000FF"/>
                </a:solidFill>
                <a:latin typeface="Times New Roman" pitchFamily="18" charset="0"/>
              </a:rPr>
              <a:t>Vua gặng hỏi mãi, bà lão đành nói thật là con gái bà têm.</a:t>
            </a:r>
          </a:p>
        </p:txBody>
      </p:sp>
      <p:sp>
        <p:nvSpPr>
          <p:cNvPr id="221190" name="Rectangle 6"/>
          <p:cNvSpPr>
            <a:spLocks noGrp="1" noChangeArrowheads="1"/>
          </p:cNvSpPr>
          <p:nvPr>
            <p:ph sz="half" idx="2"/>
          </p:nvPr>
        </p:nvSpPr>
        <p:spPr>
          <a:xfrm>
            <a:off x="4572000" y="381000"/>
            <a:ext cx="4419600" cy="6248400"/>
          </a:xfrm>
        </p:spPr>
        <p:txBody>
          <a:bodyPr/>
          <a:lstStyle/>
          <a:p>
            <a:pPr algn="just" eaLnBrk="1" hangingPunct="1">
              <a:lnSpc>
                <a:spcPct val="90000"/>
              </a:lnSpc>
              <a:buFontTx/>
              <a:buNone/>
            </a:pPr>
            <a:r>
              <a:rPr lang="en-US" smtClean="0">
                <a:solidFill>
                  <a:srgbClr val="FF3300"/>
                </a:solidFill>
                <a:latin typeface="Times New Roman" pitchFamily="18" charset="0"/>
              </a:rPr>
              <a:t> </a:t>
            </a:r>
            <a:r>
              <a:rPr lang="en-US" b="1" smtClean="0">
                <a:solidFill>
                  <a:srgbClr val="FF3300"/>
                </a:solidFill>
                <a:latin typeface="Times New Roman" pitchFamily="18" charset="0"/>
              </a:rPr>
              <a:t>Lời dẫn trực tiếp</a:t>
            </a:r>
          </a:p>
          <a:p>
            <a:pPr algn="just" eaLnBrk="1" hangingPunct="1">
              <a:lnSpc>
                <a:spcPct val="90000"/>
              </a:lnSpc>
              <a:buFont typeface="Wingdings" pitchFamily="2" charset="2"/>
              <a:buChar char="Ø"/>
            </a:pPr>
            <a:r>
              <a:rPr lang="en-US" i="1" smtClean="0">
                <a:solidFill>
                  <a:srgbClr val="0000FF"/>
                </a:solidFill>
                <a:latin typeface="Times New Roman" pitchFamily="18" charset="0"/>
              </a:rPr>
              <a:t>Vua nhìn thấy những miêng trầu têm rất khéo bèn hỏi bà hàng nước:</a:t>
            </a:r>
          </a:p>
          <a:p>
            <a:pPr algn="just" eaLnBrk="1" hangingPunct="1">
              <a:lnSpc>
                <a:spcPct val="90000"/>
              </a:lnSpc>
              <a:buFontTx/>
              <a:buNone/>
            </a:pPr>
            <a:r>
              <a:rPr lang="en-US" i="1" smtClean="0">
                <a:solidFill>
                  <a:srgbClr val="0000FF"/>
                </a:solidFill>
                <a:latin typeface="Times New Roman" pitchFamily="18" charset="0"/>
              </a:rPr>
              <a:t>   - Xin cụ cho biết ai đã têm trầu này</a:t>
            </a:r>
            <a:r>
              <a:rPr lang="en-US" i="1" smtClean="0">
                <a:latin typeface="Times New Roman" pitchFamily="18" charset="0"/>
              </a:rPr>
              <a:t>.</a:t>
            </a:r>
          </a:p>
          <a:p>
            <a:pPr algn="just" eaLnBrk="1" hangingPunct="1">
              <a:lnSpc>
                <a:spcPct val="90000"/>
              </a:lnSpc>
              <a:buFont typeface="Wingdings" pitchFamily="2" charset="2"/>
              <a:buChar char="Ø"/>
            </a:pPr>
            <a:r>
              <a:rPr lang="en-US" smtClean="0">
                <a:solidFill>
                  <a:srgbClr val="0000FF"/>
                </a:solidFill>
                <a:latin typeface="Times New Roman" pitchFamily="18" charset="0"/>
              </a:rPr>
              <a:t>Bà lão bảo</a:t>
            </a:r>
            <a:r>
              <a:rPr lang="en-US" smtClean="0">
                <a:solidFill>
                  <a:srgbClr val="000066"/>
                </a:solidFill>
                <a:latin typeface="Times New Roman" pitchFamily="18" charset="0"/>
              </a:rPr>
              <a:t>:</a:t>
            </a:r>
          </a:p>
          <a:p>
            <a:pPr algn="just" eaLnBrk="1" hangingPunct="1">
              <a:lnSpc>
                <a:spcPct val="90000"/>
              </a:lnSpc>
              <a:buFontTx/>
              <a:buNone/>
            </a:pPr>
            <a:r>
              <a:rPr lang="en-US" smtClean="0">
                <a:solidFill>
                  <a:srgbClr val="000066"/>
                </a:solidFill>
                <a:latin typeface="Times New Roman" pitchFamily="18" charset="0"/>
              </a:rPr>
              <a:t>    </a:t>
            </a:r>
            <a:r>
              <a:rPr lang="en-US" smtClean="0">
                <a:solidFill>
                  <a:srgbClr val="0000FF"/>
                </a:solidFill>
                <a:latin typeface="Times New Roman" pitchFamily="18" charset="0"/>
              </a:rPr>
              <a:t>- Tâu bệ hạ, trầu do chính gìa têm đấy ạ!</a:t>
            </a:r>
          </a:p>
          <a:p>
            <a:pPr algn="just" eaLnBrk="1" hangingPunct="1">
              <a:lnSpc>
                <a:spcPct val="90000"/>
              </a:lnSpc>
              <a:buFont typeface="Wingdings" pitchFamily="2" charset="2"/>
              <a:buChar char="Ø"/>
            </a:pPr>
            <a:r>
              <a:rPr lang="en-US" smtClean="0">
                <a:solidFill>
                  <a:srgbClr val="0000FF"/>
                </a:solidFill>
                <a:latin typeface="Times New Roman" pitchFamily="18" charset="0"/>
              </a:rPr>
              <a:t>Nhà vua không tin, gặng hỏi mãi, bà lão đành nói thật</a:t>
            </a:r>
            <a:r>
              <a:rPr lang="en-US" b="1" smtClean="0">
                <a:solidFill>
                  <a:srgbClr val="FF3300"/>
                </a:solidFill>
                <a:latin typeface="Times New Roman" pitchFamily="18" charset="0"/>
              </a:rPr>
              <a:t>:</a:t>
            </a:r>
          </a:p>
          <a:p>
            <a:pPr algn="just" eaLnBrk="1" hangingPunct="1">
              <a:lnSpc>
                <a:spcPct val="90000"/>
              </a:lnSpc>
              <a:buFontTx/>
              <a:buNone/>
            </a:pPr>
            <a:r>
              <a:rPr lang="en-US" smtClean="0">
                <a:solidFill>
                  <a:srgbClr val="0000FF"/>
                </a:solidFill>
                <a:latin typeface="Times New Roman" pitchFamily="18" charset="0"/>
              </a:rPr>
              <a:t>    - Thưa, đó là trầu do con gái già têm.</a:t>
            </a:r>
          </a:p>
        </p:txBody>
      </p:sp>
      <p:cxnSp>
        <p:nvCxnSpPr>
          <p:cNvPr id="12" name="Straight Connector 11"/>
          <p:cNvCxnSpPr/>
          <p:nvPr/>
        </p:nvCxnSpPr>
        <p:spPr bwMode="auto">
          <a:xfrm rot="5400000" flipH="1" flipV="1">
            <a:off x="1372394" y="3656806"/>
            <a:ext cx="6400800" cy="1588"/>
          </a:xfrm>
          <a:prstGeom prst="line">
            <a:avLst/>
          </a:prstGeom>
          <a:ln>
            <a:headEnd type="none" w="sm" len="sm"/>
            <a:tailEnd type="none" w="sm" len="sm"/>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1189">
                                            <p:txEl>
                                              <p:pRg st="0" end="0"/>
                                            </p:txEl>
                                          </p:spTgt>
                                        </p:tgtEl>
                                        <p:attrNameLst>
                                          <p:attrName>style.visibility</p:attrName>
                                        </p:attrNameLst>
                                      </p:cBhvr>
                                      <p:to>
                                        <p:strVal val="visible"/>
                                      </p:to>
                                    </p:set>
                                    <p:animEffect transition="in" filter="blinds(horizontal)">
                                      <p:cBhvr>
                                        <p:cTn id="7" dur="500"/>
                                        <p:tgtEl>
                                          <p:spTgt spid="2211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1189">
                                            <p:txEl>
                                              <p:pRg st="1" end="1"/>
                                            </p:txEl>
                                          </p:spTgt>
                                        </p:tgtEl>
                                        <p:attrNameLst>
                                          <p:attrName>style.visibility</p:attrName>
                                        </p:attrNameLst>
                                      </p:cBhvr>
                                      <p:to>
                                        <p:strVal val="visible"/>
                                      </p:to>
                                    </p:set>
                                    <p:animEffect transition="in" filter="blinds(horizontal)">
                                      <p:cBhvr>
                                        <p:cTn id="12" dur="500"/>
                                        <p:tgtEl>
                                          <p:spTgt spid="2211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1189">
                                            <p:txEl>
                                              <p:pRg st="3" end="3"/>
                                            </p:txEl>
                                          </p:spTgt>
                                        </p:tgtEl>
                                        <p:attrNameLst>
                                          <p:attrName>style.visibility</p:attrName>
                                        </p:attrNameLst>
                                      </p:cBhvr>
                                      <p:to>
                                        <p:strVal val="visible"/>
                                      </p:to>
                                    </p:set>
                                    <p:animEffect transition="in" filter="blinds(horizontal)">
                                      <p:cBhvr>
                                        <p:cTn id="17" dur="500"/>
                                        <p:tgtEl>
                                          <p:spTgt spid="22118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1189">
                                            <p:txEl>
                                              <p:pRg st="6" end="6"/>
                                            </p:txEl>
                                          </p:spTgt>
                                        </p:tgtEl>
                                        <p:attrNameLst>
                                          <p:attrName>style.visibility</p:attrName>
                                        </p:attrNameLst>
                                      </p:cBhvr>
                                      <p:to>
                                        <p:strVal val="visible"/>
                                      </p:to>
                                    </p:set>
                                    <p:animEffect transition="in" filter="blinds(horizontal)">
                                      <p:cBhvr>
                                        <p:cTn id="22" dur="500"/>
                                        <p:tgtEl>
                                          <p:spTgt spid="22118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21190">
                                            <p:txEl>
                                              <p:pRg st="0" end="0"/>
                                            </p:txEl>
                                          </p:spTgt>
                                        </p:tgtEl>
                                        <p:attrNameLst>
                                          <p:attrName>style.visibility</p:attrName>
                                        </p:attrNameLst>
                                      </p:cBhvr>
                                      <p:to>
                                        <p:strVal val="visible"/>
                                      </p:to>
                                    </p:set>
                                    <p:animEffect transition="in" filter="fade">
                                      <p:cBhvr>
                                        <p:cTn id="27" dur="1000"/>
                                        <p:tgtEl>
                                          <p:spTgt spid="221190">
                                            <p:txEl>
                                              <p:pRg st="0" end="0"/>
                                            </p:txEl>
                                          </p:spTgt>
                                        </p:tgtEl>
                                      </p:cBhvr>
                                    </p:animEffect>
                                    <p:anim calcmode="lin" valueType="num">
                                      <p:cBhvr>
                                        <p:cTn id="28" dur="1000" fill="hold"/>
                                        <p:tgtEl>
                                          <p:spTgt spid="22119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211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221190">
                                            <p:txEl>
                                              <p:pRg st="1" end="1"/>
                                            </p:txEl>
                                          </p:spTgt>
                                        </p:tgtEl>
                                        <p:attrNameLst>
                                          <p:attrName>style.visibility</p:attrName>
                                        </p:attrNameLst>
                                      </p:cBhvr>
                                      <p:to>
                                        <p:strVal val="visible"/>
                                      </p:to>
                                    </p:set>
                                    <p:animEffect transition="in" filter="fade">
                                      <p:cBhvr>
                                        <p:cTn id="34" dur="1000"/>
                                        <p:tgtEl>
                                          <p:spTgt spid="221190">
                                            <p:txEl>
                                              <p:pRg st="1" end="1"/>
                                            </p:txEl>
                                          </p:spTgt>
                                        </p:tgtEl>
                                      </p:cBhvr>
                                    </p:animEffect>
                                    <p:anim calcmode="lin" valueType="num">
                                      <p:cBhvr>
                                        <p:cTn id="35" dur="1000" fill="hold"/>
                                        <p:tgtEl>
                                          <p:spTgt spid="221190">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211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221190">
                                            <p:txEl>
                                              <p:pRg st="2" end="2"/>
                                            </p:txEl>
                                          </p:spTgt>
                                        </p:tgtEl>
                                        <p:attrNameLst>
                                          <p:attrName>style.visibility</p:attrName>
                                        </p:attrNameLst>
                                      </p:cBhvr>
                                      <p:to>
                                        <p:strVal val="visible"/>
                                      </p:to>
                                    </p:set>
                                    <p:animEffect transition="in" filter="fade">
                                      <p:cBhvr>
                                        <p:cTn id="41" dur="1000"/>
                                        <p:tgtEl>
                                          <p:spTgt spid="221190">
                                            <p:txEl>
                                              <p:pRg st="2" end="2"/>
                                            </p:txEl>
                                          </p:spTgt>
                                        </p:tgtEl>
                                      </p:cBhvr>
                                    </p:animEffect>
                                    <p:anim calcmode="lin" valueType="num">
                                      <p:cBhvr>
                                        <p:cTn id="42" dur="1000" fill="hold"/>
                                        <p:tgtEl>
                                          <p:spTgt spid="22119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2211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221190">
                                            <p:txEl>
                                              <p:pRg st="3" end="3"/>
                                            </p:txEl>
                                          </p:spTgt>
                                        </p:tgtEl>
                                        <p:attrNameLst>
                                          <p:attrName>style.visibility</p:attrName>
                                        </p:attrNameLst>
                                      </p:cBhvr>
                                      <p:to>
                                        <p:strVal val="visible"/>
                                      </p:to>
                                    </p:set>
                                    <p:animEffect transition="in" filter="fade">
                                      <p:cBhvr>
                                        <p:cTn id="48" dur="1000"/>
                                        <p:tgtEl>
                                          <p:spTgt spid="221190">
                                            <p:txEl>
                                              <p:pRg st="3" end="3"/>
                                            </p:txEl>
                                          </p:spTgt>
                                        </p:tgtEl>
                                      </p:cBhvr>
                                    </p:animEffect>
                                    <p:anim calcmode="lin" valueType="num">
                                      <p:cBhvr>
                                        <p:cTn id="49" dur="1000" fill="hold"/>
                                        <p:tgtEl>
                                          <p:spTgt spid="221190">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2211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221190">
                                            <p:txEl>
                                              <p:pRg st="4" end="4"/>
                                            </p:txEl>
                                          </p:spTgt>
                                        </p:tgtEl>
                                        <p:attrNameLst>
                                          <p:attrName>style.visibility</p:attrName>
                                        </p:attrNameLst>
                                      </p:cBhvr>
                                      <p:to>
                                        <p:strVal val="visible"/>
                                      </p:to>
                                    </p:set>
                                    <p:animEffect transition="in" filter="fade">
                                      <p:cBhvr>
                                        <p:cTn id="55" dur="1000"/>
                                        <p:tgtEl>
                                          <p:spTgt spid="221190">
                                            <p:txEl>
                                              <p:pRg st="4" end="4"/>
                                            </p:txEl>
                                          </p:spTgt>
                                        </p:tgtEl>
                                      </p:cBhvr>
                                    </p:animEffect>
                                    <p:anim calcmode="lin" valueType="num">
                                      <p:cBhvr>
                                        <p:cTn id="56" dur="1000" fill="hold"/>
                                        <p:tgtEl>
                                          <p:spTgt spid="221190">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2211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221190">
                                            <p:txEl>
                                              <p:pRg st="5" end="5"/>
                                            </p:txEl>
                                          </p:spTgt>
                                        </p:tgtEl>
                                        <p:attrNameLst>
                                          <p:attrName>style.visibility</p:attrName>
                                        </p:attrNameLst>
                                      </p:cBhvr>
                                      <p:to>
                                        <p:strVal val="visible"/>
                                      </p:to>
                                    </p:set>
                                    <p:animEffect transition="in" filter="fade">
                                      <p:cBhvr>
                                        <p:cTn id="62" dur="1000"/>
                                        <p:tgtEl>
                                          <p:spTgt spid="221190">
                                            <p:txEl>
                                              <p:pRg st="5" end="5"/>
                                            </p:txEl>
                                          </p:spTgt>
                                        </p:tgtEl>
                                      </p:cBhvr>
                                    </p:animEffect>
                                    <p:anim calcmode="lin" valueType="num">
                                      <p:cBhvr>
                                        <p:cTn id="63" dur="1000" fill="hold"/>
                                        <p:tgtEl>
                                          <p:spTgt spid="221190">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22119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221190">
                                            <p:txEl>
                                              <p:pRg st="6" end="6"/>
                                            </p:txEl>
                                          </p:spTgt>
                                        </p:tgtEl>
                                        <p:attrNameLst>
                                          <p:attrName>style.visibility</p:attrName>
                                        </p:attrNameLst>
                                      </p:cBhvr>
                                      <p:to>
                                        <p:strVal val="visible"/>
                                      </p:to>
                                    </p:set>
                                    <p:animEffect transition="in" filter="fade">
                                      <p:cBhvr>
                                        <p:cTn id="69" dur="1000"/>
                                        <p:tgtEl>
                                          <p:spTgt spid="221190">
                                            <p:txEl>
                                              <p:pRg st="6" end="6"/>
                                            </p:txEl>
                                          </p:spTgt>
                                        </p:tgtEl>
                                      </p:cBhvr>
                                    </p:animEffect>
                                    <p:anim calcmode="lin" valueType="num">
                                      <p:cBhvr>
                                        <p:cTn id="70" dur="1000" fill="hold"/>
                                        <p:tgtEl>
                                          <p:spTgt spid="221190">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119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p:cNvSpPr txBox="1">
            <a:spLocks noChangeArrowheads="1"/>
          </p:cNvSpPr>
          <p:nvPr/>
        </p:nvSpPr>
        <p:spPr bwMode="auto">
          <a:xfrm>
            <a:off x="304800" y="3048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4400" b="1">
                <a:solidFill>
                  <a:srgbClr val="0000FF"/>
                </a:solidFill>
              </a:rPr>
              <a:t>           </a:t>
            </a:r>
            <a:endParaRPr lang="en-US" sz="4000" b="1">
              <a:solidFill>
                <a:srgbClr val="800000"/>
              </a:solidFill>
            </a:endParaRPr>
          </a:p>
        </p:txBody>
      </p:sp>
      <p:sp>
        <p:nvSpPr>
          <p:cNvPr id="183307" name="Rectangle 11"/>
          <p:cNvSpPr>
            <a:spLocks noGrp="1" noChangeArrowheads="1"/>
          </p:cNvSpPr>
          <p:nvPr>
            <p:ph idx="1"/>
          </p:nvPr>
        </p:nvSpPr>
        <p:spPr>
          <a:xfrm>
            <a:off x="457200" y="1295400"/>
            <a:ext cx="8229600" cy="3276600"/>
          </a:xfrm>
        </p:spPr>
        <p:txBody>
          <a:bodyPr/>
          <a:lstStyle/>
          <a:p>
            <a:pPr algn="just" eaLnBrk="1" hangingPunct="1">
              <a:buFont typeface="Arial" charset="0"/>
              <a:buNone/>
            </a:pPr>
            <a:r>
              <a:rPr lang="en-US" sz="3000" b="1" smtClean="0">
                <a:solidFill>
                  <a:srgbClr val="FF3300"/>
                </a:solidFill>
                <a:latin typeface="Times New Roman" pitchFamily="18" charset="0"/>
              </a:rPr>
              <a:t>Bài 3</a:t>
            </a:r>
            <a:r>
              <a:rPr lang="en-US" sz="3000" b="1" i="1" smtClean="0">
                <a:solidFill>
                  <a:srgbClr val="FF3300"/>
                </a:solidFill>
                <a:latin typeface="Times New Roman" pitchFamily="18" charset="0"/>
              </a:rPr>
              <a:t>: Chuyển lời dẫn trực tiếp trong đoạn văn sau thành lời dẫn gián tiếp:</a:t>
            </a:r>
          </a:p>
          <a:p>
            <a:pPr algn="just" eaLnBrk="1" hangingPunct="1">
              <a:buFontTx/>
              <a:buNone/>
            </a:pPr>
            <a:r>
              <a:rPr lang="en-US" sz="3000" smtClean="0">
                <a:solidFill>
                  <a:srgbClr val="0000FF"/>
                </a:solidFill>
                <a:latin typeface="Times New Roman" pitchFamily="18" charset="0"/>
              </a:rPr>
              <a:t>    Bác thợ hỏi Hòe:</a:t>
            </a:r>
          </a:p>
          <a:p>
            <a:pPr algn="just" eaLnBrk="1" hangingPunct="1">
              <a:buFontTx/>
              <a:buNone/>
            </a:pPr>
            <a:r>
              <a:rPr lang="en-US" sz="3000" smtClean="0">
                <a:solidFill>
                  <a:srgbClr val="0000FF"/>
                </a:solidFill>
                <a:latin typeface="Times New Roman" pitchFamily="18" charset="0"/>
              </a:rPr>
              <a:t>      - Cháu có thích làm thợ xây không?</a:t>
            </a:r>
          </a:p>
          <a:p>
            <a:pPr algn="just" eaLnBrk="1" hangingPunct="1">
              <a:buFontTx/>
              <a:buNone/>
            </a:pPr>
            <a:r>
              <a:rPr lang="en-US" sz="3000" smtClean="0">
                <a:solidFill>
                  <a:srgbClr val="0000FF"/>
                </a:solidFill>
                <a:latin typeface="Times New Roman" pitchFamily="18" charset="0"/>
              </a:rPr>
              <a:t>      Hòe đáp:</a:t>
            </a:r>
          </a:p>
          <a:p>
            <a:pPr algn="just" eaLnBrk="1" hangingPunct="1">
              <a:buFontTx/>
              <a:buNone/>
            </a:pPr>
            <a:r>
              <a:rPr lang="en-US" sz="3000" smtClean="0">
                <a:solidFill>
                  <a:srgbClr val="0000FF"/>
                </a:solidFill>
                <a:latin typeface="Times New Roman" pitchFamily="18" charset="0"/>
              </a:rPr>
              <a:t>      - Cháu thích lắm!</a:t>
            </a:r>
            <a:endParaRPr lang="en-US" sz="3000" smtClean="0">
              <a:solidFill>
                <a:srgbClr val="0000FF"/>
              </a:solidFill>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3307">
                                            <p:txEl>
                                              <p:pRg st="0" end="0"/>
                                            </p:txEl>
                                          </p:spTgt>
                                        </p:tgtEl>
                                        <p:attrNameLst>
                                          <p:attrName>style.visibility</p:attrName>
                                        </p:attrNameLst>
                                      </p:cBhvr>
                                      <p:to>
                                        <p:strVal val="visible"/>
                                      </p:to>
                                    </p:set>
                                    <p:animEffect transition="in" filter="box(in)">
                                      <p:cBhvr>
                                        <p:cTn id="7" dur="500"/>
                                        <p:tgtEl>
                                          <p:spTgt spid="183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3307">
                                            <p:txEl>
                                              <p:pRg st="1" end="1"/>
                                            </p:txEl>
                                          </p:spTgt>
                                        </p:tgtEl>
                                        <p:attrNameLst>
                                          <p:attrName>style.visibility</p:attrName>
                                        </p:attrNameLst>
                                      </p:cBhvr>
                                      <p:to>
                                        <p:strVal val="visible"/>
                                      </p:to>
                                    </p:set>
                                    <p:animEffect transition="in" filter="box(in)">
                                      <p:cBhvr>
                                        <p:cTn id="12" dur="500"/>
                                        <p:tgtEl>
                                          <p:spTgt spid="183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3307">
                                            <p:txEl>
                                              <p:pRg st="2" end="2"/>
                                            </p:txEl>
                                          </p:spTgt>
                                        </p:tgtEl>
                                        <p:attrNameLst>
                                          <p:attrName>style.visibility</p:attrName>
                                        </p:attrNameLst>
                                      </p:cBhvr>
                                      <p:to>
                                        <p:strVal val="visible"/>
                                      </p:to>
                                    </p:set>
                                    <p:animEffect transition="in" filter="box(in)">
                                      <p:cBhvr>
                                        <p:cTn id="17" dur="500"/>
                                        <p:tgtEl>
                                          <p:spTgt spid="183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3307">
                                            <p:txEl>
                                              <p:pRg st="3" end="3"/>
                                            </p:txEl>
                                          </p:spTgt>
                                        </p:tgtEl>
                                        <p:attrNameLst>
                                          <p:attrName>style.visibility</p:attrName>
                                        </p:attrNameLst>
                                      </p:cBhvr>
                                      <p:to>
                                        <p:strVal val="visible"/>
                                      </p:to>
                                    </p:set>
                                    <p:animEffect transition="in" filter="box(in)">
                                      <p:cBhvr>
                                        <p:cTn id="22" dur="500"/>
                                        <p:tgtEl>
                                          <p:spTgt spid="183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83307">
                                            <p:txEl>
                                              <p:pRg st="4" end="4"/>
                                            </p:txEl>
                                          </p:spTgt>
                                        </p:tgtEl>
                                        <p:attrNameLst>
                                          <p:attrName>style.visibility</p:attrName>
                                        </p:attrNameLst>
                                      </p:cBhvr>
                                      <p:to>
                                        <p:strVal val="visible"/>
                                      </p:to>
                                    </p:set>
                                    <p:animEffect transition="in" filter="box(in)">
                                      <p:cBhvr>
                                        <p:cTn id="27" dur="500"/>
                                        <p:tgtEl>
                                          <p:spTgt spid="183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a:xfrm>
            <a:off x="228600" y="1295400"/>
            <a:ext cx="8763000" cy="2819400"/>
          </a:xfrm>
        </p:spPr>
        <p:txBody>
          <a:bodyPr/>
          <a:lstStyle/>
          <a:p>
            <a:pPr eaLnBrk="1" hangingPunct="1">
              <a:buFont typeface="Arial" charset="0"/>
              <a:buNone/>
            </a:pPr>
            <a:r>
              <a:rPr lang="en-US" sz="2800" b="1" u="sng" smtClean="0">
                <a:solidFill>
                  <a:srgbClr val="FF3300"/>
                </a:solidFill>
                <a:latin typeface="VNI-Helve" pitchFamily="2" charset="0"/>
              </a:rPr>
              <a:t>+ Gôïi yù:</a:t>
            </a:r>
            <a:r>
              <a:rPr lang="en-US" sz="2800" smtClean="0">
                <a:solidFill>
                  <a:srgbClr val="0000FF"/>
                </a:solidFill>
                <a:latin typeface="VNI-Helve" pitchFamily="2" charset="0"/>
              </a:rPr>
              <a:t> Baøi taäp naøy yeâu caàu caùc em laøm ngöôïc laïi vôùi baøi treân. Muoán laøm ñuùng, em caàn xaùc ñònh roõ lôøi ñoù laø cuûa ai noùi vôùi ai. Sau ñoù tieán haønh:</a:t>
            </a:r>
          </a:p>
          <a:p>
            <a:pPr eaLnBrk="1" hangingPunct="1">
              <a:buFont typeface="Arial" charset="0"/>
              <a:buNone/>
            </a:pPr>
            <a:r>
              <a:rPr lang="en-US" sz="2800" smtClean="0">
                <a:solidFill>
                  <a:srgbClr val="0000FF"/>
                </a:solidFill>
                <a:latin typeface="VNI-Helve" pitchFamily="2" charset="0"/>
              </a:rPr>
              <a:t>- Thay ñoåi töø xöng hoâ.</a:t>
            </a:r>
          </a:p>
          <a:p>
            <a:pPr eaLnBrk="1" hangingPunct="1">
              <a:buFont typeface="Arial" charset="0"/>
              <a:buNone/>
            </a:pPr>
            <a:r>
              <a:rPr lang="en-US" sz="2800" smtClean="0">
                <a:solidFill>
                  <a:srgbClr val="0000FF"/>
                </a:solidFill>
                <a:latin typeface="VNI-Helve" pitchFamily="2" charset="0"/>
              </a:rPr>
              <a:t>- Boû caùc daáu ngoaëc keùp hoaëc gaïch ñaàu doøng, goäp laïi lôøi keå chuyeän vôùi lôøi noùi cuûa nhaân vaät.</a:t>
            </a: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13" name="Group 21"/>
          <p:cNvGraphicFramePr>
            <a:graphicFrameLocks noGrp="1"/>
          </p:cNvGraphicFramePr>
          <p:nvPr>
            <p:ph idx="1"/>
          </p:nvPr>
        </p:nvGraphicFramePr>
        <p:xfrm>
          <a:off x="381000" y="1295400"/>
          <a:ext cx="8153400" cy="4114800"/>
        </p:xfrm>
        <a:graphic>
          <a:graphicData uri="http://schemas.openxmlformats.org/drawingml/2006/table">
            <a:tbl>
              <a:tblPr/>
              <a:tblGrid>
                <a:gridCol w="3810000"/>
                <a:gridCol w="4343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Lời dẫn trực tiếp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3300"/>
                          </a:solidFill>
                          <a:effectLst/>
                          <a:latin typeface="Arial" charset="0"/>
                        </a:rPr>
                        <a:t>    Lời dẫn gián tiếp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smtClean="0">
                          <a:ln>
                            <a:noFill/>
                          </a:ln>
                          <a:solidFill>
                            <a:srgbClr val="0000FF"/>
                          </a:solidFill>
                          <a:effectLst/>
                          <a:latin typeface="Arial" charset="0"/>
                        </a:rPr>
                        <a:t>Bác thợ hỏi Hòe: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1" u="none" strike="noStrike" cap="none" normalizeH="0" baseline="0" smtClean="0">
                          <a:ln>
                            <a:noFill/>
                          </a:ln>
                          <a:solidFill>
                            <a:srgbClr val="0000FF"/>
                          </a:solidFill>
                          <a:effectLst/>
                          <a:latin typeface="Arial" charset="0"/>
                        </a:rPr>
                        <a:t> Cháu có thích làm thợ xây không?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smtClean="0">
                          <a:ln>
                            <a:noFill/>
                          </a:ln>
                          <a:solidFill>
                            <a:srgbClr val="0000FF"/>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smtClean="0">
                          <a:ln>
                            <a:noFill/>
                          </a:ln>
                          <a:solidFill>
                            <a:srgbClr val="0000FF"/>
                          </a:solidFill>
                          <a:effectLst/>
                          <a:latin typeface="Arial" charset="0"/>
                        </a:rPr>
                        <a:t>Hòe đáp: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smtClean="0">
                          <a:ln>
                            <a:noFill/>
                          </a:ln>
                          <a:solidFill>
                            <a:srgbClr val="0000FF"/>
                          </a:solidFill>
                          <a:effectLst/>
                          <a:latin typeface="Arial" charset="0"/>
                        </a:rPr>
                        <a:t>- Cháu thích lắm!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smtClean="0">
                          <a:ln>
                            <a:noFill/>
                          </a:ln>
                          <a:solidFill>
                            <a:srgbClr val="0000FF"/>
                          </a:solidFill>
                          <a:effectLst/>
                          <a:latin typeface="Arial" charset="0"/>
                        </a:rPr>
                        <a:t> Bác thợ hỏi Hòe là </a:t>
                      </a:r>
                      <a:r>
                        <a:rPr kumimoji="0" lang="en-US" sz="2800" b="1" i="1" u="none" strike="noStrike" cap="none" normalizeH="0" baseline="0" smtClean="0">
                          <a:ln>
                            <a:noFill/>
                          </a:ln>
                          <a:solidFill>
                            <a:srgbClr val="0000FF"/>
                          </a:solidFill>
                          <a:effectLst/>
                          <a:latin typeface="Arial" charset="0"/>
                        </a:rPr>
                        <a:t>cậu</a:t>
                      </a:r>
                      <a:r>
                        <a:rPr kumimoji="0" lang="en-US" sz="2800" b="0" i="0" u="none" strike="noStrike" cap="none" normalizeH="0" baseline="0" smtClean="0">
                          <a:ln>
                            <a:noFill/>
                          </a:ln>
                          <a:solidFill>
                            <a:srgbClr val="0000FF"/>
                          </a:solidFill>
                          <a:effectLst/>
                          <a:latin typeface="Arial" charset="0"/>
                        </a:rPr>
                        <a:t> có thích làm thợ xây không?</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smtClean="0">
                          <a:ln>
                            <a:noFill/>
                          </a:ln>
                          <a:solidFill>
                            <a:srgbClr val="0000FF"/>
                          </a:solidFill>
                          <a:effectLst/>
                          <a:latin typeface="Arial" charset="0"/>
                        </a:rPr>
                        <a:t> Hòe đáp rằng </a:t>
                      </a:r>
                      <a:r>
                        <a:rPr kumimoji="0" lang="en-US" sz="2800" b="1" i="1" u="none" strike="noStrike" cap="none" normalizeH="0" baseline="0" smtClean="0">
                          <a:ln>
                            <a:noFill/>
                          </a:ln>
                          <a:solidFill>
                            <a:srgbClr val="0000FF"/>
                          </a:solidFill>
                          <a:effectLst/>
                          <a:latin typeface="Arial" charset="0"/>
                        </a:rPr>
                        <a:t>Hòe </a:t>
                      </a:r>
                      <a:r>
                        <a:rPr kumimoji="0" lang="en-US" sz="2800" b="0" i="0" u="none" strike="noStrike" cap="none" normalizeH="0" baseline="0" smtClean="0">
                          <a:ln>
                            <a:noFill/>
                          </a:ln>
                          <a:solidFill>
                            <a:srgbClr val="0000FF"/>
                          </a:solidFill>
                          <a:effectLst/>
                          <a:latin typeface="Arial" charset="0"/>
                        </a:rPr>
                        <a:t>thích lắm.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52400" y="838200"/>
            <a:ext cx="8534400" cy="1676400"/>
          </a:xfrm>
        </p:spPr>
        <p:txBody>
          <a:bodyPr/>
          <a:lstStyle/>
          <a:p>
            <a:pPr eaLnBrk="1" hangingPunct="1">
              <a:buFontTx/>
              <a:buNone/>
            </a:pPr>
            <a:r>
              <a:rPr lang="en-US" smtClean="0">
                <a:solidFill>
                  <a:srgbClr val="0000FF"/>
                </a:solidFill>
                <a:latin typeface="VNI-Helve" pitchFamily="2" charset="0"/>
              </a:rPr>
              <a:t>- Nhaän xeùt tieát hoïc.</a:t>
            </a:r>
          </a:p>
          <a:p>
            <a:pPr eaLnBrk="1" hangingPunct="1">
              <a:buFont typeface="Arial" charset="0"/>
              <a:buNone/>
            </a:pPr>
            <a:r>
              <a:rPr lang="en-US" smtClean="0">
                <a:solidFill>
                  <a:srgbClr val="0000FF"/>
                </a:solidFill>
                <a:latin typeface="VNI-Helve" pitchFamily="2" charset="0"/>
              </a:rPr>
              <a:t>- Hoïc thuoäc Ghi nhôù; tìm 1 lôøi daãn tröïc tieáp, 1 lôøi daãn giaùn tieáp trong baøi taäp ñoïc baát kì.</a:t>
            </a:r>
          </a:p>
        </p:txBody>
      </p:sp>
      <p:sp>
        <p:nvSpPr>
          <p:cNvPr id="179274" name="Rectangle 74"/>
          <p:cNvSpPr>
            <a:spLocks noChangeArrowheads="1"/>
          </p:cNvSpPr>
          <p:nvPr/>
        </p:nvSpPr>
        <p:spPr bwMode="auto">
          <a:xfrm>
            <a:off x="914400" y="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a:solidFill>
                  <a:srgbClr val="FF3300"/>
                </a:solidFill>
                <a:latin typeface="Arial" charset="0"/>
              </a:rPr>
              <a:t>C</a:t>
            </a:r>
            <a:r>
              <a:rPr lang="en-US" sz="4000" b="1">
                <a:solidFill>
                  <a:srgbClr val="FF3300"/>
                </a:solidFill>
                <a:latin typeface="Calibri" pitchFamily="34" charset="0"/>
              </a:rPr>
              <a:t>ủng cố - dặn dò</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endParaRPr lang="en-US"/>
          </a:p>
        </p:txBody>
      </p:sp>
      <p:sp>
        <p:nvSpPr>
          <p:cNvPr id="1030" name="Text Box 104"/>
          <p:cNvSpPr txBox="1">
            <a:spLocks noChangeArrowheads="1"/>
          </p:cNvSpPr>
          <p:nvPr/>
        </p:nvSpPr>
        <p:spPr bwMode="auto">
          <a:xfrm>
            <a:off x="533400" y="3929063"/>
            <a:ext cx="784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Times New Roman" pitchFamily="18" charset="0"/>
              </a:defRPr>
            </a:lvl1pPr>
            <a:lvl2pPr marL="800100" indent="-3429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FontTx/>
              <a:buAutoNum type="alphaLcPeriod"/>
            </a:pPr>
            <a:endParaRPr lang="en-US" sz="3200" b="1">
              <a:solidFill>
                <a:srgbClr val="006600"/>
              </a:solidFill>
            </a:endParaRPr>
          </a:p>
          <a:p>
            <a:pPr lvl="1">
              <a:spcBef>
                <a:spcPct val="50000"/>
              </a:spcBef>
            </a:pPr>
            <a:endParaRPr lang="en-US" sz="3200" b="1">
              <a:solidFill>
                <a:srgbClr val="006600"/>
              </a:solidFill>
            </a:endParaRPr>
          </a:p>
        </p:txBody>
      </p:sp>
      <p:sp>
        <p:nvSpPr>
          <p:cNvPr id="109680" name="Text Box 112"/>
          <p:cNvSpPr txBox="1">
            <a:spLocks noChangeArrowheads="1"/>
          </p:cNvSpPr>
          <p:nvPr/>
        </p:nvSpPr>
        <p:spPr bwMode="auto">
          <a:xfrm>
            <a:off x="1295400" y="273050"/>
            <a:ext cx="6629400" cy="579438"/>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200" b="1">
                <a:solidFill>
                  <a:srgbClr val="FF3300"/>
                </a:solidFill>
              </a:rPr>
              <a:t>KIỂM TRA BÀI CŨ:</a:t>
            </a:r>
          </a:p>
        </p:txBody>
      </p:sp>
      <p:sp>
        <p:nvSpPr>
          <p:cNvPr id="109681" name="Text Box 113"/>
          <p:cNvSpPr txBox="1">
            <a:spLocks noChangeArrowheads="1"/>
          </p:cNvSpPr>
          <p:nvPr/>
        </p:nvSpPr>
        <p:spPr bwMode="auto">
          <a:xfrm>
            <a:off x="457200" y="914400"/>
            <a:ext cx="8458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200">
                <a:solidFill>
                  <a:schemeClr val="hlink"/>
                </a:solidFill>
                <a:cs typeface="Times New Roman" pitchFamily="18" charset="0"/>
              </a:rPr>
              <a:t>*Khi tả ngoại hình nhân vật, cần chú ý tả những gì? Lấy ví dụ về cách tả ngoại hình nhân vật trong truyện “Người ăn xin”.</a:t>
            </a:r>
            <a:endParaRPr lang="en-US" sz="3200" b="1">
              <a:solidFill>
                <a:schemeClr val="hlink"/>
              </a:solidFill>
              <a:cs typeface="Times New Roman" pitchFamily="18" charset="0"/>
            </a:endParaRPr>
          </a:p>
        </p:txBody>
      </p:sp>
      <p:graphicFrame>
        <p:nvGraphicFramePr>
          <p:cNvPr id="1026" name="Object 1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37" name="Equation" r:id="rId4" imgW="114120" imgH="215640" progId="Equation.3">
                  <p:embed/>
                </p:oleObj>
              </mc:Choice>
              <mc:Fallback>
                <p:oleObj name="Equation" r:id="rId4" imgW="114120" imgH="215640" progId="Equation.3">
                  <p:embed/>
                  <p:pic>
                    <p:nvPicPr>
                      <p:cNvPr id="0" name="Object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18"/>
          <p:cNvGraphicFramePr>
            <a:graphicFrameLocks noChangeAspect="1"/>
          </p:cNvGraphicFramePr>
          <p:nvPr/>
        </p:nvGraphicFramePr>
        <p:xfrm>
          <a:off x="4168775" y="2667000"/>
          <a:ext cx="484188" cy="228600"/>
        </p:xfrm>
        <a:graphic>
          <a:graphicData uri="http://schemas.openxmlformats.org/presentationml/2006/ole">
            <mc:AlternateContent xmlns:mc="http://schemas.openxmlformats.org/markup-compatibility/2006">
              <mc:Choice xmlns:v="urn:schemas-microsoft-com:vml" Requires="v">
                <p:oleObj spid="_x0000_s1038" name="Equation" r:id="rId6" imgW="114120" imgH="215640" progId="Equation.3">
                  <p:embed/>
                </p:oleObj>
              </mc:Choice>
              <mc:Fallback>
                <p:oleObj name="Equation" r:id="rId6" imgW="114120" imgH="215640" progId="Equation.3">
                  <p:embed/>
                  <p:pic>
                    <p:nvPicPr>
                      <p:cNvPr id="0" name="Object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2667000"/>
                        <a:ext cx="484188"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9681"/>
                                        </p:tgtEl>
                                        <p:attrNameLst>
                                          <p:attrName>style.visibility</p:attrName>
                                        </p:attrNameLst>
                                      </p:cBhvr>
                                      <p:to>
                                        <p:strVal val="visible"/>
                                      </p:to>
                                    </p:set>
                                    <p:animEffect transition="in" filter="blinds(vertical)">
                                      <p:cBhvr>
                                        <p:cTn id="7" dur="1000"/>
                                        <p:tgtEl>
                                          <p:spTgt spid="109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chu b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4876800"/>
            <a:ext cx="13430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chu b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24400"/>
            <a:ext cx="13430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WordArt 7"/>
          <p:cNvSpPr>
            <a:spLocks noChangeArrowheads="1" noChangeShapeType="1" noTextEdit="1"/>
          </p:cNvSpPr>
          <p:nvPr/>
        </p:nvSpPr>
        <p:spPr bwMode="auto">
          <a:xfrm rot="287569">
            <a:off x="1600200" y="3581400"/>
            <a:ext cx="5638800" cy="1155700"/>
          </a:xfrm>
          <a:prstGeom prst="rect">
            <a:avLst/>
          </a:prstGeom>
        </p:spPr>
        <p:txBody>
          <a:bodyPr wrap="none" fromWordArt="1">
            <a:prstTxWarp prst="textPlain">
              <a:avLst>
                <a:gd name="adj" fmla="val 50000"/>
              </a:avLst>
            </a:prstTxWarp>
            <a:scene3d>
              <a:camera prst="legacyPerspectiveFront">
                <a:rot lat="20519966" lon="1080000" rev="0"/>
              </a:camera>
              <a:lightRig rig="legacyHarsh2" dir="b"/>
            </a:scene3d>
            <a:sp3d extrusionH="430200" prstMaterial="legacyMatte">
              <a:extrusionClr>
                <a:srgbClr val="FF6600"/>
              </a:extrusionClr>
            </a:sp3d>
          </a:bodyPr>
          <a:lstStyle/>
          <a:p>
            <a:pPr algn="ctr"/>
            <a:r>
              <a:rPr lang="en-US" sz="1100" b="1" i="1" kern="10">
                <a:ln w="9525">
                  <a:round/>
                  <a:headEnd/>
                  <a:tailEnd/>
                </a:ln>
                <a:gradFill rotWithShape="1">
                  <a:gsLst>
                    <a:gs pos="0">
                      <a:srgbClr val="FFE701"/>
                    </a:gs>
                    <a:gs pos="100000">
                      <a:srgbClr val="FE3E02"/>
                    </a:gs>
                  </a:gsLst>
                  <a:lin ang="5400000" scaled="1"/>
                </a:gradFill>
                <a:latin typeface="Times New Roman"/>
                <a:cs typeface="Times New Roman"/>
              </a:rPr>
              <a:t>Chào tạm biệt</a:t>
            </a:r>
          </a:p>
        </p:txBody>
      </p:sp>
      <p:sp>
        <p:nvSpPr>
          <p:cNvPr id="10" name="WordArt 16"/>
          <p:cNvSpPr>
            <a:spLocks noChangeArrowheads="1" noChangeShapeType="1" noTextEdit="1"/>
          </p:cNvSpPr>
          <p:nvPr/>
        </p:nvSpPr>
        <p:spPr bwMode="auto">
          <a:xfrm>
            <a:off x="993775" y="1838325"/>
            <a:ext cx="7162800" cy="1273827"/>
          </a:xfrm>
          <a:prstGeom prst="rect">
            <a:avLst/>
          </a:prstGeom>
        </p:spPr>
        <p:txBody>
          <a:bodyPr wrap="none" fromWordArt="1">
            <a:prstTxWarp prst="textPlain">
              <a:avLst>
                <a:gd name="adj" fmla="val 50000"/>
              </a:avLst>
            </a:prstTxWarp>
          </a:bodyPr>
          <a:lstStyle/>
          <a:p>
            <a:pPr algn="ctr">
              <a:defRPr/>
            </a:pP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 </a:t>
            </a:r>
            <a:r>
              <a:rPr lang="en-US" sz="3600" b="1" kern="1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Kính chúc quý thầy cô giáo và các em mạnh khỏe</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p:cTn id="7" dur="5000" fill="hold"/>
                                        <p:tgtEl>
                                          <p:spTgt spid="90119"/>
                                        </p:tgtEl>
                                        <p:attrNameLst>
                                          <p:attrName>ppt_w</p:attrName>
                                        </p:attrNameLst>
                                      </p:cBhvr>
                                      <p:tavLst>
                                        <p:tav tm="0">
                                          <p:val>
                                            <p:strVal val="#ppt_w*2.5"/>
                                          </p:val>
                                        </p:tav>
                                        <p:tav tm="100000">
                                          <p:val>
                                            <p:strVal val="#ppt_w"/>
                                          </p:val>
                                        </p:tav>
                                      </p:tavLst>
                                    </p:anim>
                                    <p:anim calcmode="lin" valueType="num">
                                      <p:cBhvr>
                                        <p:cTn id="8" dur="5000" fill="hold"/>
                                        <p:tgtEl>
                                          <p:spTgt spid="90119"/>
                                        </p:tgtEl>
                                        <p:attrNameLst>
                                          <p:attrName>ppt_h</p:attrName>
                                        </p:attrNameLst>
                                      </p:cBhvr>
                                      <p:tavLst>
                                        <p:tav tm="0">
                                          <p:val>
                                            <p:strVal val="#ppt_h*0.01"/>
                                          </p:val>
                                        </p:tav>
                                        <p:tav tm="100000">
                                          <p:val>
                                            <p:strVal val="#ppt_h"/>
                                          </p:val>
                                        </p:tav>
                                      </p:tavLst>
                                    </p:anim>
                                    <p:anim calcmode="lin" valueType="num">
                                      <p:cBhvr>
                                        <p:cTn id="9" dur="5000" fill="hold"/>
                                        <p:tgtEl>
                                          <p:spTgt spid="90119"/>
                                        </p:tgtEl>
                                        <p:attrNameLst>
                                          <p:attrName>ppt_x</p:attrName>
                                        </p:attrNameLst>
                                      </p:cBhvr>
                                      <p:tavLst>
                                        <p:tav tm="0">
                                          <p:val>
                                            <p:strVal val="#ppt_x"/>
                                          </p:val>
                                        </p:tav>
                                        <p:tav tm="100000">
                                          <p:val>
                                            <p:strVal val="#ppt_x"/>
                                          </p:val>
                                        </p:tav>
                                      </p:tavLst>
                                    </p:anim>
                                    <p:anim calcmode="lin" valueType="num">
                                      <p:cBhvr>
                                        <p:cTn id="10" dur="5000" fill="hold"/>
                                        <p:tgtEl>
                                          <p:spTgt spid="90119"/>
                                        </p:tgtEl>
                                        <p:attrNameLst>
                                          <p:attrName>ppt_y</p:attrName>
                                        </p:attrNameLst>
                                      </p:cBhvr>
                                      <p:tavLst>
                                        <p:tav tm="0">
                                          <p:val>
                                            <p:strVal val="#ppt_h+1"/>
                                          </p:val>
                                        </p:tav>
                                        <p:tav tm="100000">
                                          <p:val>
                                            <p:strVal val="#ppt_y"/>
                                          </p:val>
                                        </p:tav>
                                      </p:tavLst>
                                    </p:anim>
                                    <p:animEffect transition="in" filter="fade">
                                      <p:cBhvr>
                                        <p:cTn id="11" dur="5000"/>
                                        <p:tgtEl>
                                          <p:spTgt spid="90119"/>
                                        </p:tgtEl>
                                      </p:cBhvr>
                                    </p:animEffect>
                                  </p:childTnLst>
                                </p:cTn>
                              </p:par>
                              <p:par>
                                <p:cTn id="12" presetID="2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1524000" y="593725"/>
            <a:ext cx="7620000" cy="4572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defRPr/>
            </a:pPr>
            <a:endParaRPr lang="en-US" b="1">
              <a:solidFill>
                <a:srgbClr val="990033"/>
              </a:solidFill>
              <a:effectLst>
                <a:outerShdw blurRad="38100" dist="38100" dir="2700000" algn="tl">
                  <a:srgbClr val="000000"/>
                </a:outerShdw>
              </a:effectLst>
            </a:endParaRPr>
          </a:p>
        </p:txBody>
      </p:sp>
      <p:sp>
        <p:nvSpPr>
          <p:cNvPr id="17410" name="Text Box 69"/>
          <p:cNvSpPr txBox="1">
            <a:spLocks noChangeArrowheads="1"/>
          </p:cNvSpPr>
          <p:nvPr/>
        </p:nvSpPr>
        <p:spPr bwMode="auto">
          <a:xfrm>
            <a:off x="1889125" y="6477000"/>
            <a:ext cx="5529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sz="1800" b="1">
              <a:solidFill>
                <a:srgbClr val="000000"/>
              </a:solidFill>
            </a:endParaRPr>
          </a:p>
        </p:txBody>
      </p:sp>
      <p:sp>
        <p:nvSpPr>
          <p:cNvPr id="179274" name="Rectangle 74"/>
          <p:cNvSpPr>
            <a:spLocks noGrp="1" noChangeArrowheads="1"/>
          </p:cNvSpPr>
          <p:nvPr>
            <p:ph type="ctrTitle"/>
          </p:nvPr>
        </p:nvSpPr>
        <p:spPr>
          <a:xfrm>
            <a:off x="914400" y="152400"/>
            <a:ext cx="7620000" cy="914400"/>
          </a:xfrm>
          <a:solidFill>
            <a:schemeClr val="bg1"/>
          </a:solidFill>
        </p:spPr>
        <p:txBody>
          <a:bodyPr>
            <a:normAutofit fontScale="90000"/>
          </a:bodyPr>
          <a:lstStyle/>
          <a:p>
            <a:pPr eaLnBrk="1" hangingPunct="1"/>
            <a:r>
              <a:rPr lang="en-US" sz="3200" b="1" smtClean="0">
                <a:solidFill>
                  <a:srgbClr val="FF3300"/>
                </a:solidFill>
                <a:latin typeface="Arial" charset="0"/>
              </a:rPr>
              <a:t>Tập làm văn</a:t>
            </a:r>
            <a:br>
              <a:rPr lang="en-US" sz="3200" b="1" smtClean="0">
                <a:solidFill>
                  <a:srgbClr val="FF3300"/>
                </a:solidFill>
                <a:latin typeface="Arial" charset="0"/>
              </a:rPr>
            </a:br>
            <a:r>
              <a:rPr lang="en-US" sz="3200" b="1" smtClean="0">
                <a:solidFill>
                  <a:srgbClr val="FF3300"/>
                </a:solidFill>
                <a:latin typeface="Arial" charset="0"/>
              </a:rPr>
              <a:t>Kể lại lời nói, ý nghĩ của nhân vật</a:t>
            </a:r>
          </a:p>
        </p:txBody>
      </p:sp>
      <p:sp>
        <p:nvSpPr>
          <p:cNvPr id="179275" name="Rectangle 75"/>
          <p:cNvSpPr>
            <a:spLocks noGrp="1" noChangeArrowheads="1"/>
          </p:cNvSpPr>
          <p:nvPr>
            <p:ph type="subTitle" idx="1"/>
          </p:nvPr>
        </p:nvSpPr>
        <p:spPr>
          <a:xfrm>
            <a:off x="228600" y="1219200"/>
            <a:ext cx="8686800" cy="3657600"/>
          </a:xfrm>
        </p:spPr>
        <p:txBody>
          <a:bodyPr>
            <a:normAutofit/>
          </a:bodyPr>
          <a:lstStyle/>
          <a:p>
            <a:pPr marL="1489075" indent="-1489075" algn="l" eaLnBrk="1" hangingPunct="1">
              <a:lnSpc>
                <a:spcPct val="110000"/>
              </a:lnSpc>
            </a:pPr>
            <a:r>
              <a:rPr lang="en-US" sz="3100" b="1" u="sng" smtClean="0">
                <a:solidFill>
                  <a:srgbClr val="FF3300"/>
                </a:solidFill>
                <a:latin typeface="Times New Roman" pitchFamily="18" charset="0"/>
                <a:cs typeface="Times New Roman" pitchFamily="18" charset="0"/>
              </a:rPr>
              <a:t>I. Nhận xét</a:t>
            </a:r>
          </a:p>
          <a:p>
            <a:pPr marL="1489075" indent="-1489075" algn="l" eaLnBrk="1" hangingPunct="1">
              <a:lnSpc>
                <a:spcPct val="110000"/>
              </a:lnSpc>
            </a:pPr>
            <a:r>
              <a:rPr lang="en-US" sz="3000" smtClean="0">
                <a:solidFill>
                  <a:schemeClr val="hlink"/>
                </a:solidFill>
                <a:latin typeface="Times New Roman" pitchFamily="18" charset="0"/>
                <a:cs typeface="Times New Roman" pitchFamily="18" charset="0"/>
              </a:rPr>
              <a:t>1) Tìm những câu ghi lại lời nói và ý nghĩ của cậu bé  trong truyện Người ăn xin.</a:t>
            </a:r>
          </a:p>
          <a:p>
            <a:pPr marL="1489075" indent="-1489075" algn="just" eaLnBrk="1" hangingPunct="1">
              <a:lnSpc>
                <a:spcPct val="110000"/>
              </a:lnSpc>
            </a:pPr>
            <a:r>
              <a:rPr lang="en-US" sz="3000" smtClean="0">
                <a:solidFill>
                  <a:schemeClr val="hlink"/>
                </a:solidFill>
                <a:latin typeface="Times New Roman" pitchFamily="18" charset="0"/>
                <a:cs typeface="Times New Roman" pitchFamily="18" charset="0"/>
              </a:rPr>
              <a:t>2) Lời nói và ý nghĩ của cậu bé nói lên điều gì về cậu?</a:t>
            </a:r>
          </a:p>
          <a:p>
            <a:pPr marL="1489075" indent="-1489075" algn="just" eaLnBrk="1" hangingPunct="1">
              <a:lnSpc>
                <a:spcPct val="110000"/>
              </a:lnSpc>
            </a:pPr>
            <a:r>
              <a:rPr lang="en-US" sz="3000" smtClean="0">
                <a:solidFill>
                  <a:schemeClr val="hlink"/>
                </a:solidFill>
                <a:latin typeface="Times New Roman" pitchFamily="18" charset="0"/>
                <a:cs typeface="Times New Roman" pitchFamily="18" charset="0"/>
              </a:rPr>
              <a:t>3) Lời nói và ý nghĩ của ông lão ăn xin trong hai cách kể sau đây có gì khác nhau?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9275">
                                            <p:txEl>
                                              <p:pRg st="0" end="0"/>
                                            </p:txEl>
                                          </p:spTgt>
                                        </p:tgtEl>
                                        <p:attrNameLst>
                                          <p:attrName>style.visibility</p:attrName>
                                        </p:attrNameLst>
                                      </p:cBhvr>
                                      <p:to>
                                        <p:strVal val="visible"/>
                                      </p:to>
                                    </p:set>
                                    <p:animEffect transition="in" filter="box(in)">
                                      <p:cBhvr>
                                        <p:cTn id="7" dur="500"/>
                                        <p:tgtEl>
                                          <p:spTgt spid="179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9275">
                                            <p:txEl>
                                              <p:pRg st="1" end="1"/>
                                            </p:txEl>
                                          </p:spTgt>
                                        </p:tgtEl>
                                        <p:attrNameLst>
                                          <p:attrName>style.visibility</p:attrName>
                                        </p:attrNameLst>
                                      </p:cBhvr>
                                      <p:to>
                                        <p:strVal val="visible"/>
                                      </p:to>
                                    </p:set>
                                    <p:animEffect transition="in" filter="box(in)">
                                      <p:cBhvr>
                                        <p:cTn id="12" dur="500"/>
                                        <p:tgtEl>
                                          <p:spTgt spid="179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9275">
                                            <p:txEl>
                                              <p:pRg st="2" end="2"/>
                                            </p:txEl>
                                          </p:spTgt>
                                        </p:tgtEl>
                                        <p:attrNameLst>
                                          <p:attrName>style.visibility</p:attrName>
                                        </p:attrNameLst>
                                      </p:cBhvr>
                                      <p:to>
                                        <p:strVal val="visible"/>
                                      </p:to>
                                    </p:set>
                                    <p:animEffect transition="in" filter="box(in)">
                                      <p:cBhvr>
                                        <p:cTn id="17" dur="500"/>
                                        <p:tgtEl>
                                          <p:spTgt spid="179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9275">
                                            <p:txEl>
                                              <p:pRg st="3" end="3"/>
                                            </p:txEl>
                                          </p:spTgt>
                                        </p:tgtEl>
                                        <p:attrNameLst>
                                          <p:attrName>style.visibility</p:attrName>
                                        </p:attrNameLst>
                                      </p:cBhvr>
                                      <p:to>
                                        <p:strVal val="visible"/>
                                      </p:to>
                                    </p:set>
                                    <p:animEffect transition="in" filter="box(in)">
                                      <p:cBhvr>
                                        <p:cTn id="22" dur="500"/>
                                        <p:tgtEl>
                                          <p:spTgt spid="179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7" name="Rectangle 11"/>
          <p:cNvSpPr>
            <a:spLocks noGrp="1" noChangeArrowheads="1"/>
          </p:cNvSpPr>
          <p:nvPr>
            <p:ph idx="1"/>
          </p:nvPr>
        </p:nvSpPr>
        <p:spPr>
          <a:xfrm>
            <a:off x="381000" y="1295400"/>
            <a:ext cx="8458200" cy="4495800"/>
          </a:xfrm>
        </p:spPr>
        <p:txBody>
          <a:bodyPr>
            <a:normAutofit/>
          </a:bodyPr>
          <a:lstStyle/>
          <a:p>
            <a:pPr marL="514350" indent="-514350" eaLnBrk="1" hangingPunct="1">
              <a:lnSpc>
                <a:spcPct val="80000"/>
              </a:lnSpc>
              <a:buFontTx/>
              <a:buAutoNum type="arabicPeriod"/>
            </a:pPr>
            <a:r>
              <a:rPr lang="en-US" sz="3000" b="1" i="1" u="sng" smtClean="0">
                <a:solidFill>
                  <a:srgbClr val="FF3300"/>
                </a:solidFill>
                <a:latin typeface="Times New Roman" pitchFamily="18" charset="0"/>
              </a:rPr>
              <a:t>Những câu ghi lại ý nghĩ của cậu bé</a:t>
            </a:r>
            <a:r>
              <a:rPr lang="en-US" sz="3000" b="1" i="1" smtClean="0">
                <a:solidFill>
                  <a:srgbClr val="FF3300"/>
                </a:solidFill>
                <a:latin typeface="Times New Roman" pitchFamily="18" charset="0"/>
              </a:rPr>
              <a:t>:</a:t>
            </a:r>
          </a:p>
          <a:p>
            <a:pPr marL="514350" indent="-514350" eaLnBrk="1" hangingPunct="1">
              <a:lnSpc>
                <a:spcPct val="80000"/>
              </a:lnSpc>
              <a:buFontTx/>
              <a:buNone/>
            </a:pPr>
            <a:r>
              <a:rPr lang="en-US" sz="3000" smtClean="0">
                <a:solidFill>
                  <a:schemeClr val="hlink"/>
                </a:solidFill>
                <a:latin typeface="Times New Roman" pitchFamily="18" charset="0"/>
              </a:rPr>
              <a:t>+ Chao ôi! Cảnh nghèo đói đã gặm nát con người đau khổ kia thành xấu xí biết nhường nào.</a:t>
            </a:r>
          </a:p>
          <a:p>
            <a:pPr marL="514350" indent="-514350" eaLnBrk="1" hangingPunct="1">
              <a:lnSpc>
                <a:spcPct val="80000"/>
              </a:lnSpc>
              <a:buFontTx/>
              <a:buNone/>
            </a:pPr>
            <a:r>
              <a:rPr lang="en-US" sz="3000" smtClean="0">
                <a:solidFill>
                  <a:schemeClr val="hlink"/>
                </a:solidFill>
                <a:latin typeface="Times New Roman" pitchFamily="18" charset="0"/>
              </a:rPr>
              <a:t>+ Cả tôi nữa, tôi cũng vừa nhận được chút gì của ông lão</a:t>
            </a:r>
          </a:p>
          <a:p>
            <a:pPr marL="514350" indent="-514350" eaLnBrk="1" hangingPunct="1">
              <a:lnSpc>
                <a:spcPct val="80000"/>
              </a:lnSpc>
              <a:buFontTx/>
              <a:buChar char="-"/>
            </a:pPr>
            <a:r>
              <a:rPr lang="en-US" sz="3000" b="1" i="1" u="sng" smtClean="0">
                <a:solidFill>
                  <a:srgbClr val="FF3300"/>
                </a:solidFill>
                <a:latin typeface="Times New Roman" pitchFamily="18" charset="0"/>
              </a:rPr>
              <a:t>Câu ghi lại lời nói cậu bé</a:t>
            </a:r>
            <a:r>
              <a:rPr lang="en-US" sz="3000" smtClean="0">
                <a:solidFill>
                  <a:srgbClr val="FF3300"/>
                </a:solidFill>
                <a:latin typeface="Times New Roman" pitchFamily="18" charset="0"/>
              </a:rPr>
              <a:t>: </a:t>
            </a:r>
          </a:p>
          <a:p>
            <a:pPr marL="514350" indent="-514350" eaLnBrk="1" hangingPunct="1">
              <a:lnSpc>
                <a:spcPct val="80000"/>
              </a:lnSpc>
              <a:buFontTx/>
              <a:buNone/>
            </a:pPr>
            <a:r>
              <a:rPr lang="en-US" sz="3000" smtClean="0">
                <a:solidFill>
                  <a:schemeClr val="hlink"/>
                </a:solidFill>
                <a:latin typeface="Times New Roman" pitchFamily="18" charset="0"/>
              </a:rPr>
              <a:t>- ông đừng giận cháu, cháu không có gì để cho ông cả</a:t>
            </a:r>
          </a:p>
          <a:p>
            <a:pPr marL="514350" indent="-514350" eaLnBrk="1" hangingPunct="1">
              <a:lnSpc>
                <a:spcPct val="80000"/>
              </a:lnSpc>
              <a:buFontTx/>
              <a:buNone/>
            </a:pPr>
            <a:r>
              <a:rPr lang="en-US" sz="3000" b="1" i="1" smtClean="0">
                <a:solidFill>
                  <a:srgbClr val="FF3300"/>
                </a:solidFill>
                <a:latin typeface="Times New Roman" pitchFamily="18" charset="0"/>
              </a:rPr>
              <a:t>2. Lời nói và ý nghĩ của cậu bé cho thấy:</a:t>
            </a:r>
          </a:p>
          <a:p>
            <a:pPr marL="514350" indent="-514350" eaLnBrk="1" hangingPunct="1">
              <a:lnSpc>
                <a:spcPct val="80000"/>
              </a:lnSpc>
              <a:buFontTx/>
              <a:buNone/>
            </a:pPr>
            <a:r>
              <a:rPr lang="en-US" sz="3000" smtClean="0">
                <a:solidFill>
                  <a:schemeClr val="hlink"/>
                </a:solidFill>
                <a:latin typeface="Times New Roman" pitchFamily="18" charset="0"/>
              </a:rPr>
              <a:t>cậu là một người nhân hậu, giàu lòng thương người.</a:t>
            </a:r>
          </a:p>
        </p:txBody>
      </p:sp>
      <p:sp>
        <p:nvSpPr>
          <p:cNvPr id="18435" name="Rectangle 14"/>
          <p:cNvSpPr>
            <a:spLocks noChangeArrowheads="1"/>
          </p:cNvSpPr>
          <p:nvPr/>
        </p:nvSpPr>
        <p:spPr bwMode="auto">
          <a:xfrm>
            <a:off x="533400" y="5257800"/>
            <a:ext cx="8229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endParaRPr lang="en-US" sz="3200">
              <a:solidFill>
                <a:srgbClr val="000066"/>
              </a:solidFill>
            </a:endParaRPr>
          </a:p>
          <a:p>
            <a:pPr eaLnBrk="0" hangingPunct="0"/>
            <a:endParaRPr lang="en-US" sz="3600">
              <a:solidFill>
                <a:srgbClr val="000066"/>
              </a:solidFill>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FF3300"/>
                </a:solidFill>
                <a:latin typeface="Arial" charset="0"/>
              </a:rPr>
              <a:t>Tập làm văn</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8667">
                                            <p:txEl>
                                              <p:pRg st="0" end="0"/>
                                            </p:txEl>
                                          </p:spTgt>
                                        </p:tgtEl>
                                        <p:attrNameLst>
                                          <p:attrName>style.visibility</p:attrName>
                                        </p:attrNameLst>
                                      </p:cBhvr>
                                      <p:to>
                                        <p:strVal val="visible"/>
                                      </p:to>
                                    </p:set>
                                    <p:animEffect transition="in" filter="fade">
                                      <p:cBhvr>
                                        <p:cTn id="7" dur="1000"/>
                                        <p:tgtEl>
                                          <p:spTgt spid="198667">
                                            <p:txEl>
                                              <p:pRg st="0" end="0"/>
                                            </p:txEl>
                                          </p:spTgt>
                                        </p:tgtEl>
                                      </p:cBhvr>
                                    </p:animEffect>
                                    <p:anim calcmode="lin" valueType="num">
                                      <p:cBhvr>
                                        <p:cTn id="8" dur="1000" fill="hold"/>
                                        <p:tgtEl>
                                          <p:spTgt spid="198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8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8667">
                                            <p:txEl>
                                              <p:pRg st="1" end="1"/>
                                            </p:txEl>
                                          </p:spTgt>
                                        </p:tgtEl>
                                        <p:attrNameLst>
                                          <p:attrName>style.visibility</p:attrName>
                                        </p:attrNameLst>
                                      </p:cBhvr>
                                      <p:to>
                                        <p:strVal val="visible"/>
                                      </p:to>
                                    </p:set>
                                    <p:animEffect transition="in" filter="fade">
                                      <p:cBhvr>
                                        <p:cTn id="14" dur="1000"/>
                                        <p:tgtEl>
                                          <p:spTgt spid="198667">
                                            <p:txEl>
                                              <p:pRg st="1" end="1"/>
                                            </p:txEl>
                                          </p:spTgt>
                                        </p:tgtEl>
                                      </p:cBhvr>
                                    </p:animEffect>
                                    <p:anim calcmode="lin" valueType="num">
                                      <p:cBhvr>
                                        <p:cTn id="15" dur="1000" fill="hold"/>
                                        <p:tgtEl>
                                          <p:spTgt spid="1986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86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8667">
                                            <p:txEl>
                                              <p:pRg st="2" end="2"/>
                                            </p:txEl>
                                          </p:spTgt>
                                        </p:tgtEl>
                                        <p:attrNameLst>
                                          <p:attrName>style.visibility</p:attrName>
                                        </p:attrNameLst>
                                      </p:cBhvr>
                                      <p:to>
                                        <p:strVal val="visible"/>
                                      </p:to>
                                    </p:set>
                                    <p:animEffect transition="in" filter="fade">
                                      <p:cBhvr>
                                        <p:cTn id="21" dur="1000"/>
                                        <p:tgtEl>
                                          <p:spTgt spid="198667">
                                            <p:txEl>
                                              <p:pRg st="2" end="2"/>
                                            </p:txEl>
                                          </p:spTgt>
                                        </p:tgtEl>
                                      </p:cBhvr>
                                    </p:animEffect>
                                    <p:anim calcmode="lin" valueType="num">
                                      <p:cBhvr>
                                        <p:cTn id="22" dur="1000" fill="hold"/>
                                        <p:tgtEl>
                                          <p:spTgt spid="1986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86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98667">
                                            <p:txEl>
                                              <p:pRg st="3" end="3"/>
                                            </p:txEl>
                                          </p:spTgt>
                                        </p:tgtEl>
                                        <p:attrNameLst>
                                          <p:attrName>style.visibility</p:attrName>
                                        </p:attrNameLst>
                                      </p:cBhvr>
                                      <p:to>
                                        <p:strVal val="visible"/>
                                      </p:to>
                                    </p:set>
                                    <p:animEffect transition="in" filter="fade">
                                      <p:cBhvr>
                                        <p:cTn id="28" dur="1000"/>
                                        <p:tgtEl>
                                          <p:spTgt spid="198667">
                                            <p:txEl>
                                              <p:pRg st="3" end="3"/>
                                            </p:txEl>
                                          </p:spTgt>
                                        </p:tgtEl>
                                      </p:cBhvr>
                                    </p:animEffect>
                                    <p:anim calcmode="lin" valueType="num">
                                      <p:cBhvr>
                                        <p:cTn id="29" dur="1000" fill="hold"/>
                                        <p:tgtEl>
                                          <p:spTgt spid="1986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86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98667">
                                            <p:txEl>
                                              <p:pRg st="4" end="4"/>
                                            </p:txEl>
                                          </p:spTgt>
                                        </p:tgtEl>
                                        <p:attrNameLst>
                                          <p:attrName>style.visibility</p:attrName>
                                        </p:attrNameLst>
                                      </p:cBhvr>
                                      <p:to>
                                        <p:strVal val="visible"/>
                                      </p:to>
                                    </p:set>
                                    <p:animEffect transition="in" filter="fade">
                                      <p:cBhvr>
                                        <p:cTn id="35" dur="1000"/>
                                        <p:tgtEl>
                                          <p:spTgt spid="198667">
                                            <p:txEl>
                                              <p:pRg st="4" end="4"/>
                                            </p:txEl>
                                          </p:spTgt>
                                        </p:tgtEl>
                                      </p:cBhvr>
                                    </p:animEffect>
                                    <p:anim calcmode="lin" valueType="num">
                                      <p:cBhvr>
                                        <p:cTn id="36" dur="1000" fill="hold"/>
                                        <p:tgtEl>
                                          <p:spTgt spid="1986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986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98667">
                                            <p:txEl>
                                              <p:pRg st="5" end="5"/>
                                            </p:txEl>
                                          </p:spTgt>
                                        </p:tgtEl>
                                        <p:attrNameLst>
                                          <p:attrName>style.visibility</p:attrName>
                                        </p:attrNameLst>
                                      </p:cBhvr>
                                      <p:to>
                                        <p:strVal val="visible"/>
                                      </p:to>
                                    </p:set>
                                    <p:animEffect transition="in" filter="fade">
                                      <p:cBhvr>
                                        <p:cTn id="42" dur="1000"/>
                                        <p:tgtEl>
                                          <p:spTgt spid="198667">
                                            <p:txEl>
                                              <p:pRg st="5" end="5"/>
                                            </p:txEl>
                                          </p:spTgt>
                                        </p:tgtEl>
                                      </p:cBhvr>
                                    </p:animEffect>
                                    <p:anim calcmode="lin" valueType="num">
                                      <p:cBhvr>
                                        <p:cTn id="43" dur="1000" fill="hold"/>
                                        <p:tgtEl>
                                          <p:spTgt spid="1986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986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98667">
                                            <p:txEl>
                                              <p:pRg st="6" end="6"/>
                                            </p:txEl>
                                          </p:spTgt>
                                        </p:tgtEl>
                                        <p:attrNameLst>
                                          <p:attrName>style.visibility</p:attrName>
                                        </p:attrNameLst>
                                      </p:cBhvr>
                                      <p:to>
                                        <p:strVal val="visible"/>
                                      </p:to>
                                    </p:set>
                                    <p:animEffect transition="in" filter="fade">
                                      <p:cBhvr>
                                        <p:cTn id="49" dur="1000"/>
                                        <p:tgtEl>
                                          <p:spTgt spid="198667">
                                            <p:txEl>
                                              <p:pRg st="6" end="6"/>
                                            </p:txEl>
                                          </p:spTgt>
                                        </p:tgtEl>
                                      </p:cBhvr>
                                    </p:animEffect>
                                    <p:anim calcmode="lin" valueType="num">
                                      <p:cBhvr>
                                        <p:cTn id="50" dur="1000" fill="hold"/>
                                        <p:tgtEl>
                                          <p:spTgt spid="19866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986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457200" y="1066800"/>
            <a:ext cx="8229600" cy="4495800"/>
          </a:xfrm>
        </p:spPr>
        <p:txBody>
          <a:bodyPr>
            <a:normAutofit/>
          </a:bodyPr>
          <a:lstStyle/>
          <a:p>
            <a:pPr algn="just" eaLnBrk="1" hangingPunct="1">
              <a:lnSpc>
                <a:spcPct val="150000"/>
              </a:lnSpc>
              <a:buFontTx/>
              <a:buNone/>
            </a:pPr>
            <a:r>
              <a:rPr lang="en-US" sz="3000" b="1" i="1" smtClean="0">
                <a:solidFill>
                  <a:srgbClr val="FF3300"/>
                </a:solidFill>
                <a:latin typeface="Times New Roman" pitchFamily="18" charset="0"/>
              </a:rPr>
              <a:t>3. </a:t>
            </a:r>
            <a:r>
              <a:rPr lang="en-US" sz="3000" b="1" i="1" smtClean="0">
                <a:solidFill>
                  <a:srgbClr val="FF3300"/>
                </a:solidFill>
                <a:latin typeface="Times New Roman" pitchFamily="18" charset="0"/>
                <a:cs typeface="Times New Roman" pitchFamily="18" charset="0"/>
              </a:rPr>
              <a:t>Lời nói và ý nghĩ của ông lão ăn xin trong hai cách kể sau đây có gì khác nhau?</a:t>
            </a:r>
          </a:p>
          <a:p>
            <a:pPr eaLnBrk="1" hangingPunct="1">
              <a:lnSpc>
                <a:spcPct val="150000"/>
              </a:lnSpc>
              <a:buFontTx/>
              <a:buAutoNum type="alphaLcParenR"/>
            </a:pPr>
            <a:r>
              <a:rPr lang="en-US" sz="3000" smtClean="0">
                <a:solidFill>
                  <a:schemeClr val="hlink"/>
                </a:solidFill>
                <a:latin typeface="Times New Roman" pitchFamily="18" charset="0"/>
                <a:cs typeface="Times New Roman" pitchFamily="18" charset="0"/>
              </a:rPr>
              <a:t> – Cháu ơi, cảm ơn cháu! Như vậy là cháu đã cho lão rồi.- Ông lão nói bằng giọng khản đặc.</a:t>
            </a:r>
          </a:p>
          <a:p>
            <a:pPr eaLnBrk="1" hangingPunct="1">
              <a:lnSpc>
                <a:spcPct val="150000"/>
              </a:lnSpc>
              <a:buFontTx/>
              <a:buAutoNum type="alphaLcParenR"/>
            </a:pPr>
            <a:r>
              <a:rPr lang="en-US" sz="3000" smtClean="0">
                <a:solidFill>
                  <a:schemeClr val="hlink"/>
                </a:solidFill>
                <a:latin typeface="Times New Roman" pitchFamily="18" charset="0"/>
                <a:cs typeface="Times New Roman" pitchFamily="18" charset="0"/>
              </a:rPr>
              <a:t> Bằng giọng khản đặc, ông lão cảm ơn tôi và nói rằng như vậy là tôi đã cho ông rồi.</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FF3300"/>
                </a:solidFill>
                <a:latin typeface="Arial" charset="0"/>
              </a:rPr>
              <a:t>Tập làm văn</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0" y="990600"/>
            <a:ext cx="9144000" cy="6096000"/>
          </a:xfrm>
        </p:spPr>
        <p:txBody>
          <a:bodyPr/>
          <a:lstStyle/>
          <a:p>
            <a:pPr algn="just" eaLnBrk="1" hangingPunct="1">
              <a:lnSpc>
                <a:spcPct val="150000"/>
              </a:lnSpc>
              <a:buFontTx/>
              <a:buNone/>
            </a:pPr>
            <a:r>
              <a:rPr lang="en-US" sz="3000" b="1" i="1" smtClean="0">
                <a:solidFill>
                  <a:srgbClr val="FF3300"/>
                </a:solidFill>
                <a:latin typeface="Times New Roman" pitchFamily="18" charset="0"/>
              </a:rPr>
              <a:t>3. </a:t>
            </a:r>
            <a:r>
              <a:rPr lang="en-US" sz="3000" b="1" i="1" smtClean="0">
                <a:solidFill>
                  <a:srgbClr val="FF3300"/>
                </a:solidFill>
                <a:latin typeface="Times New Roman" pitchFamily="18" charset="0"/>
                <a:cs typeface="Times New Roman" pitchFamily="18" charset="0"/>
              </a:rPr>
              <a:t>Lời nói và ý nghĩ của ông lão ăn xin trong hai cách kể có khác nhau là:</a:t>
            </a:r>
          </a:p>
          <a:p>
            <a:pPr eaLnBrk="1" hangingPunct="1">
              <a:lnSpc>
                <a:spcPct val="150000"/>
              </a:lnSpc>
              <a:buFontTx/>
              <a:buNone/>
            </a:pPr>
            <a:r>
              <a:rPr lang="en-US" sz="3000" smtClean="0">
                <a:solidFill>
                  <a:srgbClr val="000066"/>
                </a:solidFill>
                <a:latin typeface="Times New Roman" pitchFamily="18" charset="0"/>
                <a:cs typeface="Times New Roman" pitchFamily="18" charset="0"/>
              </a:rPr>
              <a:t>*</a:t>
            </a:r>
            <a:r>
              <a:rPr lang="en-US" sz="3000" b="1" u="sng" smtClean="0">
                <a:solidFill>
                  <a:srgbClr val="0000FF"/>
                </a:solidFill>
                <a:latin typeface="Times New Roman" pitchFamily="18" charset="0"/>
                <a:cs typeface="Times New Roman" pitchFamily="18" charset="0"/>
              </a:rPr>
              <a:t>Cách 1</a:t>
            </a:r>
            <a:r>
              <a:rPr lang="en-US" sz="3000"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Tác giả dẫn</a:t>
            </a:r>
            <a:r>
              <a:rPr lang="en-US" sz="3000" smtClean="0">
                <a:solidFill>
                  <a:srgbClr val="000066"/>
                </a:solidFill>
                <a:latin typeface="Times New Roman" pitchFamily="18" charset="0"/>
                <a:cs typeface="Times New Roman" pitchFamily="18" charset="0"/>
              </a:rPr>
              <a:t> </a:t>
            </a:r>
            <a:r>
              <a:rPr lang="en-US" sz="3000" b="1" i="1" smtClean="0">
                <a:solidFill>
                  <a:srgbClr val="FF0000"/>
                </a:solidFill>
                <a:latin typeface="Times New Roman" pitchFamily="18" charset="0"/>
                <a:cs typeface="Times New Roman" pitchFamily="18" charset="0"/>
              </a:rPr>
              <a:t>trực tiếp</a:t>
            </a:r>
            <a:r>
              <a:rPr lang="en-US" sz="3000" b="1" i="1"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nguyên văn lời    của ông</a:t>
            </a:r>
            <a:r>
              <a:rPr lang="en-US" sz="3000"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lão. Do đó các từ xưng hô của chính ông lão với cậu bé( cháu - lão)</a:t>
            </a:r>
          </a:p>
          <a:p>
            <a:pPr eaLnBrk="1" hangingPunct="1">
              <a:lnSpc>
                <a:spcPct val="150000"/>
              </a:lnSpc>
              <a:buFontTx/>
              <a:buNone/>
            </a:pPr>
            <a:r>
              <a:rPr lang="en-US" sz="3000" smtClean="0">
                <a:solidFill>
                  <a:srgbClr val="0000FF"/>
                </a:solidFill>
                <a:latin typeface="Times New Roman" pitchFamily="18" charset="0"/>
                <a:cs typeface="Times New Roman" pitchFamily="18" charset="0"/>
              </a:rPr>
              <a:t>*</a:t>
            </a:r>
            <a:r>
              <a:rPr lang="en-US" sz="3000" b="1" u="sng" smtClean="0">
                <a:solidFill>
                  <a:srgbClr val="0000FF"/>
                </a:solidFill>
                <a:latin typeface="Times New Roman" pitchFamily="18" charset="0"/>
                <a:cs typeface="Times New Roman" pitchFamily="18" charset="0"/>
              </a:rPr>
              <a:t>Cách 2</a:t>
            </a:r>
            <a:r>
              <a:rPr lang="en-US" sz="3000" smtClean="0">
                <a:solidFill>
                  <a:srgbClr val="0000FF"/>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Tác giả (nhân vật xưng </a:t>
            </a:r>
            <a:r>
              <a:rPr lang="en-US" sz="3000" b="1" i="1" smtClean="0">
                <a:solidFill>
                  <a:schemeClr val="hlink"/>
                </a:solidFill>
                <a:latin typeface="Times New Roman" pitchFamily="18" charset="0"/>
                <a:cs typeface="Times New Roman" pitchFamily="18" charset="0"/>
              </a:rPr>
              <a:t>tôi</a:t>
            </a:r>
            <a:r>
              <a:rPr lang="en-US" sz="3000" smtClean="0">
                <a:solidFill>
                  <a:schemeClr val="hlink"/>
                </a:solidFill>
                <a:latin typeface="Times New Roman" pitchFamily="18" charset="0"/>
                <a:cs typeface="Times New Roman" pitchFamily="18" charset="0"/>
              </a:rPr>
              <a:t>) thuật lại</a:t>
            </a:r>
            <a:r>
              <a:rPr lang="en-US" sz="3000" smtClean="0">
                <a:solidFill>
                  <a:srgbClr val="000066"/>
                </a:solidFill>
                <a:latin typeface="Times New Roman" pitchFamily="18" charset="0"/>
                <a:cs typeface="Times New Roman" pitchFamily="18" charset="0"/>
              </a:rPr>
              <a:t> </a:t>
            </a:r>
            <a:r>
              <a:rPr lang="en-US" sz="3000" b="1" i="1" smtClean="0">
                <a:solidFill>
                  <a:srgbClr val="FF0000"/>
                </a:solidFill>
                <a:latin typeface="Times New Roman" pitchFamily="18" charset="0"/>
                <a:cs typeface="Times New Roman" pitchFamily="18" charset="0"/>
              </a:rPr>
              <a:t>gián tiếp</a:t>
            </a:r>
            <a:r>
              <a:rPr lang="en-US" sz="3000" b="1" i="1"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lời của ông lão. Người kể xưng </a:t>
            </a:r>
            <a:r>
              <a:rPr lang="en-US" sz="3000" b="1" i="1" smtClean="0">
                <a:solidFill>
                  <a:schemeClr val="hlink"/>
                </a:solidFill>
                <a:latin typeface="Times New Roman" pitchFamily="18" charset="0"/>
                <a:cs typeface="Times New Roman" pitchFamily="18" charset="0"/>
              </a:rPr>
              <a:t>tôi</a:t>
            </a:r>
            <a:r>
              <a:rPr lang="en-US" sz="3000" smtClean="0">
                <a:solidFill>
                  <a:schemeClr val="hlink"/>
                </a:solidFill>
                <a:latin typeface="Times New Roman" pitchFamily="18" charset="0"/>
                <a:cs typeface="Times New Roman" pitchFamily="18" charset="0"/>
              </a:rPr>
              <a:t>, gọi người ăn xin là </a:t>
            </a:r>
            <a:r>
              <a:rPr lang="en-US" sz="3000" b="1" i="1" smtClean="0">
                <a:solidFill>
                  <a:schemeClr val="hlink"/>
                </a:solidFill>
                <a:latin typeface="Times New Roman" pitchFamily="18" charset="0"/>
                <a:cs typeface="Times New Roman" pitchFamily="18" charset="0"/>
              </a:rPr>
              <a:t>ông lão</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457200" y="1219200"/>
            <a:ext cx="8229600" cy="5867400"/>
          </a:xfrm>
        </p:spPr>
        <p:txBody>
          <a:bodyPr/>
          <a:lstStyle/>
          <a:p>
            <a:pPr algn="just" eaLnBrk="1" hangingPunct="1">
              <a:buFontTx/>
              <a:buNone/>
            </a:pPr>
            <a:r>
              <a:rPr lang="en-US" sz="3000" b="1" u="sng" smtClean="0">
                <a:solidFill>
                  <a:srgbClr val="FF3300"/>
                </a:solidFill>
                <a:latin typeface="Times New Roman" pitchFamily="18" charset="0"/>
              </a:rPr>
              <a:t>II. Ghi nhớ</a:t>
            </a:r>
            <a:r>
              <a:rPr lang="en-US" sz="3000" b="1" smtClean="0">
                <a:solidFill>
                  <a:srgbClr val="FF3300"/>
                </a:solidFill>
                <a:latin typeface="Times New Roman" pitchFamily="18" charset="0"/>
              </a:rPr>
              <a:t>:</a:t>
            </a:r>
            <a:r>
              <a:rPr lang="en-US" sz="3000" smtClean="0">
                <a:solidFill>
                  <a:srgbClr val="000066"/>
                </a:solidFill>
                <a:latin typeface="Times New Roman" pitchFamily="18" charset="0"/>
              </a:rPr>
              <a:t> </a:t>
            </a:r>
          </a:p>
          <a:p>
            <a:pPr algn="just" eaLnBrk="1" hangingPunct="1">
              <a:buFontTx/>
              <a:buNone/>
            </a:pPr>
            <a:r>
              <a:rPr lang="en-US" sz="3000" smtClean="0">
                <a:solidFill>
                  <a:schemeClr val="hlink"/>
                </a:solidFill>
                <a:latin typeface="Times New Roman" pitchFamily="18" charset="0"/>
              </a:rPr>
              <a:t>   1. Trong bài văn kể chuyện, nhiều khi ta phải kể lại lời nói và ý nghĩ của nhân vật. Lời nói và ý nghĩ cũng nói lên tính cách nhân vật và ý nghĩa câu chuyện.</a:t>
            </a:r>
          </a:p>
          <a:p>
            <a:pPr algn="just" eaLnBrk="1" hangingPunct="1">
              <a:buFontTx/>
              <a:buNone/>
            </a:pPr>
            <a:r>
              <a:rPr lang="en-US" sz="3000" smtClean="0">
                <a:solidFill>
                  <a:schemeClr val="hlink"/>
                </a:solidFill>
                <a:latin typeface="Times New Roman" pitchFamily="18" charset="0"/>
                <a:cs typeface="Times New Roman" pitchFamily="18" charset="0"/>
              </a:rPr>
              <a:t>   2. Có hai cách kể lại lời nói và ý nghĩ của nhân vật:</a:t>
            </a:r>
          </a:p>
          <a:p>
            <a:pPr algn="just" eaLnBrk="1" hangingPunct="1">
              <a:buFontTx/>
              <a:buNone/>
            </a:pPr>
            <a:r>
              <a:rPr lang="en-US" sz="3000" smtClean="0">
                <a:solidFill>
                  <a:srgbClr val="FF3300"/>
                </a:solidFill>
                <a:latin typeface="Times New Roman" pitchFamily="18" charset="0"/>
                <a:cs typeface="Times New Roman" pitchFamily="18" charset="0"/>
              </a:rPr>
              <a:t>      - Kể nguyên văn</a:t>
            </a:r>
            <a:r>
              <a:rPr lang="en-US" sz="3000" smtClean="0">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(lời dẫn trực tiếp).</a:t>
            </a:r>
          </a:p>
          <a:p>
            <a:pPr algn="just" eaLnBrk="1" hangingPunct="1">
              <a:buFontTx/>
              <a:buNone/>
            </a:pPr>
            <a:r>
              <a:rPr lang="en-US" sz="3000" smtClean="0">
                <a:latin typeface="Times New Roman" pitchFamily="18" charset="0"/>
                <a:cs typeface="Times New Roman" pitchFamily="18" charset="0"/>
              </a:rPr>
              <a:t>      </a:t>
            </a:r>
            <a:r>
              <a:rPr lang="en-US" sz="3000" smtClean="0">
                <a:solidFill>
                  <a:srgbClr val="FF3300"/>
                </a:solidFill>
                <a:latin typeface="Times New Roman" pitchFamily="18" charset="0"/>
                <a:cs typeface="Times New Roman" pitchFamily="18" charset="0"/>
              </a:rPr>
              <a:t>- Kể</a:t>
            </a:r>
            <a:r>
              <a:rPr lang="en-US" sz="3000" smtClean="0">
                <a:solidFill>
                  <a:srgbClr val="FF0000"/>
                </a:solidFill>
                <a:latin typeface="Times New Roman" pitchFamily="18" charset="0"/>
                <a:cs typeface="Times New Roman" pitchFamily="18" charset="0"/>
              </a:rPr>
              <a:t> bằng lời của người kể chuyện </a:t>
            </a:r>
            <a:r>
              <a:rPr lang="en-US" sz="3000" smtClean="0">
                <a:solidFill>
                  <a:schemeClr val="hlink"/>
                </a:solidFill>
                <a:latin typeface="Times New Roman" pitchFamily="18" charset="0"/>
                <a:cs typeface="Times New Roman" pitchFamily="18" charset="0"/>
              </a:rPr>
              <a:t>(lời dẫn gián tiếp).</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81258">
                                            <p:txEl>
                                              <p:pRg st="4" end="4"/>
                                            </p:txEl>
                                          </p:spTgt>
                                        </p:tgtEl>
                                        <p:attrNameLst>
                                          <p:attrName>style.visibility</p:attrName>
                                        </p:attrNameLst>
                                      </p:cBhvr>
                                      <p:to>
                                        <p:strVal val="visible"/>
                                      </p:to>
                                    </p:set>
                                    <p:animEffect transition="in" filter="diamond(in)">
                                      <p:cBhvr>
                                        <p:cTn id="27" dur="2000"/>
                                        <p:tgtEl>
                                          <p:spTgt spid="1812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lailoinoi.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Grp="1" noChangeArrowheads="1"/>
          </p:cNvSpPr>
          <p:nvPr>
            <p:ph idx="1"/>
          </p:nvPr>
        </p:nvSpPr>
        <p:spPr>
          <a:xfrm>
            <a:off x="0" y="1295400"/>
            <a:ext cx="8915400" cy="2209800"/>
          </a:xfrm>
        </p:spPr>
        <p:txBody>
          <a:bodyPr/>
          <a:lstStyle/>
          <a:p>
            <a:pPr eaLnBrk="1" hangingPunct="1">
              <a:buFont typeface="Arial" charset="0"/>
              <a:buNone/>
            </a:pPr>
            <a:r>
              <a:rPr lang="en-US" sz="2800" smtClean="0">
                <a:solidFill>
                  <a:srgbClr val="FF3300"/>
                </a:solidFill>
                <a:latin typeface="VNI-Helve" pitchFamily="2" charset="0"/>
              </a:rPr>
              <a:t>* </a:t>
            </a:r>
            <a:r>
              <a:rPr lang="en-US" sz="2800" b="1" i="1" smtClean="0">
                <a:solidFill>
                  <a:srgbClr val="FF3300"/>
                </a:solidFill>
                <a:latin typeface="VNI-Helve" pitchFamily="2" charset="0"/>
              </a:rPr>
              <a:t>Ví du:ï veà moät hieän töôïng trong lôùp</a:t>
            </a:r>
            <a:r>
              <a:rPr lang="en-US" sz="2800" smtClean="0">
                <a:solidFill>
                  <a:srgbClr val="FF3300"/>
                </a:solidFill>
                <a:latin typeface="VNI-Helve" pitchFamily="2" charset="0"/>
              </a:rPr>
              <a:t>:</a:t>
            </a:r>
            <a:r>
              <a:rPr lang="en-US" sz="2800" smtClean="0">
                <a:latin typeface="VNI-Helve" pitchFamily="2" charset="0"/>
              </a:rPr>
              <a:t> </a:t>
            </a:r>
            <a:r>
              <a:rPr lang="en-US" sz="2800" smtClean="0">
                <a:solidFill>
                  <a:schemeClr val="hlink"/>
                </a:solidFill>
                <a:latin typeface="VNI-Helve" pitchFamily="2" charset="0"/>
              </a:rPr>
              <a:t>Leâ traùch Haø ñeø tay leân vôû, laøm quaên vôû cuûa Leâ (Daãn lôøi noùi giaùn tieáp cuûa Leâ); Haø voäi noùi: Mình xin loãi. Mình khoâng coá yù. (Daãn lôøi noùi tröïc tieáp cuûa Haø)</a:t>
            </a: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69&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 - &amp;quot;Tập làm văn&amp;#x0D;&amp;#x0A;Kể lại lời nói, ý nghĩ của nhân vật&amp;quot;&quot;/&gt;&lt;property id=&quot;20307&quot; value=&quot;276&quot;/&gt;&lt;/object&gt;&lt;object type=&quot;3&quot; unique_id=&quot;10006&quot;&gt;&lt;property id=&quot;20148&quot; value=&quot;5&quot;/&gt;&lt;property id=&quot;20300&quot; value=&quot;Slide 4&quot;/&gt;&lt;property id=&quot;20307&quot; value=&quot;290&quot;/&gt;&lt;/object&gt;&lt;object type=&quot;3&quot; unique_id=&quot;10007&quot;&gt;&lt;property id=&quot;20148&quot; value=&quot;5&quot;/&gt;&lt;property id=&quot;20300&quot; value=&quot;Slide 5&quot;/&gt;&lt;property id=&quot;20307&quot; value=&quot;300&quot;/&gt;&lt;/object&gt;&lt;object type=&quot;3&quot; unique_id=&quot;10008&quot;&gt;&lt;property id=&quot;20148&quot; value=&quot;5&quot;/&gt;&lt;property id=&quot;20300&quot; value=&quot;Slide 6&quot;/&gt;&lt;property id=&quot;20307&quot; value=&quot;298&quot;/&gt;&lt;/object&gt;&lt;object type=&quot;3&quot; unique_id=&quot;10009&quot;&gt;&lt;property id=&quot;20148&quot; value=&quot;5&quot;/&gt;&lt;property id=&quot;20300&quot; value=&quot;Slide 7&quot;/&gt;&lt;property id=&quot;20307&quot; value=&quot;302&quot;/&gt;&lt;/object&gt;&lt;object type=&quot;3&quot; unique_id=&quot;10010&quot;&gt;&lt;property id=&quot;20148&quot; value=&quot;5&quot;/&gt;&lt;property id=&quot;20300&quot; value=&quot;Slide 8&quot;/&gt;&lt;property id=&quot;20307&quot; value=&quot;318&quot;/&gt;&lt;/object&gt;&lt;object type=&quot;3&quot; unique_id=&quot;10011&quot;&gt;&lt;property id=&quot;20148&quot; value=&quot;5&quot;/&gt;&lt;property id=&quot;20300&quot; value=&quot;Slide 9&quot;/&gt;&lt;property id=&quot;20307&quot; value=&quot;306&quot;/&gt;&lt;/object&gt;&lt;object type=&quot;3&quot; unique_id=&quot;10012&quot;&gt;&lt;property id=&quot;20148&quot; value=&quot;5&quot;/&gt;&lt;property id=&quot;20300&quot; value=&quot;Slide 10&quot;/&gt;&lt;property id=&quot;20307&quot; value=&quot;304&quot;/&gt;&lt;/object&gt;&lt;object type=&quot;3&quot; unique_id=&quot;10013&quot;&gt;&lt;property id=&quot;20148&quot; value=&quot;5&quot;/&gt;&lt;property id=&quot;20300&quot; value=&quot;Slide 11&quot;/&gt;&lt;property id=&quot;20307&quot; value=&quot;309&quot;/&gt;&lt;/object&gt;&lt;object type=&quot;3&quot; unique_id=&quot;10014&quot;&gt;&lt;property id=&quot;20148&quot; value=&quot;5&quot;/&gt;&lt;property id=&quot;20300&quot; value=&quot;Slide 12&quot;/&gt;&lt;property id=&quot;20307&quot; value=&quot;313&quot;/&gt;&lt;/object&gt;&lt;object type=&quot;3&quot; unique_id=&quot;10015&quot;&gt;&lt;property id=&quot;20148&quot; value=&quot;5&quot;/&gt;&lt;property id=&quot;20300&quot; value=&quot;Slide 13&quot;/&gt;&lt;property id=&quot;20307&quot; value=&quot;311&quot;/&gt;&lt;/object&gt;&lt;object type=&quot;3&quot; unique_id=&quot;10016&quot;&gt;&lt;property id=&quot;20148&quot; value=&quot;5&quot;/&gt;&lt;property id=&quot;20300&quot; value=&quot;Slide 14&quot;/&gt;&lt;property id=&quot;20307&quot; value=&quot;314&quot;/&gt;&lt;/object&gt;&lt;object type=&quot;3&quot; unique_id=&quot;10017&quot;&gt;&lt;property id=&quot;20148&quot; value=&quot;5&quot;/&gt;&lt;property id=&quot;20300&quot; value=&quot;Slide 15 - &amp;quot; &amp;quot;&quot;/&gt;&lt;property id=&quot;20307&quot; value=&quot;296&quot;/&gt;&lt;/object&gt;&lt;object type=&quot;3&quot; unique_id=&quot;10018&quot;&gt;&lt;property id=&quot;20148&quot; value=&quot;5&quot;/&gt;&lt;property id=&quot;20300&quot; value=&quot;Slide 16&quot;/&gt;&lt;property id=&quot;20307&quot; value=&quot;279&quot;/&gt;&lt;/object&gt;&lt;object type=&quot;3&quot; unique_id=&quot;10019&quot;&gt;&lt;property id=&quot;20148&quot; value=&quot;5&quot;/&gt;&lt;property id=&quot;20300&quot; value=&quot;Slide 17&quot;/&gt;&lt;property id=&quot;20307&quot; value=&quot;291&quot;/&gt;&lt;/object&gt;&lt;object type=&quot;3&quot; unique_id=&quot;10020&quot;&gt;&lt;property id=&quot;20148&quot; value=&quot;5&quot;/&gt;&lt;property id=&quot;20300&quot; value=&quot;Slide 18&quot;/&gt;&lt;property id=&quot;20307&quot; value=&quot;315&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285&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2835</TotalTime>
  <Words>1302</Words>
  <Application>Microsoft Office PowerPoint</Application>
  <PresentationFormat>On-screen Show (4:3)</PresentationFormat>
  <Paragraphs>102</Paragraphs>
  <Slides>20</Slides>
  <Notes>20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Times New Roman</vt:lpstr>
      <vt:lpstr>Arial</vt:lpstr>
      <vt:lpstr>Calibri</vt:lpstr>
      <vt:lpstr>VNI-Helve</vt:lpstr>
      <vt:lpstr>.VnTime</vt:lpstr>
      <vt:lpstr>VNI-Times</vt:lpstr>
      <vt:lpstr>Wingdings</vt:lpstr>
      <vt:lpstr>.VnBahamasBH</vt:lpstr>
      <vt:lpstr>Office Theme</vt:lpstr>
      <vt:lpstr>Equation</vt:lpstr>
      <vt:lpstr>PowerPoint Presentation</vt:lpstr>
      <vt:lpstr>PowerPoint Presentation</vt:lpstr>
      <vt:lpstr>Tập làm văn Kể lại lời nói, ý nghĩ của nhân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e929_f372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 TRA</dc:creator>
  <cp:lastModifiedBy>Admin</cp:lastModifiedBy>
  <cp:revision>289</cp:revision>
  <dcterms:created xsi:type="dcterms:W3CDTF">2007-02-28T03:11:48Z</dcterms:created>
  <dcterms:modified xsi:type="dcterms:W3CDTF">2015-07-25T10:34:50Z</dcterms:modified>
</cp:coreProperties>
</file>