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347" r:id="rId2"/>
    <p:sldId id="286" r:id="rId3"/>
    <p:sldId id="304" r:id="rId4"/>
    <p:sldId id="261" r:id="rId5"/>
    <p:sldId id="348" r:id="rId6"/>
    <p:sldId id="349" r:id="rId7"/>
    <p:sldId id="308" r:id="rId8"/>
    <p:sldId id="332" r:id="rId9"/>
    <p:sldId id="333" r:id="rId10"/>
    <p:sldId id="324" r:id="rId11"/>
    <p:sldId id="309" r:id="rId12"/>
    <p:sldId id="271" r:id="rId13"/>
    <p:sldId id="334" r:id="rId14"/>
    <p:sldId id="310" r:id="rId15"/>
    <p:sldId id="314" r:id="rId16"/>
    <p:sldId id="317" r:id="rId17"/>
    <p:sldId id="316" r:id="rId18"/>
    <p:sldId id="319" r:id="rId19"/>
    <p:sldId id="335" r:id="rId20"/>
    <p:sldId id="311" r:id="rId21"/>
    <p:sldId id="322" r:id="rId22"/>
    <p:sldId id="320" r:id="rId23"/>
    <p:sldId id="323" r:id="rId24"/>
    <p:sldId id="275" r:id="rId25"/>
    <p:sldId id="350" r:id="rId26"/>
    <p:sldId id="303" r:id="rId27"/>
    <p:sldId id="341" r:id="rId28"/>
    <p:sldId id="336" r:id="rId29"/>
    <p:sldId id="340" r:id="rId30"/>
    <p:sldId id="338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33BB3-C804-4182-B706-A2F44FB266D5}" type="datetimeFigureOut">
              <a:rPr lang="en-US" smtClean="0"/>
              <a:t>11/26/2020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2BA3A-23D6-4D87-A7AE-8BF58EA45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3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20E4633-50C0-41E5-AFAD-A0D76EC9D5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F6F49F-8484-4338-A059-F609761737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7CC8043-D515-411A-AF40-5601210C45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DA6093E-BD5C-4FDF-8134-5B3D7A7FA9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744CE2F2-0A99-47B8-970C-CC50FFCC82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A50FEF-C494-4B56-84AA-E17D95ECCF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5DF333B2-724A-4A0A-A2A6-924E017BDA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8498852F-5238-4021-8784-2600E99876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B91F0A82-D6E5-41C8-A694-05FC4DE656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49409E-E407-4EF4-A171-39873D2469D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AE7666D4-945C-40CA-B282-51464928BC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3651BABB-2767-4237-90CD-29FAF5399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2E3F54C-83DE-4EA3-AF50-AB15B050BE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C8ECD-23A4-489D-AA8C-F90D81EE012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2B926366-E97B-48EE-853C-F40FE06653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43D95AE6-40DE-4C2C-8C00-D3964CBCE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4B57BD-B71B-45ED-9227-95B6E3948E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F975A-5CCD-43E3-B231-D2FDC4629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7746DB-1CDC-42D5-8B4F-89068F05B2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AB04B-0E4D-4A8B-A8C3-1D45A2F84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49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0F2D4A-87F3-4ADA-99CF-2B50E3CFD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3C1671-778C-437A-BDF8-9FF1544611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12E041-49E5-4083-BECA-3CECF944D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92AC9-0D53-45EA-9BEB-15D1F8FFF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19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3F6437-8CD3-47AC-A57F-4778753188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61AF1-4799-4CE9-AC49-B5B8B8EE72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20D868-4C0A-41E4-8C30-5FD19A2BE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32955-3AFF-47CC-8A2F-13922B25B5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29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10972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2F1E6-F704-47CC-8199-348B11F6B5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8FD3C-0921-4E27-B241-967629D21D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741EA3-AD4D-4118-B0DA-EAA2FE1D6C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F0462-FCBE-4D7B-B976-7B9AE2E14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249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6D0E86-DBCC-469C-A03B-3085416093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0C98AE-1424-49A2-BF1C-D7B743FF18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FE09EE5-5462-46D8-BCD1-F6B7074F2A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B747-6910-4140-96C3-1F3D3FFE6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86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777962-DC30-4BAA-B442-D4518CD71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34D6B2-187D-4E7A-9491-457448A18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1948A-CB70-4F17-B19C-874F8080F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56063-34CB-4AEA-A326-6137106CE6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29C42A-AE4A-4AA8-B8A0-B24BF24949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8E7218-C6CB-4E3A-A7EE-EB36E5284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82BFA8-3A04-4A68-A54F-406839E5E8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02D606-A44B-43D5-B04D-840B9CE7A3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19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E5B8DC-4492-4B89-B405-DCA91FA294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C418D-AE4C-4785-947E-07B50E6C24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43FBD9-EE1D-4C3B-AE6D-4405E4AB18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A8264-7F4C-4594-B873-2FEF5B150C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99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3E58B8-AA97-42BA-9D2C-B5D58125CB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BCF8DA-F3EF-4314-9AA6-9F091FB294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6E60A8-E49E-42A1-842B-EB82260D4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D18C9-66A8-4500-8E3A-4D6B6BC16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52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71B1F2-B595-4AC4-8249-69589409E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ECCAFA-AE73-45A4-855B-36417CC4C0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5DC7BAE-EE22-4E72-A144-7AE42E5D33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6E9B9-A294-4DDC-A225-5239449310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1853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3850F0-C6AF-4FE1-9B06-F02264624E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0F7225-CB18-4224-B00C-9D3070B148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8D4AC2-3C01-4EC3-9748-E08C19AC6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B1494-10C3-4399-AAF9-8DD4AD61DB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47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8B0FA4-E72C-4D0E-9025-385D9699BF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23E0EA-E82D-4B6B-B06F-7546E49EA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284E36-63C4-4C00-AE7C-5C93FDF0E2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FA901-B9FF-48B5-BDE0-62C62CC2E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71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8A1672-B834-4945-BC66-797BBF52B8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BA2529-4855-4441-833C-B3197708BF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C520F-065B-4301-9FED-3490C8C2A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11F3A9-D831-4E9E-9F40-72EB93B53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108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9BE914-0A3A-4F81-A3B7-CCFE3C9419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8CDA3D-CF96-4103-B36C-632BB293CD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7521D05C-D7C2-4F61-81F3-6F7762ABEE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004EC816-DE38-4E7D-A7C0-A0CC424E84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>
            <a:extLst>
              <a:ext uri="{FF2B5EF4-FFF2-40B4-BE49-F238E27FC236}">
                <a16:creationId xmlns:a16="http://schemas.microsoft.com/office/drawing/2014/main" id="{53E64C5A-18CD-4BF1-AE51-5B30156CD70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A2B0BD5E-5E3D-4CF9-B862-F61473FC07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6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18.jpeg"/><Relationship Id="rId7" Type="http://schemas.openxmlformats.org/officeDocument/2006/relationships/slide" Target="slide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http://vietnam.vnanet.vn/VNP_Upload/News/2008-8/18/0808Ec05L.JPG" TargetMode="External"/><Relationship Id="rId4" Type="http://schemas.openxmlformats.org/officeDocument/2006/relationships/image" Target="../media/image19.jpeg"/><Relationship Id="rId9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Text Box 12">
            <a:extLst>
              <a:ext uri="{FF2B5EF4-FFF2-40B4-BE49-F238E27FC236}">
                <a16:creationId xmlns:a16="http://schemas.microsoft.com/office/drawing/2014/main" id="{CFEC79FC-369D-4862-BF32-ABA721C3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81401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6000" b="1">
                <a:solidFill>
                  <a:srgbClr val="FFFFFF"/>
                </a:solidFill>
              </a:rPr>
              <a:t>CẢNH ĐẸP NON SÔNG</a:t>
            </a:r>
          </a:p>
        </p:txBody>
      </p:sp>
      <p:pic>
        <p:nvPicPr>
          <p:cNvPr id="38916" name="Picture 4" descr="Anh dep (4)">
            <a:extLst>
              <a:ext uri="{FF2B5EF4-FFF2-40B4-BE49-F238E27FC236}">
                <a16:creationId xmlns:a16="http://schemas.microsoft.com/office/drawing/2014/main" id="{7046BCAB-E88F-4D04-816B-11B3339D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WordArt 12">
            <a:extLst>
              <a:ext uri="{FF2B5EF4-FFF2-40B4-BE49-F238E27FC236}">
                <a16:creationId xmlns:a16="http://schemas.microsoft.com/office/drawing/2014/main" id="{5C188493-CB05-44F0-9C18-9F16FCAB98F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2819400"/>
            <a:ext cx="7467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9CC00">
                        <a:alpha val="98000"/>
                      </a:srgbClr>
                    </a:gs>
                    <a:gs pos="50000">
                      <a:srgbClr val="FF0000"/>
                    </a:gs>
                    <a:gs pos="100000">
                      <a:srgbClr val="99CC00">
                        <a:alpha val="98000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9CC00">
                      <a:alpha val="98000"/>
                    </a:srgbClr>
                  </a:gs>
                  <a:gs pos="50000">
                    <a:srgbClr val="FF0000"/>
                  </a:gs>
                  <a:gs pos="100000">
                    <a:srgbClr val="99CC00">
                      <a:alpha val="98000"/>
                    </a:srgbClr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hua_tam_thanh">
            <a:extLst>
              <a:ext uri="{FF2B5EF4-FFF2-40B4-BE49-F238E27FC236}">
                <a16:creationId xmlns:a16="http://schemas.microsoft.com/office/drawing/2014/main" id="{410DA91D-C3ED-40B7-9E95-36F9EF228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257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cuahang">
            <a:extLst>
              <a:ext uri="{FF2B5EF4-FFF2-40B4-BE49-F238E27FC236}">
                <a16:creationId xmlns:a16="http://schemas.microsoft.com/office/drawing/2014/main" id="{B91B63C0-B193-4925-B623-5FD67B1D9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75000"/>
            <a:ext cx="4953000" cy="3683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244" name="Text Box 3">
            <a:extLst>
              <a:ext uri="{FF2B5EF4-FFF2-40B4-BE49-F238E27FC236}">
                <a16:creationId xmlns:a16="http://schemas.microsoft.com/office/drawing/2014/main" id="{FBEC7BAB-2111-4BA8-B773-DD3D0194C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6553200"/>
            <a:ext cx="2362200" cy="376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ĐỘNG TAM THANH</a:t>
            </a:r>
          </a:p>
        </p:txBody>
      </p:sp>
    </p:spTree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>
            <a:extLst>
              <a:ext uri="{FF2B5EF4-FFF2-40B4-BE49-F238E27FC236}">
                <a16:creationId xmlns:a16="http://schemas.microsoft.com/office/drawing/2014/main" id="{717AF15E-1E01-43A5-9667-82511117F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091150EB-08A5-4B2C-B6D6-A17CBE258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73250"/>
            <a:ext cx="601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800000"/>
                </a:solidFill>
                <a:latin typeface="Arial" panose="020B0604020202020204" pitchFamily="34" charset="0"/>
              </a:rPr>
              <a:t>Mỗi vùng có những cảnh gì đẹp?</a:t>
            </a:r>
          </a:p>
        </p:txBody>
      </p:sp>
      <p:sp>
        <p:nvSpPr>
          <p:cNvPr id="11268" name="Text Box 6">
            <a:extLst>
              <a:ext uri="{FF2B5EF4-FFF2-40B4-BE49-F238E27FC236}">
                <a16:creationId xmlns:a16="http://schemas.microsoft.com/office/drawing/2014/main" id="{05CCB954-1C54-4674-8064-819D86F07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528889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97290" name="Text Box 10">
            <a:extLst>
              <a:ext uri="{FF2B5EF4-FFF2-40B4-BE49-F238E27FC236}">
                <a16:creationId xmlns:a16="http://schemas.microsoft.com/office/drawing/2014/main" id="{A1B48A4C-0752-42D6-814A-54867C23CA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42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2: Hà Nội</a:t>
            </a:r>
          </a:p>
        </p:txBody>
      </p:sp>
      <p:sp>
        <p:nvSpPr>
          <p:cNvPr id="11270" name="Rectangle 40">
            <a:extLst>
              <a:ext uri="{FF2B5EF4-FFF2-40B4-BE49-F238E27FC236}">
                <a16:creationId xmlns:a16="http://schemas.microsoft.com/office/drawing/2014/main" id="{FE38DD51-530D-4E06-BDCB-14E2C1044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1">
            <a:extLst>
              <a:ext uri="{FF2B5EF4-FFF2-40B4-BE49-F238E27FC236}">
                <a16:creationId xmlns:a16="http://schemas.microsoft.com/office/drawing/2014/main" id="{8239346E-B5C1-4BCB-A1AC-F0D0AB8C0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5486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ĐỀN TRẤN VŨ: 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CC"/>
                </a:solidFill>
                <a:latin typeface="Arial" panose="020B0604020202020204" pitchFamily="34" charset="0"/>
              </a:rPr>
              <a:t>Được xây dựng vào thời vua Lí Thái Tổ. Đền nằm bên Hồ Tây, thờ Thánh Trấn Vũ.</a:t>
            </a:r>
          </a:p>
        </p:txBody>
      </p:sp>
      <p:pic>
        <p:nvPicPr>
          <p:cNvPr id="12291" name="Picture 26">
            <a:extLst>
              <a:ext uri="{FF2B5EF4-FFF2-40B4-BE49-F238E27FC236}">
                <a16:creationId xmlns:a16="http://schemas.microsoft.com/office/drawing/2014/main" id="{FB7F064F-180B-4188-A957-2288D669E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 b="8333"/>
          <a:stretch>
            <a:fillRect/>
          </a:stretch>
        </p:blipFill>
        <p:spPr bwMode="auto">
          <a:xfrm>
            <a:off x="1524000" y="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7" descr="180px-Tran_Vo">
            <a:extLst>
              <a:ext uri="{FF2B5EF4-FFF2-40B4-BE49-F238E27FC236}">
                <a16:creationId xmlns:a16="http://schemas.microsoft.com/office/drawing/2014/main" id="{0409FA70-061B-4F8E-8F17-F410ABCAD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28">
            <a:extLst>
              <a:ext uri="{FF2B5EF4-FFF2-40B4-BE49-F238E27FC236}">
                <a16:creationId xmlns:a16="http://schemas.microsoft.com/office/drawing/2014/main" id="{38526635-245E-4F3D-AB11-4A6FDACAB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6308726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TƯỢNG THÁNH TRẤN VŨ</a:t>
            </a:r>
            <a:endParaRPr lang="en-US" altLang="en-US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tay1">
            <a:extLst>
              <a:ext uri="{FF2B5EF4-FFF2-40B4-BE49-F238E27FC236}">
                <a16:creationId xmlns:a16="http://schemas.microsoft.com/office/drawing/2014/main" id="{434334B7-A21E-4474-87DC-BDA67D24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hotay">
            <a:extLst>
              <a:ext uri="{FF2B5EF4-FFF2-40B4-BE49-F238E27FC236}">
                <a16:creationId xmlns:a16="http://schemas.microsoft.com/office/drawing/2014/main" id="{4C83F79E-44DE-4C0B-A0E8-A9213AA64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449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5">
            <a:extLst>
              <a:ext uri="{FF2B5EF4-FFF2-40B4-BE49-F238E27FC236}">
                <a16:creationId xmlns:a16="http://schemas.microsoft.com/office/drawing/2014/main" id="{D2C6F0E5-6170-4F09-9E4A-14E6E0F6D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7912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CC"/>
                </a:solidFill>
                <a:latin typeface="Arial" panose="020B0604020202020204" pitchFamily="34" charset="0"/>
              </a:rPr>
              <a:t>Mặt nước Hồ Tây ở Hà Nội phẳng lặng và trong như  gương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>
            <a:extLst>
              <a:ext uri="{FF2B5EF4-FFF2-40B4-BE49-F238E27FC236}">
                <a16:creationId xmlns:a16="http://schemas.microsoft.com/office/drawing/2014/main" id="{7A316D3D-8FA1-4813-A291-007756E44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BBC1F714-0685-456D-AE09-6D47A7CF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73250"/>
            <a:ext cx="6172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800000"/>
                </a:solidFill>
                <a:latin typeface="Arial" panose="020B0604020202020204" pitchFamily="34" charset="0"/>
              </a:rPr>
              <a:t>Mỗi vùng có những cảnh gì đẹp?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9F36B660-348D-4357-83C0-8FF4B319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4384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4341" name="Text Box 10">
            <a:extLst>
              <a:ext uri="{FF2B5EF4-FFF2-40B4-BE49-F238E27FC236}">
                <a16:creationId xmlns:a16="http://schemas.microsoft.com/office/drawing/2014/main" id="{BDFD04C5-6D29-4F05-AE08-E50E60F76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925" y="2852739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2: Hà Nội</a:t>
            </a:r>
          </a:p>
        </p:txBody>
      </p:sp>
      <p:sp>
        <p:nvSpPr>
          <p:cNvPr id="98315" name="Text Box 11">
            <a:extLst>
              <a:ext uri="{FF2B5EF4-FFF2-40B4-BE49-F238E27FC236}">
                <a16:creationId xmlns:a16="http://schemas.microsoft.com/office/drawing/2014/main" id="{461236EF-E445-40D1-87E7-67C9EAC8F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300414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14343" name="Rectangle 40">
            <a:extLst>
              <a:ext uri="{FF2B5EF4-FFF2-40B4-BE49-F238E27FC236}">
                <a16:creationId xmlns:a16="http://schemas.microsoft.com/office/drawing/2014/main" id="{3EDB4EBC-A078-407C-859D-FC90E6EB9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8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8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" descr="duong%20vo%20xu%20nghe">
            <a:extLst>
              <a:ext uri="{FF2B5EF4-FFF2-40B4-BE49-F238E27FC236}">
                <a16:creationId xmlns:a16="http://schemas.microsoft.com/office/drawing/2014/main" id="{94C24F02-C823-4D63-A568-521A06EF3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11">
            <a:extLst>
              <a:ext uri="{FF2B5EF4-FFF2-40B4-BE49-F238E27FC236}">
                <a16:creationId xmlns:a16="http://schemas.microsoft.com/office/drawing/2014/main" id="{A5DB3492-D29B-4BE4-9B74-AD5450A3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0960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Đường vô xứ Nghệ…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F2FDFC7-C603-4A98-A450-91B61F7E2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Text Box 12">
            <a:extLst>
              <a:ext uri="{FF2B5EF4-FFF2-40B4-BE49-F238E27FC236}">
                <a16:creationId xmlns:a16="http://schemas.microsoft.com/office/drawing/2014/main" id="{4F6C2084-7B0C-48A4-BABB-F4AF60724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200401"/>
            <a:ext cx="182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sz="2800">
              <a:solidFill>
                <a:srgbClr val="000000"/>
              </a:solidFill>
            </a:endParaRPr>
          </a:p>
        </p:txBody>
      </p:sp>
      <p:pic>
        <p:nvPicPr>
          <p:cNvPr id="16388" name="Picture 37" descr="song lam">
            <a:extLst>
              <a:ext uri="{FF2B5EF4-FFF2-40B4-BE49-F238E27FC236}">
                <a16:creationId xmlns:a16="http://schemas.microsoft.com/office/drawing/2014/main" id="{9E1586B6-BE66-4992-90F0-A1615A04A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6"/>
          <a:stretch>
            <a:fillRect/>
          </a:stretch>
        </p:blipFill>
        <p:spPr bwMode="auto">
          <a:xfrm>
            <a:off x="1524000" y="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38">
            <a:extLst>
              <a:ext uri="{FF2B5EF4-FFF2-40B4-BE49-F238E27FC236}">
                <a16:creationId xmlns:a16="http://schemas.microsoft.com/office/drawing/2014/main" id="{C11E797E-6F88-4BE4-B6C8-46BB2A6BB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324600"/>
            <a:ext cx="678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Cảnh non xanh nước biếc ở xứ Nghệ</a:t>
            </a:r>
            <a:endParaRPr lang="en-US" altLang="en-US" sz="2400" b="1" i="1" u="sng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3">
            <a:extLst>
              <a:ext uri="{FF2B5EF4-FFF2-40B4-BE49-F238E27FC236}">
                <a16:creationId xmlns:a16="http://schemas.microsoft.com/office/drawing/2014/main" id="{8B64663B-1A77-4811-94BF-38340B563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7411" name="Text Box 6">
            <a:extLst>
              <a:ext uri="{FF2B5EF4-FFF2-40B4-BE49-F238E27FC236}">
                <a16:creationId xmlns:a16="http://schemas.microsoft.com/office/drawing/2014/main" id="{C49CAE61-9A59-4F5A-9EF1-883220ED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3622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17412" name="Text Box 10">
            <a:extLst>
              <a:ext uri="{FF2B5EF4-FFF2-40B4-BE49-F238E27FC236}">
                <a16:creationId xmlns:a16="http://schemas.microsoft.com/office/drawing/2014/main" id="{9F896C7C-7919-4796-B00E-273063143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0113" y="2852739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2: Hà Nội</a:t>
            </a:r>
          </a:p>
        </p:txBody>
      </p:sp>
      <p:sp>
        <p:nvSpPr>
          <p:cNvPr id="17413" name="Text Box 11">
            <a:extLst>
              <a:ext uri="{FF2B5EF4-FFF2-40B4-BE49-F238E27FC236}">
                <a16:creationId xmlns:a16="http://schemas.microsoft.com/office/drawing/2014/main" id="{9A9D209C-5569-42A3-A3F6-9D82BE79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88" y="3336926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106508" name="Text Box 12">
            <a:extLst>
              <a:ext uri="{FF2B5EF4-FFF2-40B4-BE49-F238E27FC236}">
                <a16:creationId xmlns:a16="http://schemas.microsoft.com/office/drawing/2014/main" id="{B693F739-8AE4-42DF-A623-7C9EE7579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4" y="3870326"/>
            <a:ext cx="34623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4: Huế – Đà Nẵng</a:t>
            </a:r>
          </a:p>
        </p:txBody>
      </p:sp>
      <p:sp>
        <p:nvSpPr>
          <p:cNvPr id="17415" name="Text Box 15">
            <a:extLst>
              <a:ext uri="{FF2B5EF4-FFF2-40B4-BE49-F238E27FC236}">
                <a16:creationId xmlns:a16="http://schemas.microsoft.com/office/drawing/2014/main" id="{EB1B49A8-4D6D-4138-BF8E-2B89150D1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73250"/>
            <a:ext cx="6324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800000"/>
                </a:solidFill>
                <a:latin typeface="Arial" panose="020B0604020202020204" pitchFamily="34" charset="0"/>
              </a:rPr>
              <a:t>Mỗi vùng có những cảnh gì đẹp?</a:t>
            </a:r>
          </a:p>
        </p:txBody>
      </p:sp>
      <p:sp>
        <p:nvSpPr>
          <p:cNvPr id="17416" name="Rectangle 40">
            <a:extLst>
              <a:ext uri="{FF2B5EF4-FFF2-40B4-BE49-F238E27FC236}">
                <a16:creationId xmlns:a16="http://schemas.microsoft.com/office/drawing/2014/main" id="{13BE062A-7892-4009-976C-6B2608E95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8">
            <a:extLst>
              <a:ext uri="{FF2B5EF4-FFF2-40B4-BE49-F238E27FC236}">
                <a16:creationId xmlns:a16="http://schemas.microsoft.com/office/drawing/2014/main" id="{3CB965CD-9BF5-4D55-96BB-41421797E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7848600" cy="589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2" descr="datquang1">
            <a:extLst>
              <a:ext uri="{FF2B5EF4-FFF2-40B4-BE49-F238E27FC236}">
                <a16:creationId xmlns:a16="http://schemas.microsoft.com/office/drawing/2014/main" id="{98AB0352-97B0-45EB-9A8E-77412188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0"/>
            <a:ext cx="8153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3">
            <a:extLst>
              <a:ext uri="{FF2B5EF4-FFF2-40B4-BE49-F238E27FC236}">
                <a16:creationId xmlns:a16="http://schemas.microsoft.com/office/drawing/2014/main" id="{72147CFF-9163-4D2C-B305-5030E55BD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6262688"/>
            <a:ext cx="243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Đèo Hải Vân</a:t>
            </a:r>
          </a:p>
        </p:txBody>
      </p:sp>
      <p:pic>
        <p:nvPicPr>
          <p:cNvPr id="18437" name="Picture 34" descr="HaiVan">
            <a:extLst>
              <a:ext uri="{FF2B5EF4-FFF2-40B4-BE49-F238E27FC236}">
                <a16:creationId xmlns:a16="http://schemas.microsoft.com/office/drawing/2014/main" id="{9591842D-C96F-41BC-B8A7-8E546DDC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8458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oto Sharing and Video Hosting at Photobucket">
            <a:extLst>
              <a:ext uri="{FF2B5EF4-FFF2-40B4-BE49-F238E27FC236}">
                <a16:creationId xmlns:a16="http://schemas.microsoft.com/office/drawing/2014/main" id="{BF1EA738-AEC4-4883-BAB2-6D7F06443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3B4B9F81-AE5F-4545-BE2B-B4609742E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15000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Vịnh Hàn là eo biển ở Đà Nẵng 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Nơi tiếp giáp với sông Hàn - Đà Nẵng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>
            <a:extLst>
              <a:ext uri="{FF2B5EF4-FFF2-40B4-BE49-F238E27FC236}">
                <a16:creationId xmlns:a16="http://schemas.microsoft.com/office/drawing/2014/main" id="{E36CC24E-CE74-4E37-9C88-A4C66F04E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981200"/>
            <a:ext cx="41148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Tập đọc</a:t>
            </a:r>
          </a:p>
        </p:txBody>
      </p:sp>
      <p:sp>
        <p:nvSpPr>
          <p:cNvPr id="14348" name="WordArt 12">
            <a:extLst>
              <a:ext uri="{FF2B5EF4-FFF2-40B4-BE49-F238E27FC236}">
                <a16:creationId xmlns:a16="http://schemas.microsoft.com/office/drawing/2014/main" id="{45782707-94A1-46BC-8387-8E5B41B118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2895600"/>
            <a:ext cx="5486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đẹp non sông.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>
            <a:extLst>
              <a:ext uri="{FF2B5EF4-FFF2-40B4-BE49-F238E27FC236}">
                <a16:creationId xmlns:a16="http://schemas.microsoft.com/office/drawing/2014/main" id="{DEB4A906-6BAF-4982-ABAC-E5A6C557A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20483" name="Text Box 6">
            <a:extLst>
              <a:ext uri="{FF2B5EF4-FFF2-40B4-BE49-F238E27FC236}">
                <a16:creationId xmlns:a16="http://schemas.microsoft.com/office/drawing/2014/main" id="{74F828F2-BD27-48FB-BA21-192EEDAFC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7688" y="2433639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20484" name="Text Box 10">
            <a:extLst>
              <a:ext uri="{FF2B5EF4-FFF2-40B4-BE49-F238E27FC236}">
                <a16:creationId xmlns:a16="http://schemas.microsoft.com/office/drawing/2014/main" id="{E0B8BD59-BB95-4D43-AECB-B0DC164BC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3032126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2: Hà Nội</a:t>
            </a:r>
          </a:p>
        </p:txBody>
      </p:sp>
      <p:sp>
        <p:nvSpPr>
          <p:cNvPr id="20485" name="Text Box 11">
            <a:extLst>
              <a:ext uri="{FF2B5EF4-FFF2-40B4-BE49-F238E27FC236}">
                <a16:creationId xmlns:a16="http://schemas.microsoft.com/office/drawing/2014/main" id="{32B5675C-35DD-4A50-A2E6-D8BD37ADF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35052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20486" name="Text Box 12">
            <a:extLst>
              <a:ext uri="{FF2B5EF4-FFF2-40B4-BE49-F238E27FC236}">
                <a16:creationId xmlns:a16="http://schemas.microsoft.com/office/drawing/2014/main" id="{3F5CD0F3-C56E-438A-BF60-BCF67E798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4022726"/>
            <a:ext cx="3462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4: Huế – Đà Nẵng</a:t>
            </a:r>
          </a:p>
        </p:txBody>
      </p:sp>
      <p:sp>
        <p:nvSpPr>
          <p:cNvPr id="99341" name="Text Box 13">
            <a:extLst>
              <a:ext uri="{FF2B5EF4-FFF2-40B4-BE49-F238E27FC236}">
                <a16:creationId xmlns:a16="http://schemas.microsoft.com/office/drawing/2014/main" id="{8478C7AE-2FAB-434E-AB0D-288A5C168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556126"/>
            <a:ext cx="5424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5: TP Hồ Chí Minh - Đồng Nai</a:t>
            </a:r>
          </a:p>
        </p:txBody>
      </p:sp>
      <p:sp>
        <p:nvSpPr>
          <p:cNvPr id="20488" name="Text Box 17">
            <a:extLst>
              <a:ext uri="{FF2B5EF4-FFF2-40B4-BE49-F238E27FC236}">
                <a16:creationId xmlns:a16="http://schemas.microsoft.com/office/drawing/2014/main" id="{EF43C82E-6705-4A1E-87D8-A7FC7DAF7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73250"/>
            <a:ext cx="5791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800000"/>
                </a:solidFill>
                <a:latin typeface="Arial" panose="020B0604020202020204" pitchFamily="34" charset="0"/>
              </a:rPr>
              <a:t>Mỗi vùng có những cảnh gì đẹp?</a:t>
            </a:r>
          </a:p>
        </p:txBody>
      </p:sp>
      <p:sp>
        <p:nvSpPr>
          <p:cNvPr id="20489" name="Rectangle 40">
            <a:extLst>
              <a:ext uri="{FF2B5EF4-FFF2-40B4-BE49-F238E27FC236}">
                <a16:creationId xmlns:a16="http://schemas.microsoft.com/office/drawing/2014/main" id="{50E927D8-FF51-44B4-B662-1E744C52F7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>
            <a:extLst>
              <a:ext uri="{FF2B5EF4-FFF2-40B4-BE49-F238E27FC236}">
                <a16:creationId xmlns:a16="http://schemas.microsoft.com/office/drawing/2014/main" id="{6F02FA7F-2CA1-41F4-B787-103CB0483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18648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FF0000"/>
                </a:solidFill>
              </a:rPr>
              <a:t>Sông Nhà Bè chảy giữa tỉnh Đồng Nai và TP Hồ Chí Minh</a:t>
            </a:r>
          </a:p>
        </p:txBody>
      </p:sp>
      <p:pic>
        <p:nvPicPr>
          <p:cNvPr id="21507" name="Picture 6" descr="song nha be">
            <a:extLst>
              <a:ext uri="{FF2B5EF4-FFF2-40B4-BE49-F238E27FC236}">
                <a16:creationId xmlns:a16="http://schemas.microsoft.com/office/drawing/2014/main" id="{50933583-027E-45C4-A818-4849D076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>
            <a:extLst>
              <a:ext uri="{FF2B5EF4-FFF2-40B4-BE49-F238E27FC236}">
                <a16:creationId xmlns:a16="http://schemas.microsoft.com/office/drawing/2014/main" id="{7DAEF779-CDCE-44DF-A3C3-643431E71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22531" name="Text Box 6">
            <a:extLst>
              <a:ext uri="{FF2B5EF4-FFF2-40B4-BE49-F238E27FC236}">
                <a16:creationId xmlns:a16="http://schemas.microsoft.com/office/drawing/2014/main" id="{70D15C69-5611-4D67-8082-96F465BEC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24384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22532" name="Text Box 10">
            <a:extLst>
              <a:ext uri="{FF2B5EF4-FFF2-40B4-BE49-F238E27FC236}">
                <a16:creationId xmlns:a16="http://schemas.microsoft.com/office/drawing/2014/main" id="{9B19EFFA-2856-44B7-A563-15E135C0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2852739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2: Hà Nội</a:t>
            </a:r>
          </a:p>
        </p:txBody>
      </p:sp>
      <p:sp>
        <p:nvSpPr>
          <p:cNvPr id="22533" name="Text Box 11">
            <a:extLst>
              <a:ext uri="{FF2B5EF4-FFF2-40B4-BE49-F238E27FC236}">
                <a16:creationId xmlns:a16="http://schemas.microsoft.com/office/drawing/2014/main" id="{182BBBFB-E57D-476E-89C6-7C3FF00CF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525" y="3300414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3: Nghệ An</a:t>
            </a:r>
          </a:p>
        </p:txBody>
      </p:sp>
      <p:sp>
        <p:nvSpPr>
          <p:cNvPr id="22534" name="Text Box 12">
            <a:extLst>
              <a:ext uri="{FF2B5EF4-FFF2-40B4-BE49-F238E27FC236}">
                <a16:creationId xmlns:a16="http://schemas.microsoft.com/office/drawing/2014/main" id="{FAC262E2-5FA1-4128-B379-10CF425F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743326"/>
            <a:ext cx="34623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4: Huế – Đà Nẵng</a:t>
            </a:r>
          </a:p>
        </p:txBody>
      </p:sp>
      <p:sp>
        <p:nvSpPr>
          <p:cNvPr id="22535" name="Text Box 13">
            <a:extLst>
              <a:ext uri="{FF2B5EF4-FFF2-40B4-BE49-F238E27FC236}">
                <a16:creationId xmlns:a16="http://schemas.microsoft.com/office/drawing/2014/main" id="{A772F093-37F2-4D81-99A4-F7BA0EB1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4195764"/>
            <a:ext cx="54244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5: TP Hồ Chí Minh - Đồng Nai</a:t>
            </a:r>
          </a:p>
        </p:txBody>
      </p:sp>
      <p:sp>
        <p:nvSpPr>
          <p:cNvPr id="113678" name="Text Box 14">
            <a:extLst>
              <a:ext uri="{FF2B5EF4-FFF2-40B4-BE49-F238E27FC236}">
                <a16:creationId xmlns:a16="http://schemas.microsoft.com/office/drawing/2014/main" id="{D3D6F1AE-5D87-42B9-8B85-9D29EB395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5764" y="4652964"/>
            <a:ext cx="54244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6: Đồng Tháp Mười</a:t>
            </a:r>
          </a:p>
        </p:txBody>
      </p:sp>
      <p:sp>
        <p:nvSpPr>
          <p:cNvPr id="22537" name="Text Box 15">
            <a:extLst>
              <a:ext uri="{FF2B5EF4-FFF2-40B4-BE49-F238E27FC236}">
                <a16:creationId xmlns:a16="http://schemas.microsoft.com/office/drawing/2014/main" id="{1E88AF05-2AD4-4EBB-B423-399B7F7AD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73250"/>
            <a:ext cx="586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800000"/>
                </a:solidFill>
                <a:latin typeface="Arial" panose="020B0604020202020204" pitchFamily="34" charset="0"/>
              </a:rPr>
              <a:t>Mỗi vùng có những cảnh gì đẹp?</a:t>
            </a:r>
          </a:p>
        </p:txBody>
      </p:sp>
      <p:sp>
        <p:nvSpPr>
          <p:cNvPr id="22538" name="Rectangle 40">
            <a:extLst>
              <a:ext uri="{FF2B5EF4-FFF2-40B4-BE49-F238E27FC236}">
                <a16:creationId xmlns:a16="http://schemas.microsoft.com/office/drawing/2014/main" id="{C00C9CD6-4974-4143-B993-5CE22E2C63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>
            <a:extLst>
              <a:ext uri="{FF2B5EF4-FFF2-40B4-BE49-F238E27FC236}">
                <a16:creationId xmlns:a16="http://schemas.microsoft.com/office/drawing/2014/main" id="{233D0F4C-BDAA-4EE3-B0BC-D20BDB59F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"/>
            <a:ext cx="2743200" cy="46166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</a:rPr>
              <a:t>Đồng tháp Mười</a:t>
            </a:r>
          </a:p>
        </p:txBody>
      </p:sp>
      <p:pic>
        <p:nvPicPr>
          <p:cNvPr id="23555" name="Picture 39" descr="4">
            <a:extLst>
              <a:ext uri="{FF2B5EF4-FFF2-40B4-BE49-F238E27FC236}">
                <a16:creationId xmlns:a16="http://schemas.microsoft.com/office/drawing/2014/main" id="{17D67F75-A861-457C-A2F8-F2028781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00400"/>
            <a:ext cx="4191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0" descr="dong thap muoi">
            <a:extLst>
              <a:ext uri="{FF2B5EF4-FFF2-40B4-BE49-F238E27FC236}">
                <a16:creationId xmlns:a16="http://schemas.microsoft.com/office/drawing/2014/main" id="{0D6D256D-01FE-473F-BEFA-0F0A983E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41910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2" descr="0808Ec05L">
            <a:hlinkClick r:id="rId5"/>
            <a:extLst>
              <a:ext uri="{FF2B5EF4-FFF2-40B4-BE49-F238E27FC236}">
                <a16:creationId xmlns:a16="http://schemas.microsoft.com/office/drawing/2014/main" id="{A30EF4B7-DB2A-4FB4-AE19-BCB6EB718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4953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DC43E9AF-6F02-4E0C-896D-3DC406E5A1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2209800" y="457200"/>
            <a:ext cx="2286000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F1DE6C55-47AF-4BC6-A251-514DD7435C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3581400" y="762000"/>
            <a:ext cx="2057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0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33C67392-E25A-4A86-89F8-9C2E9FFEA8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1219200" y="1295400"/>
            <a:ext cx="1981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11" descr="Dove-02-june">
            <a:hlinkClick r:id="rId7" action="ppaction://hlinksldjump"/>
            <a:extLst>
              <a:ext uri="{FF2B5EF4-FFF2-40B4-BE49-F238E27FC236}">
                <a16:creationId xmlns:a16="http://schemas.microsoft.com/office/drawing/2014/main" id="{24ABEFE9-6B26-4E8A-89FD-422753BCAD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89550" flipV="1">
            <a:off x="2133600" y="1752600"/>
            <a:ext cx="23622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bienbac">
            <a:extLst>
              <a:ext uri="{FF2B5EF4-FFF2-40B4-BE49-F238E27FC236}">
                <a16:creationId xmlns:a16="http://schemas.microsoft.com/office/drawing/2014/main" id="{39883E13-8519-4218-9F23-EA6BE1C7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21038"/>
            <a:ext cx="5029200" cy="3636962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0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3" dur="3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6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22 -0.21803 C 0.49948 -0.22219 0.51007 -0.21688 0.49097 -0.23352 C 0.48611 -0.23769 0.47986 -0.23722 0.4743 -0.23977 C 0.46701 -0.2437 0.45937 -0.2467 0.45278 -0.25225 C 0.44653 -0.25734 0.44201 -0.2652 0.43593 -0.27075 C 0.4276 -0.27838 0.41875 -0.28532 0.40972 -0.29202 C 0.40121 -0.29896 0.39271 -0.30636 0.38333 -0.31075 C 0.37031 -0.31745 0.34288 -0.32624 0.34288 -0.32601 C 0.32552 -0.33988 0.30955 -0.35075 0.29514 -0.36948 C 0.29409 -0.37364 0.29479 -0.37896 0.29253 -0.38196 C 0.28975 -0.38636 0.27031 -0.39375 0.26875 -0.39468 C 0.25278 -0.40069 0.23663 -0.40647 0.22083 -0.41295 C 0.19791 -0.43306 0.2342 -0.403 0.20173 -0.42219 C 0.1967 -0.4252 0.19218 -0.43075 0.1875 -0.43491 C 0.1842 -0.43792 0.17795 -0.44439 0.17795 -0.44393 C 0.17448 -0.45803 0.15989 -0.4615 0.14896 -0.46266 C 0.12291 -0.46451 0.09653 -0.46474 0.07031 -0.46543 C 0.05278 -0.47029 0.03472 -0.47306 0.01771 -0.48069 C 0.01614 -0.48393 0.01337 -0.48647 0.01284 -0.48994 C 0.01024 -0.50728 0.01337 -0.52624 0.00833 -0.54266 C 0.00555 -0.55075 -0.00261 -0.55329 -0.00851 -0.55792 C -0.01771 -0.56624 -0.02743 -0.57318 -0.03716 -0.57988 C -0.05868 -0.59537 -0.07865 -0.59953 -0.10174 -0.60832 C -0.11962 -0.61433 -0.13681 -0.62219 -0.15434 -0.63006 C -0.1783 -0.6393 -0.20434 -0.63838 -0.22865 -0.64786 C -0.2375 -0.64023 -0.24775 -0.63653 -0.25712 -0.63006 C -0.27049 -0.61942 -0.28438 -0.61017 -0.30035 -0.60832 C -0.31441 -0.60601 -0.32882 -0.60601 -0.34306 -0.60485 C -0.34479 -0.58936 -0.34358 -0.57295 -0.34809 -0.55792 C -0.34913 -0.55399 -0.35417 -0.55537 -0.35747 -0.55491 C -0.37448 -0.5519 -0.37413 -0.5519 -0.38368 -0.5519 " pathEditMode="relative" rAng="0" ptsTypes="ffffffffffffffffffffffffffffffA">
                                      <p:cBhvr>
                                        <p:cTn id="19" dur="3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95" y="-21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Text Box 8">
            <a:extLst>
              <a:ext uri="{FF2B5EF4-FFF2-40B4-BE49-F238E27FC236}">
                <a16:creationId xmlns:a16="http://schemas.microsoft.com/office/drawing/2014/main" id="{C52F35C4-3369-4E13-B187-2C50CC4A2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339850"/>
            <a:ext cx="845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990000"/>
                </a:solidFill>
              </a:rPr>
              <a:t>Theo em, ai đã giữ gìn tô điểm cho non sông ta ngày càng đẹp hơn?</a:t>
            </a:r>
          </a:p>
        </p:txBody>
      </p:sp>
      <p:sp>
        <p:nvSpPr>
          <p:cNvPr id="24586" name="Text Box 10">
            <a:extLst>
              <a:ext uri="{FF2B5EF4-FFF2-40B4-BE49-F238E27FC236}">
                <a16:creationId xmlns:a16="http://schemas.microsoft.com/office/drawing/2014/main" id="{EB74D996-B691-4559-B3D0-DB9417CB6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24088"/>
            <a:ext cx="5562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Hãy chọn câu trả lời đúng.</a:t>
            </a:r>
          </a:p>
        </p:txBody>
      </p:sp>
      <p:sp>
        <p:nvSpPr>
          <p:cNvPr id="24587" name="Text Box 11">
            <a:extLst>
              <a:ext uri="{FF2B5EF4-FFF2-40B4-BE49-F238E27FC236}">
                <a16:creationId xmlns:a16="http://schemas.microsoft.com/office/drawing/2014/main" id="{D08AC884-1814-4095-9CD7-14F596C31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2743201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a- Đó là học sinh chúng em.</a:t>
            </a:r>
          </a:p>
        </p:txBody>
      </p:sp>
      <p:sp>
        <p:nvSpPr>
          <p:cNvPr id="24588" name="Text Box 12">
            <a:extLst>
              <a:ext uri="{FF2B5EF4-FFF2-40B4-BE49-F238E27FC236}">
                <a16:creationId xmlns:a16="http://schemas.microsoft.com/office/drawing/2014/main" id="{E6DF1345-4234-40FA-8168-57C48B741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505201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b- Đó là nhân dân ta</a:t>
            </a:r>
          </a:p>
        </p:txBody>
      </p:sp>
      <p:sp>
        <p:nvSpPr>
          <p:cNvPr id="24589" name="Text Box 13">
            <a:extLst>
              <a:ext uri="{FF2B5EF4-FFF2-40B4-BE49-F238E27FC236}">
                <a16:creationId xmlns:a16="http://schemas.microsoft.com/office/drawing/2014/main" id="{E083F315-1E82-478D-93BD-AA413E03C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267201"/>
            <a:ext cx="487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0000FF"/>
                </a:solidFill>
              </a:rPr>
              <a:t>c- Đó là thiên nhiên</a:t>
            </a:r>
          </a:p>
        </p:txBody>
      </p:sp>
      <p:pic>
        <p:nvPicPr>
          <p:cNvPr id="24591" name="Picture 15" descr="BACK">
            <a:extLst>
              <a:ext uri="{FF2B5EF4-FFF2-40B4-BE49-F238E27FC236}">
                <a16:creationId xmlns:a16="http://schemas.microsoft.com/office/drawing/2014/main" id="{339519B7-0195-4FCA-81C6-38B14AEC6C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3239" flipH="1">
            <a:off x="3079750" y="3894138"/>
            <a:ext cx="604838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Oval 16">
            <a:extLst>
              <a:ext uri="{FF2B5EF4-FFF2-40B4-BE49-F238E27FC236}">
                <a16:creationId xmlns:a16="http://schemas.microsoft.com/office/drawing/2014/main" id="{1FADA0A3-7968-4B9D-BCAA-3CE0D40DE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3622675"/>
            <a:ext cx="457200" cy="457200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Rectangle 40">
            <a:extLst>
              <a:ext uri="{FF2B5EF4-FFF2-40B4-BE49-F238E27FC236}">
                <a16:creationId xmlns:a16="http://schemas.microsoft.com/office/drawing/2014/main" id="{31F05264-5F8E-4AAB-A42A-830BBAFB00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35 -0.04537 C 0.04323 -0.01667 0.04497 -0.03264 0.04792 0.00347 C 0.06094 0.00232 0.07483 0.00625 0.08698 -7.40741E-7 C 0.09167 -0.00255 0.09184 -0.01944 0.09184 -0.01921 C 0.09098 -0.02593 0.09184 -0.0331 0.08941 -0.03889 C 0.0882 -0.0419 0.08438 -0.04051 0.08212 -0.04213 C 0.07709 -0.04583 0.07309 -0.05255 0.06754 -0.05509 C 0.06268 -0.05718 0.05296 -0.06157 0.05296 -0.06134 C 0.04601 -0.05278 0.04723 -0.0581 0.05035 -0.04537 Z " pathEditMode="relative" rAng="0" ptsTypes="fffffffff">
                                      <p:cBhvr>
                                        <p:cTn id="39" dur="20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9" y="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4586" grpId="0"/>
      <p:bldP spid="24587" grpId="0"/>
      <p:bldP spid="24589" grpId="0"/>
      <p:bldP spid="2459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EDCF7-B37B-4B56-81DD-884EFEFCD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14401"/>
            <a:ext cx="9677400" cy="52117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Vẻ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đẹp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và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sự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giàu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của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các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miền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trên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ta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từ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đó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thêm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tự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hào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về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quê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hương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đất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</a:rPr>
              <a:t>nước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>
            <a:extLst>
              <a:ext uri="{FF2B5EF4-FFF2-40B4-BE49-F238E27FC236}">
                <a16:creationId xmlns:a16="http://schemas.microsoft.com/office/drawing/2014/main" id="{989084BF-9842-40DF-854A-31DDCD76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97063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grpSp>
        <p:nvGrpSpPr>
          <p:cNvPr id="2" name="Group 20">
            <a:extLst>
              <a:ext uri="{FF2B5EF4-FFF2-40B4-BE49-F238E27FC236}">
                <a16:creationId xmlns:a16="http://schemas.microsoft.com/office/drawing/2014/main" id="{4A53E3D0-343D-4CD7-B006-2E9CBF14608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8800"/>
            <a:ext cx="8305800" cy="1752600"/>
            <a:chOff x="240" y="1392"/>
            <a:chExt cx="5232" cy="1104"/>
          </a:xfrm>
        </p:grpSpPr>
        <p:sp>
          <p:nvSpPr>
            <p:cNvPr id="26629" name="AutoShape 7">
              <a:extLst>
                <a:ext uri="{FF2B5EF4-FFF2-40B4-BE49-F238E27FC236}">
                  <a16:creationId xmlns:a16="http://schemas.microsoft.com/office/drawing/2014/main" id="{91CAB16E-8937-4D0A-BAC4-99CE8E5A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392"/>
              <a:ext cx="5232" cy="1104"/>
            </a:xfrm>
            <a:prstGeom prst="wedgeEllipseCallout">
              <a:avLst>
                <a:gd name="adj1" fmla="val -41954"/>
                <a:gd name="adj2" fmla="val 105343"/>
              </a:avLst>
            </a:prstGeom>
            <a:solidFill>
              <a:srgbClr val="FFFF00"/>
            </a:solidFill>
            <a:ln w="57150">
              <a:solidFill>
                <a:srgbClr val="CC33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2400">
                <a:solidFill>
                  <a:srgbClr val="000000"/>
                </a:solidFill>
              </a:endParaRPr>
            </a:p>
          </p:txBody>
        </p:sp>
        <p:sp>
          <p:nvSpPr>
            <p:cNvPr id="26630" name="Text Box 8">
              <a:extLst>
                <a:ext uri="{FF2B5EF4-FFF2-40B4-BE49-F238E27FC236}">
                  <a16:creationId xmlns:a16="http://schemas.microsoft.com/office/drawing/2014/main" id="{18BC48AD-2B6E-482A-93D5-3B64E2F9A3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8" y="1584"/>
              <a:ext cx="4176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 b="1" i="1">
                  <a:solidFill>
                    <a:srgbClr val="3333CC"/>
                  </a:solidFill>
                </a:rPr>
                <a:t>Em cần làm gì để giữ gìn, bảo vệ cảnh đẹp của đất nước ta?</a:t>
              </a:r>
            </a:p>
          </p:txBody>
        </p:sp>
      </p:grpSp>
      <p:sp>
        <p:nvSpPr>
          <p:cNvPr id="26628" name="Rectangle 40">
            <a:extLst>
              <a:ext uri="{FF2B5EF4-FFF2-40B4-BE49-F238E27FC236}">
                <a16:creationId xmlns:a16="http://schemas.microsoft.com/office/drawing/2014/main" id="{2496A47E-0AF5-4950-ACB1-0AD31F19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0976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EA977AC5-2EBB-444E-A276-8B68FD31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4097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FF"/>
                </a:solidFill>
              </a:rPr>
              <a:t> </a:t>
            </a:r>
            <a:endParaRPr lang="en-US" altLang="en-US" sz="2000" b="1">
              <a:solidFill>
                <a:srgbClr val="0000FF"/>
              </a:solidFill>
            </a:endParaRPr>
          </a:p>
        </p:txBody>
      </p:sp>
      <p:sp>
        <p:nvSpPr>
          <p:cNvPr id="153603" name="Text Box 3">
            <a:extLst>
              <a:ext uri="{FF2B5EF4-FFF2-40B4-BE49-F238E27FC236}">
                <a16:creationId xmlns:a16="http://schemas.microsoft.com/office/drawing/2014/main" id="{16AD4003-8D1C-4409-A9F4-09ED2AF24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1600201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Gi</a:t>
            </a:r>
            <a:r>
              <a:rPr lang="en-US" altLang="en-US" b="1">
                <a:solidFill>
                  <a:srgbClr val="0000CC"/>
                </a:solidFill>
              </a:rPr>
              <a:t>ó </a:t>
            </a:r>
            <a:r>
              <a:rPr lang="en-US" altLang="en-US" sz="2000" b="1">
                <a:solidFill>
                  <a:srgbClr val="0000FF"/>
                </a:solidFill>
              </a:rPr>
              <a:t>đưa</a:t>
            </a:r>
          </a:p>
        </p:txBody>
      </p:sp>
      <p:sp>
        <p:nvSpPr>
          <p:cNvPr id="153604" name="Text Box 4">
            <a:extLst>
              <a:ext uri="{FF2B5EF4-FFF2-40B4-BE49-F238E27FC236}">
                <a16:creationId xmlns:a16="http://schemas.microsoft.com/office/drawing/2014/main" id="{EC21F4EF-4550-47A2-8ED7-ADA6CD254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3146426"/>
            <a:ext cx="1428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Đường vô</a:t>
            </a:r>
          </a:p>
        </p:txBody>
      </p:sp>
      <p:sp>
        <p:nvSpPr>
          <p:cNvPr id="153607" name="Text Box 7">
            <a:extLst>
              <a:ext uri="{FF2B5EF4-FFF2-40B4-BE49-F238E27FC236}">
                <a16:creationId xmlns:a16="http://schemas.microsoft.com/office/drawing/2014/main" id="{10CF6D7B-A594-47B7-B5BC-2869A9BD0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2286001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Mịt mù</a:t>
            </a:r>
          </a:p>
        </p:txBody>
      </p:sp>
      <p:sp>
        <p:nvSpPr>
          <p:cNvPr id="153608" name="Text Box 8">
            <a:extLst>
              <a:ext uri="{FF2B5EF4-FFF2-40B4-BE49-F238E27FC236}">
                <a16:creationId xmlns:a16="http://schemas.microsoft.com/office/drawing/2014/main" id="{7DA25854-3371-4D23-BFD1-5D19BC94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962401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Hải Vân</a:t>
            </a:r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479FC3E3-1800-4BC8-A68F-869CCBCB0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860426"/>
            <a:ext cx="1676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Đồng Đăng</a:t>
            </a:r>
          </a:p>
        </p:txBody>
      </p:sp>
      <p:sp>
        <p:nvSpPr>
          <p:cNvPr id="153610" name="Text Box 10">
            <a:extLst>
              <a:ext uri="{FF2B5EF4-FFF2-40B4-BE49-F238E27FC236}">
                <a16:creationId xmlns:a16="http://schemas.microsoft.com/office/drawing/2014/main" id="{88DE1E1C-0D19-4B35-BE8A-0B2DA3754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50" y="4838701"/>
            <a:ext cx="99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Nhà Bè</a:t>
            </a:r>
          </a:p>
        </p:txBody>
      </p:sp>
      <p:sp>
        <p:nvSpPr>
          <p:cNvPr id="153611" name="Text Box 11">
            <a:extLst>
              <a:ext uri="{FF2B5EF4-FFF2-40B4-BE49-F238E27FC236}">
                <a16:creationId xmlns:a16="http://schemas.microsoft.com/office/drawing/2014/main" id="{7A4025F5-3000-4959-9868-C78E99ED3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5676901"/>
            <a:ext cx="274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Đồng Tháp Mười</a:t>
            </a:r>
          </a:p>
        </p:txBody>
      </p:sp>
      <p:sp>
        <p:nvSpPr>
          <p:cNvPr id="153612" name="Text Box 12">
            <a:extLst>
              <a:ext uri="{FF2B5EF4-FFF2-40B4-BE49-F238E27FC236}">
                <a16:creationId xmlns:a16="http://schemas.microsoft.com/office/drawing/2014/main" id="{616E2F59-E35B-4CAF-B691-6D5C41472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4713" y="6313488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 i="1">
                <a:solidFill>
                  <a:srgbClr val="0000FF"/>
                </a:solidFill>
              </a:rPr>
              <a:t>Ca dao</a:t>
            </a:r>
          </a:p>
        </p:txBody>
      </p:sp>
      <p:sp>
        <p:nvSpPr>
          <p:cNvPr id="153615" name="Rectangle 15">
            <a:extLst>
              <a:ext uri="{FF2B5EF4-FFF2-40B4-BE49-F238E27FC236}">
                <a16:creationId xmlns:a16="http://schemas.microsoft.com/office/drawing/2014/main" id="{8C1D5D55-9A76-498D-BF6D-F91EB925C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53340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6" name="Rectangle 16">
            <a:extLst>
              <a:ext uri="{FF2B5EF4-FFF2-40B4-BE49-F238E27FC236}">
                <a16:creationId xmlns:a16="http://schemas.microsoft.com/office/drawing/2014/main" id="{56F3E81F-715C-4FFC-9C94-825D7A7C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45339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7" name="Rectangle 17">
            <a:extLst>
              <a:ext uri="{FF2B5EF4-FFF2-40B4-BE49-F238E27FC236}">
                <a16:creationId xmlns:a16="http://schemas.microsoft.com/office/drawing/2014/main" id="{E0796FC6-C005-4EAE-AB39-9A0A4C76F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37258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8" name="Rectangle 18">
            <a:extLst>
              <a:ext uri="{FF2B5EF4-FFF2-40B4-BE49-F238E27FC236}">
                <a16:creationId xmlns:a16="http://schemas.microsoft.com/office/drawing/2014/main" id="{C0C8C953-2C27-4537-A992-37BC6BBAF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2903539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53619" name="Text Box 19">
            <a:extLst>
              <a:ext uri="{FF2B5EF4-FFF2-40B4-BE49-F238E27FC236}">
                <a16:creationId xmlns:a16="http://schemas.microsoft.com/office/drawing/2014/main" id="{3D4C789E-131F-403E-8738-449DC1A5C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413" y="855664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có phố Kì Lừa</a:t>
            </a:r>
          </a:p>
        </p:txBody>
      </p:sp>
      <p:sp>
        <p:nvSpPr>
          <p:cNvPr id="153621" name="Text Box 21">
            <a:extLst>
              <a:ext uri="{FF2B5EF4-FFF2-40B4-BE49-F238E27FC236}">
                <a16:creationId xmlns:a16="http://schemas.microsoft.com/office/drawing/2014/main" id="{DA4DAD9C-C22F-4AF6-8877-D40466D61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219201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Có </a:t>
            </a:r>
            <a:r>
              <a:rPr lang="en-US" altLang="en-US" sz="2000" b="1" u="sng">
                <a:solidFill>
                  <a:srgbClr val="0000FF"/>
                </a:solidFill>
              </a:rPr>
              <a:t>nàng</a:t>
            </a:r>
            <a:r>
              <a:rPr lang="en-US" altLang="en-US" sz="2000" b="1">
                <a:solidFill>
                  <a:srgbClr val="0000FF"/>
                </a:solidFill>
              </a:rPr>
              <a:t> Tô Thị ,</a:t>
            </a:r>
          </a:p>
        </p:txBody>
      </p:sp>
      <p:sp>
        <p:nvSpPr>
          <p:cNvPr id="153622" name="Text Box 22">
            <a:extLst>
              <a:ext uri="{FF2B5EF4-FFF2-40B4-BE49-F238E27FC236}">
                <a16:creationId xmlns:a16="http://schemas.microsoft.com/office/drawing/2014/main" id="{7A9E7232-7600-4635-AB2A-579942E3E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203326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có </a:t>
            </a:r>
            <a:r>
              <a:rPr lang="en-US" altLang="en-US" sz="2000" b="1" u="sng">
                <a:solidFill>
                  <a:srgbClr val="0000FF"/>
                </a:solidFill>
              </a:rPr>
              <a:t>chùa</a:t>
            </a:r>
            <a:r>
              <a:rPr lang="en-US" altLang="en-US" sz="2000" b="1">
                <a:solidFill>
                  <a:srgbClr val="0000FF"/>
                </a:solidFill>
              </a:rPr>
              <a:t> Tam Thanh.</a:t>
            </a:r>
          </a:p>
        </p:txBody>
      </p:sp>
      <p:sp>
        <p:nvSpPr>
          <p:cNvPr id="153624" name="Text Box 24">
            <a:extLst>
              <a:ext uri="{FF2B5EF4-FFF2-40B4-BE49-F238E27FC236}">
                <a16:creationId xmlns:a16="http://schemas.microsoft.com/office/drawing/2014/main" id="{A594B562-844F-4124-AD19-75940E769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1905001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Tiếng </a:t>
            </a:r>
            <a:r>
              <a:rPr lang="en-US" altLang="en-US" sz="2000" b="1" u="sng">
                <a:solidFill>
                  <a:srgbClr val="0000FF"/>
                </a:solidFill>
              </a:rPr>
              <a:t>chuông</a:t>
            </a:r>
            <a:r>
              <a:rPr lang="en-US" altLang="en-US" sz="2000" b="1">
                <a:solidFill>
                  <a:srgbClr val="0000FF"/>
                </a:solidFill>
              </a:rPr>
              <a:t> Trấn Vũ,</a:t>
            </a:r>
          </a:p>
        </p:txBody>
      </p:sp>
      <p:sp>
        <p:nvSpPr>
          <p:cNvPr id="153625" name="Text Box 25">
            <a:extLst>
              <a:ext uri="{FF2B5EF4-FFF2-40B4-BE49-F238E27FC236}">
                <a16:creationId xmlns:a16="http://schemas.microsoft.com/office/drawing/2014/main" id="{A7740CA9-A947-41B1-8EE9-1E92B04DDF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0" y="1905001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00FF"/>
                </a:solidFill>
              </a:rPr>
              <a:t>canh gà</a:t>
            </a:r>
            <a:r>
              <a:rPr lang="en-US" altLang="en-US" sz="2000" b="1">
                <a:solidFill>
                  <a:srgbClr val="0000FF"/>
                </a:solidFill>
              </a:rPr>
              <a:t> Thọ Xương.</a:t>
            </a:r>
          </a:p>
        </p:txBody>
      </p:sp>
      <p:sp>
        <p:nvSpPr>
          <p:cNvPr id="153626" name="Text Box 26">
            <a:extLst>
              <a:ext uri="{FF2B5EF4-FFF2-40B4-BE49-F238E27FC236}">
                <a16:creationId xmlns:a16="http://schemas.microsoft.com/office/drawing/2014/main" id="{133E76CA-CBBE-47B5-830D-CC46FC5B3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2286001"/>
            <a:ext cx="3657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00FF"/>
                </a:solidFill>
              </a:rPr>
              <a:t>khói toả </a:t>
            </a:r>
            <a:r>
              <a:rPr lang="en-US" altLang="en-US" sz="2000" b="1">
                <a:solidFill>
                  <a:srgbClr val="0000FF"/>
                </a:solidFill>
              </a:rPr>
              <a:t>ngàn sương </a:t>
            </a:r>
          </a:p>
        </p:txBody>
      </p:sp>
      <p:sp>
        <p:nvSpPr>
          <p:cNvPr id="153628" name="Text Box 28">
            <a:extLst>
              <a:ext uri="{FF2B5EF4-FFF2-40B4-BE49-F238E27FC236}">
                <a16:creationId xmlns:a16="http://schemas.microsoft.com/office/drawing/2014/main" id="{E3FDA212-585F-425F-A625-F3E2AAF07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2667001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Nhịp chày Yên Thái, </a:t>
            </a:r>
          </a:p>
        </p:txBody>
      </p:sp>
      <p:sp>
        <p:nvSpPr>
          <p:cNvPr id="153629" name="Text Box 29">
            <a:extLst>
              <a:ext uri="{FF2B5EF4-FFF2-40B4-BE49-F238E27FC236}">
                <a16:creationId xmlns:a16="http://schemas.microsoft.com/office/drawing/2014/main" id="{1029F26C-3F85-4648-883A-543DD89F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667001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00FF"/>
                </a:solidFill>
              </a:rPr>
              <a:t>mặt gương</a:t>
            </a:r>
            <a:r>
              <a:rPr lang="en-US" altLang="en-US" sz="2000" b="1">
                <a:solidFill>
                  <a:srgbClr val="0000FF"/>
                </a:solidFill>
              </a:rPr>
              <a:t> Tây Hồ.</a:t>
            </a:r>
          </a:p>
        </p:txBody>
      </p:sp>
      <p:sp>
        <p:nvSpPr>
          <p:cNvPr id="153630" name="Text Box 30">
            <a:extLst>
              <a:ext uri="{FF2B5EF4-FFF2-40B4-BE49-F238E27FC236}">
                <a16:creationId xmlns:a16="http://schemas.microsoft.com/office/drawing/2014/main" id="{121450F9-93D7-4083-9FE7-CBB748B1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146426"/>
            <a:ext cx="3676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xứ Nghệ</a:t>
            </a:r>
            <a:r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000" b="1" u="sng">
                <a:solidFill>
                  <a:srgbClr val="0000FF"/>
                </a:solidFill>
              </a:rPr>
              <a:t>quanh quanh</a:t>
            </a:r>
          </a:p>
        </p:txBody>
      </p:sp>
      <p:sp>
        <p:nvSpPr>
          <p:cNvPr id="153632" name="Text Box 32">
            <a:extLst>
              <a:ext uri="{FF2B5EF4-FFF2-40B4-BE49-F238E27FC236}">
                <a16:creationId xmlns:a16="http://schemas.microsoft.com/office/drawing/2014/main" id="{B4531B91-AFFD-4C08-AA79-DAC018CF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3467101"/>
            <a:ext cx="2362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Non </a:t>
            </a:r>
            <a:r>
              <a:rPr lang="en-US" altLang="en-US" sz="2000" b="1" u="sng">
                <a:solidFill>
                  <a:srgbClr val="0000FF"/>
                </a:solidFill>
              </a:rPr>
              <a:t>xanh</a:t>
            </a:r>
            <a:r>
              <a:rPr lang="en-US" altLang="en-US" sz="2000" b="1">
                <a:solidFill>
                  <a:srgbClr val="0000FF"/>
                </a:solidFill>
              </a:rPr>
              <a:t> nước </a:t>
            </a:r>
            <a:r>
              <a:rPr lang="en-US" altLang="en-US" sz="2000" b="1" u="sng">
                <a:solidFill>
                  <a:srgbClr val="0000FF"/>
                </a:solidFill>
              </a:rPr>
              <a:t>biếc</a:t>
            </a:r>
          </a:p>
        </p:txBody>
      </p:sp>
      <p:sp>
        <p:nvSpPr>
          <p:cNvPr id="153633" name="Text Box 33">
            <a:extLst>
              <a:ext uri="{FF2B5EF4-FFF2-40B4-BE49-F238E27FC236}">
                <a16:creationId xmlns:a16="http://schemas.microsoft.com/office/drawing/2014/main" id="{79BCE644-9F02-408E-94D9-0D4B49287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050" y="3467101"/>
            <a:ext cx="3200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như </a:t>
            </a:r>
            <a:r>
              <a:rPr lang="en-US" altLang="en-US" sz="2000" b="1" u="sng">
                <a:solidFill>
                  <a:srgbClr val="0000FF"/>
                </a:solidFill>
              </a:rPr>
              <a:t>tranh </a:t>
            </a:r>
            <a:r>
              <a:rPr lang="en-US" altLang="en-US" sz="2000" b="1" u="sng">
                <a:solidFill>
                  <a:srgbClr val="0000CC"/>
                </a:solidFill>
              </a:rPr>
              <a:t>hoạ </a:t>
            </a:r>
            <a:r>
              <a:rPr lang="en-US" altLang="en-US" sz="2000" b="1" u="sng">
                <a:solidFill>
                  <a:srgbClr val="0000FF"/>
                </a:solidFill>
              </a:rPr>
              <a:t>đồ</a:t>
            </a:r>
            <a:r>
              <a:rPr lang="en-US" altLang="en-US" sz="20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3634" name="Text Box 34">
            <a:extLst>
              <a:ext uri="{FF2B5EF4-FFF2-40B4-BE49-F238E27FC236}">
                <a16:creationId xmlns:a16="http://schemas.microsoft.com/office/drawing/2014/main" id="{14CB86F4-5D7C-4A5A-B1B4-BC384DC80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962401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 b="1" u="sng">
                <a:solidFill>
                  <a:srgbClr val="0000FF"/>
                </a:solidFill>
              </a:rPr>
              <a:t>bát ngát</a:t>
            </a:r>
            <a:r>
              <a:rPr lang="en-US" altLang="en-US" sz="2000" b="1">
                <a:solidFill>
                  <a:srgbClr val="0000FF"/>
                </a:solidFill>
              </a:rPr>
              <a:t> nghìn trùng</a:t>
            </a:r>
          </a:p>
        </p:txBody>
      </p:sp>
      <p:sp>
        <p:nvSpPr>
          <p:cNvPr id="153635" name="Text Box 35">
            <a:extLst>
              <a:ext uri="{FF2B5EF4-FFF2-40B4-BE49-F238E27FC236}">
                <a16:creationId xmlns:a16="http://schemas.microsoft.com/office/drawing/2014/main" id="{60B6472B-7CB5-4A3D-BA2B-3E08672C4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650" y="48387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 </a:t>
            </a:r>
            <a:r>
              <a:rPr lang="en-US" altLang="en-US" sz="2000" b="1" u="sng">
                <a:solidFill>
                  <a:srgbClr val="0000FF"/>
                </a:solidFill>
              </a:rPr>
              <a:t>nước chảy</a:t>
            </a:r>
            <a:r>
              <a:rPr lang="en-US" altLang="en-US" sz="2000" b="1">
                <a:solidFill>
                  <a:srgbClr val="0000FF"/>
                </a:solidFill>
              </a:rPr>
              <a:t> chia hai</a:t>
            </a:r>
          </a:p>
        </p:txBody>
      </p:sp>
      <p:sp>
        <p:nvSpPr>
          <p:cNvPr id="153637" name="Text Box 37">
            <a:extLst>
              <a:ext uri="{FF2B5EF4-FFF2-40B4-BE49-F238E27FC236}">
                <a16:creationId xmlns:a16="http://schemas.microsoft.com/office/drawing/2014/main" id="{BA137407-C2CE-4D3E-AE99-FC2C8A0B9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5127626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Ai về Gia Định, </a:t>
            </a:r>
          </a:p>
        </p:txBody>
      </p:sp>
      <p:sp>
        <p:nvSpPr>
          <p:cNvPr id="153638" name="Text Box 38">
            <a:extLst>
              <a:ext uri="{FF2B5EF4-FFF2-40B4-BE49-F238E27FC236}">
                <a16:creationId xmlns:a16="http://schemas.microsoft.com/office/drawing/2014/main" id="{AD0C01A6-E77B-4A5C-B3F6-AF4AB0382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850" y="5143501"/>
            <a:ext cx="3352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Đồng Nai thì về.</a:t>
            </a:r>
          </a:p>
        </p:txBody>
      </p:sp>
      <p:sp>
        <p:nvSpPr>
          <p:cNvPr id="153639" name="Text Box 39">
            <a:extLst>
              <a:ext uri="{FF2B5EF4-FFF2-40B4-BE49-F238E27FC236}">
                <a16:creationId xmlns:a16="http://schemas.microsoft.com/office/drawing/2014/main" id="{1C157D3B-3B1C-42E6-8F01-39C2B0541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6450" y="5676901"/>
            <a:ext cx="2819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cò bay </a:t>
            </a:r>
            <a:r>
              <a:rPr lang="en-US" altLang="en-US" sz="2000" b="1" u="sng">
                <a:solidFill>
                  <a:srgbClr val="0000FF"/>
                </a:solidFill>
              </a:rPr>
              <a:t>thẳng cánh</a:t>
            </a:r>
            <a:r>
              <a:rPr lang="en-US" altLang="en-US" sz="2000" b="1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53641" name="Text Box 41">
            <a:extLst>
              <a:ext uri="{FF2B5EF4-FFF2-40B4-BE49-F238E27FC236}">
                <a16:creationId xmlns:a16="http://schemas.microsoft.com/office/drawing/2014/main" id="{3C68FC1E-BAEA-46A9-8B23-7F483713E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6027739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Nước Tháp Mười</a:t>
            </a:r>
          </a:p>
        </p:txBody>
      </p:sp>
      <p:sp>
        <p:nvSpPr>
          <p:cNvPr id="153642" name="Text Box 42">
            <a:extLst>
              <a:ext uri="{FF2B5EF4-FFF2-40B4-BE49-F238E27FC236}">
                <a16:creationId xmlns:a16="http://schemas.microsoft.com/office/drawing/2014/main" id="{CCF6741C-2B9E-4154-839B-B3989AFE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2650" y="6042026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u="sng">
                <a:solidFill>
                  <a:srgbClr val="0000FF"/>
                </a:solidFill>
              </a:rPr>
              <a:t>lóng lánh</a:t>
            </a:r>
            <a:r>
              <a:rPr lang="en-US" altLang="en-US" sz="2000" b="1">
                <a:solidFill>
                  <a:srgbClr val="0000FF"/>
                </a:solidFill>
              </a:rPr>
              <a:t> cá tôm.</a:t>
            </a:r>
          </a:p>
        </p:txBody>
      </p:sp>
      <p:sp>
        <p:nvSpPr>
          <p:cNvPr id="153643" name="Text Box 43">
            <a:extLst>
              <a:ext uri="{FF2B5EF4-FFF2-40B4-BE49-F238E27FC236}">
                <a16:creationId xmlns:a16="http://schemas.microsoft.com/office/drawing/2014/main" id="{DF64ED81-A9E0-49CE-A665-33DC4BB19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850" y="1600201"/>
            <a:ext cx="297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cành trúc </a:t>
            </a:r>
            <a:r>
              <a:rPr lang="en-US" altLang="en-US" sz="2000" b="1" u="sng">
                <a:solidFill>
                  <a:srgbClr val="0000FF"/>
                </a:solidFill>
              </a:rPr>
              <a:t>la đà</a:t>
            </a:r>
          </a:p>
        </p:txBody>
      </p:sp>
      <p:sp>
        <p:nvSpPr>
          <p:cNvPr id="153645" name="Text Box 45">
            <a:extLst>
              <a:ext uri="{FF2B5EF4-FFF2-40B4-BE49-F238E27FC236}">
                <a16:creationId xmlns:a16="http://schemas.microsoft.com/office/drawing/2014/main" id="{10C55CEE-6064-42BE-AA0F-1B1E6894A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4289426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FF"/>
                </a:solidFill>
              </a:rPr>
              <a:t>Hòn Hồng </a:t>
            </a:r>
            <a:r>
              <a:rPr lang="en-US" altLang="en-US" sz="2000" b="1" u="sng">
                <a:solidFill>
                  <a:srgbClr val="0000FF"/>
                </a:solidFill>
              </a:rPr>
              <a:t>sừng sững</a:t>
            </a:r>
          </a:p>
        </p:txBody>
      </p:sp>
      <p:sp>
        <p:nvSpPr>
          <p:cNvPr id="153646" name="Text Box 46">
            <a:extLst>
              <a:ext uri="{FF2B5EF4-FFF2-40B4-BE49-F238E27FC236}">
                <a16:creationId xmlns:a16="http://schemas.microsoft.com/office/drawing/2014/main" id="{1E47E13F-FA20-4491-BA22-EED9439C9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27526"/>
            <a:ext cx="3124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</a:rPr>
              <a:t> </a:t>
            </a:r>
            <a:r>
              <a:rPr lang="en-US" altLang="en-US" sz="2000" b="1">
                <a:solidFill>
                  <a:srgbClr val="0000FF"/>
                </a:solidFill>
              </a:rPr>
              <a:t>đứng trong Vịnh Hàn.</a:t>
            </a:r>
          </a:p>
        </p:txBody>
      </p:sp>
      <p:sp>
        <p:nvSpPr>
          <p:cNvPr id="26662" name="Rectangle 47">
            <a:extLst>
              <a:ext uri="{FF2B5EF4-FFF2-40B4-BE49-F238E27FC236}">
                <a16:creationId xmlns:a16="http://schemas.microsoft.com/office/drawing/2014/main" id="{370FB5D6-D29B-4227-BD48-5C3614F2C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"/>
            <a:ext cx="457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</a:rPr>
              <a:t>Cảnh đẹp non sông</a:t>
            </a:r>
          </a:p>
        </p:txBody>
      </p:sp>
      <p:sp>
        <p:nvSpPr>
          <p:cNvPr id="153649" name="Rectangle 49">
            <a:extLst>
              <a:ext uri="{FF2B5EF4-FFF2-40B4-BE49-F238E27FC236}">
                <a16:creationId xmlns:a16="http://schemas.microsoft.com/office/drawing/2014/main" id="{8BDC3A5E-6094-4230-8ADC-7EA4A2068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1371600"/>
            <a:ext cx="387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" name="Rectangle 15">
            <a:extLst>
              <a:ext uri="{FF2B5EF4-FFF2-40B4-BE49-F238E27FC236}">
                <a16:creationId xmlns:a16="http://schemas.microsoft.com/office/drawing/2014/main" id="{FF97EBE4-D3AF-43D3-BA82-D24BB0313E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53641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7B48B177-904B-4F7A-B9CD-1728C455D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640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Text Box 34">
            <a:extLst>
              <a:ext uri="{FF2B5EF4-FFF2-40B4-BE49-F238E27FC236}">
                <a16:creationId xmlns:a16="http://schemas.microsoft.com/office/drawing/2014/main" id="{84774E4B-B517-4AF1-B989-B5DEED148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962401"/>
            <a:ext cx="3886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0000"/>
                </a:solidFill>
              </a:rPr>
              <a:t> </a:t>
            </a:r>
            <a:r>
              <a:rPr lang="en-US" altLang="en-US" sz="2000" b="1" u="sng">
                <a:solidFill>
                  <a:srgbClr val="0000FF"/>
                </a:solidFill>
              </a:rPr>
              <a:t>bát ngát</a:t>
            </a:r>
            <a:r>
              <a:rPr lang="en-US" altLang="en-US" sz="2000" b="1">
                <a:solidFill>
                  <a:srgbClr val="0000FF"/>
                </a:solidFill>
              </a:rPr>
              <a:t> nghìn trùng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E533BC5-8B1D-407D-A9C8-E4F2D400B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53641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5467079B-D877-41B0-9D50-6FC4564B48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4564064"/>
            <a:ext cx="3873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3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3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8" dur="500"/>
                                        <p:tgtEl>
                                          <p:spTgt spid="153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1" dur="500"/>
                                        <p:tgtEl>
                                          <p:spTgt spid="15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4" dur="500"/>
                                        <p:tgtEl>
                                          <p:spTgt spid="153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53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153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53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3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53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53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153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9" dur="500"/>
                                        <p:tgtEl>
                                          <p:spTgt spid="153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15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7" dur="5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0" dur="5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3" dur="500"/>
                                        <p:tgtEl>
                                          <p:spTgt spid="153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6" dur="500"/>
                                        <p:tgtEl>
                                          <p:spTgt spid="15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8" dur="500"/>
                                        <p:tgtEl>
                                          <p:spTgt spid="153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1" dur="500"/>
                                        <p:tgtEl>
                                          <p:spTgt spid="15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15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15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1" dur="1000"/>
                                        <p:tgtEl>
                                          <p:spTgt spid="15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8" presetClass="exit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15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153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54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2" grpId="0"/>
      <p:bldP spid="153603" grpId="0"/>
      <p:bldP spid="153603" grpId="1"/>
      <p:bldP spid="153604" grpId="0"/>
      <p:bldP spid="153607" grpId="0"/>
      <p:bldP spid="153607" grpId="1"/>
      <p:bldP spid="153608" grpId="0"/>
      <p:bldP spid="153608" grpId="1"/>
      <p:bldP spid="153609" grpId="0"/>
      <p:bldP spid="153610" grpId="0"/>
      <p:bldP spid="153611" grpId="0"/>
      <p:bldP spid="153611" grpId="1"/>
      <p:bldP spid="153612" grpId="0"/>
      <p:bldP spid="153615" grpId="0"/>
      <p:bldP spid="153616" grpId="0"/>
      <p:bldP spid="153617" grpId="0"/>
      <p:bldP spid="153618" grpId="0"/>
      <p:bldP spid="153619" grpId="0"/>
      <p:bldP spid="153619" grpId="1"/>
      <p:bldP spid="153621" grpId="0"/>
      <p:bldP spid="153621" grpId="1"/>
      <p:bldP spid="153622" grpId="0"/>
      <p:bldP spid="153622" grpId="1"/>
      <p:bldP spid="153624" grpId="0"/>
      <p:bldP spid="153624" grpId="1"/>
      <p:bldP spid="153625" grpId="0"/>
      <p:bldP spid="153625" grpId="1"/>
      <p:bldP spid="153626" grpId="0"/>
      <p:bldP spid="153626" grpId="1"/>
      <p:bldP spid="153628" grpId="0"/>
      <p:bldP spid="153628" grpId="1"/>
      <p:bldP spid="153629" grpId="0"/>
      <p:bldP spid="153629" grpId="1"/>
      <p:bldP spid="153630" grpId="0"/>
      <p:bldP spid="153630" grpId="1"/>
      <p:bldP spid="153632" grpId="0"/>
      <p:bldP spid="153632" grpId="1"/>
      <p:bldP spid="153633" grpId="0"/>
      <p:bldP spid="153633" grpId="1"/>
      <p:bldP spid="153634" grpId="0"/>
      <p:bldP spid="153634" grpId="1"/>
      <p:bldP spid="153635" grpId="0"/>
      <p:bldP spid="153635" grpId="1"/>
      <p:bldP spid="153637" grpId="0"/>
      <p:bldP spid="153637" grpId="1"/>
      <p:bldP spid="153638" grpId="0"/>
      <p:bldP spid="153638" grpId="1"/>
      <p:bldP spid="153639" grpId="0"/>
      <p:bldP spid="153639" grpId="1"/>
      <p:bldP spid="153641" grpId="0"/>
      <p:bldP spid="153641" grpId="1"/>
      <p:bldP spid="153642" grpId="0"/>
      <p:bldP spid="153642" grpId="1"/>
      <p:bldP spid="153643" grpId="0"/>
      <p:bldP spid="153643" grpId="1"/>
      <p:bldP spid="153645" grpId="0"/>
      <p:bldP spid="153645" grpId="1"/>
      <p:bldP spid="153646" grpId="0"/>
      <p:bldP spid="153646" grpId="1"/>
      <p:bldP spid="26662" grpId="0"/>
      <p:bldP spid="153649" grpId="0"/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EEC86797-920E-4623-A354-3DC800692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981200"/>
            <a:ext cx="7010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- Bài học hôm nay giúp em hiểu điều gì?</a:t>
            </a:r>
          </a:p>
        </p:txBody>
      </p:sp>
      <p:sp>
        <p:nvSpPr>
          <p:cNvPr id="28675" name="Text Box 10">
            <a:extLst>
              <a:ext uri="{FF2B5EF4-FFF2-40B4-BE49-F238E27FC236}">
                <a16:creationId xmlns:a16="http://schemas.microsoft.com/office/drawing/2014/main" id="{04DEFA4C-1830-47F6-9267-1F8397A85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447800"/>
            <a:ext cx="1981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 u="sng">
                <a:solidFill>
                  <a:srgbClr val="009900"/>
                </a:solidFill>
                <a:latin typeface="Arial" panose="020B0604020202020204" pitchFamily="34" charset="0"/>
              </a:rPr>
              <a:t>Củng cố</a:t>
            </a:r>
            <a:r>
              <a:rPr lang="en-US" altLang="en-US" sz="3200" b="1">
                <a:solidFill>
                  <a:srgbClr val="009900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47467" name="Text Box 11">
            <a:extLst>
              <a:ext uri="{FF2B5EF4-FFF2-40B4-BE49-F238E27FC236}">
                <a16:creationId xmlns:a16="http://schemas.microsoft.com/office/drawing/2014/main" id="{C241794E-8F6C-4C5C-9AFF-42A7D320C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514600"/>
            <a:ext cx="8001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FF"/>
                </a:solidFill>
              </a:rPr>
              <a:t>- Kể tên những cảnh đẹp có ở địa phương em?</a:t>
            </a:r>
          </a:p>
        </p:txBody>
      </p:sp>
      <p:sp>
        <p:nvSpPr>
          <p:cNvPr id="28677" name="Rectangle 40">
            <a:extLst>
              <a:ext uri="{FF2B5EF4-FFF2-40B4-BE49-F238E27FC236}">
                <a16:creationId xmlns:a16="http://schemas.microsoft.com/office/drawing/2014/main" id="{B1FCF455-FD64-4180-8220-4E47347F2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0976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/>
      <p:bldP spid="14746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a_long_bucht">
            <a:extLst>
              <a:ext uri="{FF2B5EF4-FFF2-40B4-BE49-F238E27FC236}">
                <a16:creationId xmlns:a16="http://schemas.microsoft.com/office/drawing/2014/main" id="{D0FE1574-812D-47D4-9966-6706371BD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67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HoYTHC">
            <a:extLst>
              <a:ext uri="{FF2B5EF4-FFF2-40B4-BE49-F238E27FC236}">
                <a16:creationId xmlns:a16="http://schemas.microsoft.com/office/drawing/2014/main" id="{64D58A75-3165-410A-8B95-7AC36920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4953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cau bai chay">
            <a:extLst>
              <a:ext uri="{FF2B5EF4-FFF2-40B4-BE49-F238E27FC236}">
                <a16:creationId xmlns:a16="http://schemas.microsoft.com/office/drawing/2014/main" id="{33A9D8CC-BE5C-4831-BE67-3B66235D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191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yentuTruc-Lam">
            <a:extLst>
              <a:ext uri="{FF2B5EF4-FFF2-40B4-BE49-F238E27FC236}">
                <a16:creationId xmlns:a16="http://schemas.microsoft.com/office/drawing/2014/main" id="{DEEACD35-465E-4D67-AF09-C1B2529D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6" y="0"/>
            <a:ext cx="494347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8">
            <a:extLst>
              <a:ext uri="{FF2B5EF4-FFF2-40B4-BE49-F238E27FC236}">
                <a16:creationId xmlns:a16="http://schemas.microsoft.com/office/drawing/2014/main" id="{7A1579E1-502A-44B1-AE81-27B42C9F5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956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Vịnh Hạ Long</a:t>
            </a:r>
          </a:p>
        </p:txBody>
      </p:sp>
      <p:sp>
        <p:nvSpPr>
          <p:cNvPr id="29703" name="Text Box 9">
            <a:extLst>
              <a:ext uri="{FF2B5EF4-FFF2-40B4-BE49-F238E27FC236}">
                <a16:creationId xmlns:a16="http://schemas.microsoft.com/office/drawing/2014/main" id="{B10AAA6E-2A63-420F-9461-5D2FBF687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2145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Cầu Bãi Cháy</a:t>
            </a:r>
          </a:p>
        </p:txBody>
      </p:sp>
      <p:sp>
        <p:nvSpPr>
          <p:cNvPr id="29704" name="Text Box 10">
            <a:extLst>
              <a:ext uri="{FF2B5EF4-FFF2-40B4-BE49-F238E27FC236}">
                <a16:creationId xmlns:a16="http://schemas.microsoft.com/office/drawing/2014/main" id="{7553D1B4-4E8A-4B75-A049-F4A97D5A2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95601"/>
            <a:ext cx="1905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latin typeface="Arial" panose="020B0604020202020204" pitchFamily="34" charset="0"/>
              </a:rPr>
              <a:t>Chùa Yên Tử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>
            <a:extLst>
              <a:ext uri="{FF2B5EF4-FFF2-40B4-BE49-F238E27FC236}">
                <a16:creationId xmlns:a16="http://schemas.microsoft.com/office/drawing/2014/main" id="{C4368801-57EC-4919-AA47-136203731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00201"/>
            <a:ext cx="236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Luyện đọc</a:t>
            </a:r>
          </a:p>
        </p:txBody>
      </p:sp>
      <p:sp>
        <p:nvSpPr>
          <p:cNvPr id="79875" name="Text Box 3">
            <a:extLst>
              <a:ext uri="{FF2B5EF4-FFF2-40B4-BE49-F238E27FC236}">
                <a16:creationId xmlns:a16="http://schemas.microsoft.com/office/drawing/2014/main" id="{3788BCD8-E1E1-4F5A-A553-C6BCB5149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563" y="1600201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Tìm hiểu bài</a:t>
            </a:r>
          </a:p>
        </p:txBody>
      </p:sp>
      <p:sp>
        <p:nvSpPr>
          <p:cNvPr id="79876" name="Line 4">
            <a:extLst>
              <a:ext uri="{FF2B5EF4-FFF2-40B4-BE49-F238E27FC236}">
                <a16:creationId xmlns:a16="http://schemas.microsoft.com/office/drawing/2014/main" id="{5C8E5D01-24C6-410F-AF63-BBD77598F3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2057400"/>
            <a:ext cx="0" cy="441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7417453-C002-453C-9CCE-6BDDF55CEE3F}"/>
              </a:ext>
            </a:extLst>
          </p:cNvPr>
          <p:cNvGrpSpPr>
            <a:grpSpLocks/>
          </p:cNvGrpSpPr>
          <p:nvPr/>
        </p:nvGrpSpPr>
        <p:grpSpPr bwMode="auto">
          <a:xfrm>
            <a:off x="1524001" y="4740275"/>
            <a:ext cx="6010275" cy="838200"/>
            <a:chOff x="240" y="1680"/>
            <a:chExt cx="3504" cy="528"/>
          </a:xfrm>
        </p:grpSpPr>
        <p:sp>
          <p:nvSpPr>
            <p:cNvPr id="4138" name="Text Box 7">
              <a:extLst>
                <a:ext uri="{FF2B5EF4-FFF2-40B4-BE49-F238E27FC236}">
                  <a16:creationId xmlns:a16="http://schemas.microsoft.com/office/drawing/2014/main" id="{FC0CCA78-8C20-4911-A677-8AA8B2989D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680"/>
              <a:ext cx="27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CC"/>
                  </a:solidFill>
                </a:rPr>
                <a:t>Đường vô xứ Nghệ  quanh quanh</a:t>
              </a:r>
              <a:r>
                <a:rPr lang="en-US" altLang="en-US" sz="2400" b="1" i="1">
                  <a:solidFill>
                    <a:srgbClr val="0066FF"/>
                  </a:solidFill>
                </a:rPr>
                <a:t> </a:t>
              </a:r>
            </a:p>
          </p:txBody>
        </p:sp>
        <p:sp>
          <p:nvSpPr>
            <p:cNvPr id="4139" name="Text Box 8">
              <a:extLst>
                <a:ext uri="{FF2B5EF4-FFF2-40B4-BE49-F238E27FC236}">
                  <a16:creationId xmlns:a16="http://schemas.microsoft.com/office/drawing/2014/main" id="{005A5CB9-4488-4782-A564-C646D5F3D1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920"/>
              <a:ext cx="35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400" b="1" i="1">
                  <a:solidFill>
                    <a:srgbClr val="0000CC"/>
                  </a:solidFill>
                </a:rPr>
                <a:t>Non xanh nước biếc  như tranh họa đồ.</a:t>
              </a:r>
            </a:p>
          </p:txBody>
        </p:sp>
      </p:grpSp>
      <p:sp>
        <p:nvSpPr>
          <p:cNvPr id="79881" name="Rectangle 9">
            <a:extLst>
              <a:ext uri="{FF2B5EF4-FFF2-40B4-BE49-F238E27FC236}">
                <a16:creationId xmlns:a16="http://schemas.microsoft.com/office/drawing/2014/main" id="{BB06A8D8-55BF-461A-8676-8FE5769A1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730876"/>
            <a:ext cx="510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CC"/>
                </a:solidFill>
              </a:rPr>
              <a:t>Đồng Tháp Mười  cò bay thẳng cánh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CC"/>
                </a:solidFill>
              </a:rPr>
              <a:t>Nước Tháp Mười  lóng lánh cá tôm.</a:t>
            </a:r>
          </a:p>
        </p:txBody>
      </p:sp>
      <p:sp>
        <p:nvSpPr>
          <p:cNvPr id="79888" name="Line 16">
            <a:extLst>
              <a:ext uri="{FF2B5EF4-FFF2-40B4-BE49-F238E27FC236}">
                <a16:creationId xmlns:a16="http://schemas.microsoft.com/office/drawing/2014/main" id="{495C85F7-BAFB-49FB-AF65-768A08D86D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87203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89" name="Line 17">
            <a:extLst>
              <a:ext uri="{FF2B5EF4-FFF2-40B4-BE49-F238E27FC236}">
                <a16:creationId xmlns:a16="http://schemas.microsoft.com/office/drawing/2014/main" id="{E092CEFA-56BE-44A7-9CF2-BE887C6A06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624363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0" name="Line 18">
            <a:extLst>
              <a:ext uri="{FF2B5EF4-FFF2-40B4-BE49-F238E27FC236}">
                <a16:creationId xmlns:a16="http://schemas.microsoft.com/office/drawing/2014/main" id="{346A75AA-52BE-4391-9FB8-8F037D2137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52888" y="62484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1" name="Line 19">
            <a:extLst>
              <a:ext uri="{FF2B5EF4-FFF2-40B4-BE49-F238E27FC236}">
                <a16:creationId xmlns:a16="http://schemas.microsoft.com/office/drawing/2014/main" id="{542E5443-494D-4E1E-A790-826C114EDB1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580548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2" name="Line 20">
            <a:extLst>
              <a:ext uri="{FF2B5EF4-FFF2-40B4-BE49-F238E27FC236}">
                <a16:creationId xmlns:a16="http://schemas.microsoft.com/office/drawing/2014/main" id="{D2285B51-3EAC-4B6D-AA91-B810EC9518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0513" y="580548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3" name="Line 21">
            <a:extLst>
              <a:ext uri="{FF2B5EF4-FFF2-40B4-BE49-F238E27FC236}">
                <a16:creationId xmlns:a16="http://schemas.microsoft.com/office/drawing/2014/main" id="{7CDC8705-35F8-4619-9714-93A67E6E6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05600" y="51816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4" name="Line 22">
            <a:extLst>
              <a:ext uri="{FF2B5EF4-FFF2-40B4-BE49-F238E27FC236}">
                <a16:creationId xmlns:a16="http://schemas.microsoft.com/office/drawing/2014/main" id="{5520C1B2-CC48-47C4-922D-B6ACE97343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518160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5" name="Line 23">
            <a:extLst>
              <a:ext uri="{FF2B5EF4-FFF2-40B4-BE49-F238E27FC236}">
                <a16:creationId xmlns:a16="http://schemas.microsoft.com/office/drawing/2014/main" id="{703DFF4D-CF1C-47D1-899F-FA5DACA567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91000" y="523875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6" name="Line 24">
            <a:extLst>
              <a:ext uri="{FF2B5EF4-FFF2-40B4-BE49-F238E27FC236}">
                <a16:creationId xmlns:a16="http://schemas.microsoft.com/office/drawing/2014/main" id="{3E15ADA7-3152-4FC8-B8CF-3E938CA1B3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2225" y="490061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97" name="Line 25">
            <a:extLst>
              <a:ext uri="{FF2B5EF4-FFF2-40B4-BE49-F238E27FC236}">
                <a16:creationId xmlns:a16="http://schemas.microsoft.com/office/drawing/2014/main" id="{204BCCB9-5FEE-4F38-981D-3856BDF6D1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6243638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13" name="Rectangle 40">
            <a:extLst>
              <a:ext uri="{FF2B5EF4-FFF2-40B4-BE49-F238E27FC236}">
                <a16:creationId xmlns:a16="http://schemas.microsoft.com/office/drawing/2014/main" id="{D0987E6D-6989-438B-843B-F4CF67FA1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  <p:sp>
        <p:nvSpPr>
          <p:cNvPr id="79924" name="Text Box 52">
            <a:extLst>
              <a:ext uri="{FF2B5EF4-FFF2-40B4-BE49-F238E27FC236}">
                <a16:creationId xmlns:a16="http://schemas.microsoft.com/office/drawing/2014/main" id="{D4138152-C685-466C-ACD5-15AAF3F09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816225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CC"/>
                </a:solidFill>
              </a:rPr>
              <a:t>sừng sững,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79925" name="Text Box 53">
            <a:extLst>
              <a:ext uri="{FF2B5EF4-FFF2-40B4-BE49-F238E27FC236}">
                <a16:creationId xmlns:a16="http://schemas.microsoft.com/office/drawing/2014/main" id="{0DE36C33-1F58-4FA7-867F-2BE01A5BA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209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CC"/>
                </a:solidFill>
              </a:rPr>
              <a:t>quanh quanh ,</a:t>
            </a:r>
            <a:endParaRPr lang="en-US" altLang="en-US" sz="2400" b="1">
              <a:solidFill>
                <a:srgbClr val="0000CC"/>
              </a:solidFill>
            </a:endParaRPr>
          </a:p>
        </p:txBody>
      </p:sp>
      <p:sp>
        <p:nvSpPr>
          <p:cNvPr id="5147" name="Text Box 27">
            <a:extLst>
              <a:ext uri="{FF2B5EF4-FFF2-40B4-BE49-F238E27FC236}">
                <a16:creationId xmlns:a16="http://schemas.microsoft.com/office/drawing/2014/main" id="{D07609C3-109A-41D7-9F67-07083DDB8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209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Bát ngát</a:t>
            </a:r>
          </a:p>
        </p:txBody>
      </p:sp>
      <p:sp>
        <p:nvSpPr>
          <p:cNvPr id="5148" name="Rectangle 28">
            <a:extLst>
              <a:ext uri="{FF2B5EF4-FFF2-40B4-BE49-F238E27FC236}">
                <a16:creationId xmlns:a16="http://schemas.microsoft.com/office/drawing/2014/main" id="{FDA024A8-E09A-449B-95D4-323BA668F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1" y="2819400"/>
            <a:ext cx="1446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Vịnh Hàn</a:t>
            </a:r>
          </a:p>
        </p:txBody>
      </p:sp>
      <p:sp>
        <p:nvSpPr>
          <p:cNvPr id="5149" name="Line 29">
            <a:extLst>
              <a:ext uri="{FF2B5EF4-FFF2-40B4-BE49-F238E27FC236}">
                <a16:creationId xmlns:a16="http://schemas.microsoft.com/office/drawing/2014/main" id="{310387E8-C15B-405A-A80B-BB58A91DEE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90800"/>
            <a:ext cx="685800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0" name="Line 30">
            <a:extLst>
              <a:ext uri="{FF2B5EF4-FFF2-40B4-BE49-F238E27FC236}">
                <a16:creationId xmlns:a16="http://schemas.microsoft.com/office/drawing/2014/main" id="{9FAC1DBA-9F4E-4D6D-B0B5-C4DA955B82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2004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1" name="Line 31">
            <a:extLst>
              <a:ext uri="{FF2B5EF4-FFF2-40B4-BE49-F238E27FC236}">
                <a16:creationId xmlns:a16="http://schemas.microsoft.com/office/drawing/2014/main" id="{19616056-72F2-4559-BD9E-74F98AFF553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2590800"/>
            <a:ext cx="6858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2" name="Line 32">
            <a:extLst>
              <a:ext uri="{FF2B5EF4-FFF2-40B4-BE49-F238E27FC236}">
                <a16:creationId xmlns:a16="http://schemas.microsoft.com/office/drawing/2014/main" id="{282E208A-9784-4CA8-9B1E-B45EAEDEF6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562600" y="25908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3" name="Line 33">
            <a:extLst>
              <a:ext uri="{FF2B5EF4-FFF2-40B4-BE49-F238E27FC236}">
                <a16:creationId xmlns:a16="http://schemas.microsoft.com/office/drawing/2014/main" id="{50B4360E-68D8-46A0-AADD-A8E8258B31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5908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4" name="Line 34">
            <a:extLst>
              <a:ext uri="{FF2B5EF4-FFF2-40B4-BE49-F238E27FC236}">
                <a16:creationId xmlns:a16="http://schemas.microsoft.com/office/drawing/2014/main" id="{B9729DBE-3B58-4B2E-B2E8-D71664810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004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24" name="Line 35">
            <a:extLst>
              <a:ext uri="{FF2B5EF4-FFF2-40B4-BE49-F238E27FC236}">
                <a16:creationId xmlns:a16="http://schemas.microsoft.com/office/drawing/2014/main" id="{DF6D837F-34E0-47C8-A52E-C93E8EE1A9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200400"/>
            <a:ext cx="228600" cy="0"/>
          </a:xfrm>
          <a:prstGeom prst="line">
            <a:avLst/>
          </a:prstGeom>
          <a:noFill/>
          <a:ln>
            <a:noFill/>
          </a:ln>
          <a:effectLst>
            <a:prstShdw prst="shdw17" dist="17961" dir="2700000">
              <a:srgbClr val="999999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7" name="Line 37">
            <a:extLst>
              <a:ext uri="{FF2B5EF4-FFF2-40B4-BE49-F238E27FC236}">
                <a16:creationId xmlns:a16="http://schemas.microsoft.com/office/drawing/2014/main" id="{74D466D1-EF30-4EE8-9DF3-DCE3FA2E5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200400"/>
            <a:ext cx="2286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59" name="Text Box 39">
            <a:extLst>
              <a:ext uri="{FF2B5EF4-FFF2-40B4-BE49-F238E27FC236}">
                <a16:creationId xmlns:a16="http://schemas.microsoft.com/office/drawing/2014/main" id="{F77AB800-EAFD-4A5D-93E3-EB8502AC0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657601"/>
            <a:ext cx="525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Đồng Đăng có phố Kì Lừa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i="1">
                <a:solidFill>
                  <a:srgbClr val="0000CC"/>
                </a:solidFill>
                <a:latin typeface="Times New Roman" panose="02020603050405020304" pitchFamily="18" charset="0"/>
              </a:rPr>
              <a:t>Có nàng Tô Thị, có chùa Tam Thanh.</a:t>
            </a:r>
          </a:p>
        </p:txBody>
      </p:sp>
      <p:sp>
        <p:nvSpPr>
          <p:cNvPr id="2" name="Line 16">
            <a:extLst>
              <a:ext uri="{FF2B5EF4-FFF2-40B4-BE49-F238E27FC236}">
                <a16:creationId xmlns:a16="http://schemas.microsoft.com/office/drawing/2014/main" id="{7391AF6A-1DD8-4C03-B173-8FAF87550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48113" y="377666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Line 16">
            <a:extLst>
              <a:ext uri="{FF2B5EF4-FFF2-40B4-BE49-F238E27FC236}">
                <a16:creationId xmlns:a16="http://schemas.microsoft.com/office/drawing/2014/main" id="{06453986-6BCE-49EF-A656-8AB6622B88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53113" y="377666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Line 16">
            <a:extLst>
              <a:ext uri="{FF2B5EF4-FFF2-40B4-BE49-F238E27FC236}">
                <a16:creationId xmlns:a16="http://schemas.microsoft.com/office/drawing/2014/main" id="{12101AEE-68A9-4B93-8EF1-8CD8682E4B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31006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21">
            <a:extLst>
              <a:ext uri="{FF2B5EF4-FFF2-40B4-BE49-F238E27FC236}">
                <a16:creationId xmlns:a16="http://schemas.microsoft.com/office/drawing/2014/main" id="{8CADBE0A-A969-472D-ADB8-3F9E1A2D4B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1300" y="4324350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Line 22">
            <a:extLst>
              <a:ext uri="{FF2B5EF4-FFF2-40B4-BE49-F238E27FC236}">
                <a16:creationId xmlns:a16="http://schemas.microsoft.com/office/drawing/2014/main" id="{D0534677-9741-4A04-BB75-28C19800C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96050" y="4329113"/>
            <a:ext cx="76200" cy="304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4" name="Line 54">
            <a:extLst>
              <a:ext uri="{FF2B5EF4-FFF2-40B4-BE49-F238E27FC236}">
                <a16:creationId xmlns:a16="http://schemas.microsoft.com/office/drawing/2014/main" id="{57A8234F-EADC-484F-9370-3F96DEE952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105400"/>
            <a:ext cx="1676400" cy="0"/>
          </a:xfrm>
          <a:prstGeom prst="line">
            <a:avLst/>
          </a:prstGeom>
          <a:noFill/>
          <a:ln w="6350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6" name="Line 56">
            <a:extLst>
              <a:ext uri="{FF2B5EF4-FFF2-40B4-BE49-F238E27FC236}">
                <a16:creationId xmlns:a16="http://schemas.microsoft.com/office/drawing/2014/main" id="{BC47506A-791F-42EB-AAFB-CC3EBB6D308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54864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7" name="Line 57">
            <a:extLst>
              <a:ext uri="{FF2B5EF4-FFF2-40B4-BE49-F238E27FC236}">
                <a16:creationId xmlns:a16="http://schemas.microsoft.com/office/drawing/2014/main" id="{BFF9EFD6-725C-4F63-B75E-019C5225C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486400"/>
            <a:ext cx="533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8" name="Line 58">
            <a:extLst>
              <a:ext uri="{FF2B5EF4-FFF2-40B4-BE49-F238E27FC236}">
                <a16:creationId xmlns:a16="http://schemas.microsoft.com/office/drawing/2014/main" id="{5113E269-A3F0-462C-B62C-767C8B79EDA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486400"/>
            <a:ext cx="16002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79" name="Line 59">
            <a:extLst>
              <a:ext uri="{FF2B5EF4-FFF2-40B4-BE49-F238E27FC236}">
                <a16:creationId xmlns:a16="http://schemas.microsoft.com/office/drawing/2014/main" id="{A0806D06-6827-4415-9AAA-E4615EE76CA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6096000"/>
            <a:ext cx="1295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80" name="Line 60">
            <a:extLst>
              <a:ext uri="{FF2B5EF4-FFF2-40B4-BE49-F238E27FC236}">
                <a16:creationId xmlns:a16="http://schemas.microsoft.com/office/drawing/2014/main" id="{61D99B66-A053-45D5-9875-813381037E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6477000"/>
            <a:ext cx="11430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ffectLst>
            <a:prstShdw prst="shdw17" dist="17961" dir="2700000">
              <a:srgbClr val="99003D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7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5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9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9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9" dur="1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2" dur="1" fill="hold"/>
                                        <p:tgtEl>
                                          <p:spTgt spid="5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5" dur="1" fill="hold"/>
                                        <p:tgtEl>
                                          <p:spTgt spid="5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8" dur="1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800" decel="100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9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79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9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/>
      <p:bldP spid="79881" grpId="0"/>
      <p:bldP spid="5147" grpId="0"/>
      <p:bldP spid="514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4">
            <a:extLst>
              <a:ext uri="{FF2B5EF4-FFF2-40B4-BE49-F238E27FC236}">
                <a16:creationId xmlns:a16="http://schemas.microsoft.com/office/drawing/2014/main" id="{7391B759-FE13-4E20-BEE0-255F12E51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133600"/>
            <a:ext cx="8991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- Về nhà tiếp tục học thuộc lòng 6 câu ca dao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- Sưu tầm thêm các câu ca dao nói về cảnh đẹp quê hương.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- Chuẩn bị bài sau.</a:t>
            </a:r>
          </a:p>
        </p:txBody>
      </p:sp>
      <p:sp>
        <p:nvSpPr>
          <p:cNvPr id="150534" name="Rectangle 6">
            <a:extLst>
              <a:ext uri="{FF2B5EF4-FFF2-40B4-BE49-F238E27FC236}">
                <a16:creationId xmlns:a16="http://schemas.microsoft.com/office/drawing/2014/main" id="{68CBE8A7-FA70-4D73-9B55-8C28310F0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14478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b="1" u="sng">
                <a:solidFill>
                  <a:srgbClr val="FF0000"/>
                </a:solidFill>
                <a:latin typeface="Arial" panose="020B0604020202020204" pitchFamily="34" charset="0"/>
              </a:rPr>
              <a:t>Dặn dò</a:t>
            </a:r>
            <a:r>
              <a:rPr lang="en-US" altLang="en-US" sz="2800" b="1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30724" name="Picture 7" descr="book_w">
            <a:extLst>
              <a:ext uri="{FF2B5EF4-FFF2-40B4-BE49-F238E27FC236}">
                <a16:creationId xmlns:a16="http://schemas.microsoft.com/office/drawing/2014/main" id="{4C26F497-B79A-4603-AC5F-FB75CFD79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2590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0">
            <a:extLst>
              <a:ext uri="{FF2B5EF4-FFF2-40B4-BE49-F238E27FC236}">
                <a16:creationId xmlns:a16="http://schemas.microsoft.com/office/drawing/2014/main" id="{5F5052B6-5189-49A8-AC7B-9D3CEFD65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80976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  <p:bldP spid="15053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Border-88165">
            <a:extLst>
              <a:ext uri="{FF2B5EF4-FFF2-40B4-BE49-F238E27FC236}">
                <a16:creationId xmlns:a16="http://schemas.microsoft.com/office/drawing/2014/main" id="{3B25728C-1D7F-4F9B-A09F-EA70F274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701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6">
            <a:extLst>
              <a:ext uri="{FF2B5EF4-FFF2-40B4-BE49-F238E27FC236}">
                <a16:creationId xmlns:a16="http://schemas.microsoft.com/office/drawing/2014/main" id="{3C3F2FEE-E553-4290-BD1B-0E971CC8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9718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KÍNH CHÚC QUÝ THẦY CÔ</a:t>
            </a:r>
          </a:p>
        </p:txBody>
      </p:sp>
      <p:sp>
        <p:nvSpPr>
          <p:cNvPr id="31752" name="Text Box 8">
            <a:extLst>
              <a:ext uri="{FF2B5EF4-FFF2-40B4-BE49-F238E27FC236}">
                <a16:creationId xmlns:a16="http://schemas.microsoft.com/office/drawing/2014/main" id="{8B8FCB71-5935-4A82-AAC0-35885887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434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>
                <a:solidFill>
                  <a:srgbClr val="FF0000"/>
                </a:solidFill>
              </a:rPr>
              <a:t>KHOẺ MẠNH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7">
            <a:extLst>
              <a:ext uri="{FF2B5EF4-FFF2-40B4-BE49-F238E27FC236}">
                <a16:creationId xmlns:a16="http://schemas.microsoft.com/office/drawing/2014/main" id="{DC37EFD8-4419-4B38-A239-B3B1C9C40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16394" name="Text Box 10">
            <a:extLst>
              <a:ext uri="{FF2B5EF4-FFF2-40B4-BE49-F238E27FC236}">
                <a16:creationId xmlns:a16="http://schemas.microsoft.com/office/drawing/2014/main" id="{82DACEB0-2C98-4F20-BF08-0B0D5415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472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i="1">
                <a:solidFill>
                  <a:srgbClr val="800000"/>
                </a:solidFill>
              </a:rPr>
              <a:t>Mỗi câu ca dao nói đến một vùng. Đó là những vùng nào?</a:t>
            </a:r>
          </a:p>
        </p:txBody>
      </p:sp>
      <p:sp>
        <p:nvSpPr>
          <p:cNvPr id="16395" name="Text Box 11">
            <a:extLst>
              <a:ext uri="{FF2B5EF4-FFF2-40B4-BE49-F238E27FC236}">
                <a16:creationId xmlns:a16="http://schemas.microsoft.com/office/drawing/2014/main" id="{00564D4D-F9C7-4C68-B0E2-4E1A7F8FD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27432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*Câu 1: Lạng Sơn</a:t>
            </a:r>
          </a:p>
        </p:txBody>
      </p:sp>
      <p:sp>
        <p:nvSpPr>
          <p:cNvPr id="16396" name="Text Box 12">
            <a:extLst>
              <a:ext uri="{FF2B5EF4-FFF2-40B4-BE49-F238E27FC236}">
                <a16:creationId xmlns:a16="http://schemas.microsoft.com/office/drawing/2014/main" id="{5B6FC496-5663-4D8D-BB44-CAFF7ECE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3276601"/>
            <a:ext cx="411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*Câu 2: Hà Nội</a:t>
            </a:r>
          </a:p>
        </p:txBody>
      </p:sp>
      <p:sp>
        <p:nvSpPr>
          <p:cNvPr id="16397" name="Text Box 13">
            <a:extLst>
              <a:ext uri="{FF2B5EF4-FFF2-40B4-BE49-F238E27FC236}">
                <a16:creationId xmlns:a16="http://schemas.microsoft.com/office/drawing/2014/main" id="{C703F846-7113-49D2-83F7-857C10355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3810001"/>
            <a:ext cx="426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*Câu 3: Nghệ An-Hà Tĩnh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CA7E4E2A-AC58-409C-92BB-B7DD023FB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4343401"/>
            <a:ext cx="434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*Câu 4:</a:t>
            </a:r>
            <a:r>
              <a:rPr lang="en-US" altLang="en-US" sz="3000">
                <a:solidFill>
                  <a:srgbClr val="000000"/>
                </a:solidFill>
              </a:rPr>
              <a:t> </a:t>
            </a:r>
            <a:r>
              <a:rPr lang="en-US" altLang="en-US" sz="3000">
                <a:solidFill>
                  <a:srgbClr val="0000FF"/>
                </a:solidFill>
              </a:rPr>
              <a:t>Huế-Đà Nẵng</a:t>
            </a:r>
          </a:p>
        </p:txBody>
      </p:sp>
      <p:sp>
        <p:nvSpPr>
          <p:cNvPr id="16399" name="Text Box 15">
            <a:extLst>
              <a:ext uri="{FF2B5EF4-FFF2-40B4-BE49-F238E27FC236}">
                <a16:creationId xmlns:a16="http://schemas.microsoft.com/office/drawing/2014/main" id="{E9664A70-53FC-4295-82EF-27155F3F3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4876801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*Câu 5: TP.Hồ Chí Minh-Đồng Nai.</a:t>
            </a:r>
          </a:p>
        </p:txBody>
      </p:sp>
      <p:sp>
        <p:nvSpPr>
          <p:cNvPr id="16400" name="Text Box 16">
            <a:extLst>
              <a:ext uri="{FF2B5EF4-FFF2-40B4-BE49-F238E27FC236}">
                <a16:creationId xmlns:a16="http://schemas.microsoft.com/office/drawing/2014/main" id="{F5CED9B3-7B12-42ED-BBE3-DB3883049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0" y="5867401"/>
            <a:ext cx="464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*Câu 6: Đồng Tháp Mười</a:t>
            </a:r>
          </a:p>
        </p:txBody>
      </p:sp>
      <p:pic>
        <p:nvPicPr>
          <p:cNvPr id="16401" name="Picture 17" descr="BAN DO">
            <a:extLst>
              <a:ext uri="{FF2B5EF4-FFF2-40B4-BE49-F238E27FC236}">
                <a16:creationId xmlns:a16="http://schemas.microsoft.com/office/drawing/2014/main" id="{B2EEA3A1-7BEE-4C88-8F9C-89AEAD8C9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4038600" cy="5334000"/>
          </a:xfrm>
          <a:prstGeom prst="rect">
            <a:avLst/>
          </a:prstGeom>
          <a:noFill/>
          <a:ln w="12700">
            <a:solidFill>
              <a:srgbClr val="00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Text Box 18">
            <a:extLst>
              <a:ext uri="{FF2B5EF4-FFF2-40B4-BE49-F238E27FC236}">
                <a16:creationId xmlns:a16="http://schemas.microsoft.com/office/drawing/2014/main" id="{FBD2BF70-DA18-4CB5-95A6-7D7BFDFA5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6446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LẠNG SƠN</a:t>
            </a:r>
          </a:p>
        </p:txBody>
      </p:sp>
      <p:sp>
        <p:nvSpPr>
          <p:cNvPr id="16403" name="Oval 19">
            <a:extLst>
              <a:ext uri="{FF2B5EF4-FFF2-40B4-BE49-F238E27FC236}">
                <a16:creationId xmlns:a16="http://schemas.microsoft.com/office/drawing/2014/main" id="{805FBA74-8734-4E84-9EC8-A323349B4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828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CFDFC9C5-9D93-4FCE-89F9-EFD7A5B6A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9812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HÀ NỘI</a:t>
            </a:r>
          </a:p>
        </p:txBody>
      </p:sp>
      <p:sp>
        <p:nvSpPr>
          <p:cNvPr id="16405" name="Oval 21">
            <a:extLst>
              <a:ext uri="{FF2B5EF4-FFF2-40B4-BE49-F238E27FC236}">
                <a16:creationId xmlns:a16="http://schemas.microsoft.com/office/drawing/2014/main" id="{018831ED-755E-446C-B89A-C0D8D0BF8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133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6" name="Freeform 22">
            <a:extLst>
              <a:ext uri="{FF2B5EF4-FFF2-40B4-BE49-F238E27FC236}">
                <a16:creationId xmlns:a16="http://schemas.microsoft.com/office/drawing/2014/main" id="{9B825FEF-143C-47C2-9484-1A0A451933C2}"/>
              </a:ext>
            </a:extLst>
          </p:cNvPr>
          <p:cNvSpPr>
            <a:spLocks/>
          </p:cNvSpPr>
          <p:nvPr/>
        </p:nvSpPr>
        <p:spPr bwMode="auto">
          <a:xfrm>
            <a:off x="7739063" y="2881313"/>
            <a:ext cx="228600" cy="304800"/>
          </a:xfrm>
          <a:custGeom>
            <a:avLst/>
            <a:gdLst>
              <a:gd name="T0" fmla="*/ 0 w 148"/>
              <a:gd name="T1" fmla="*/ 0 h 188"/>
              <a:gd name="T2" fmla="*/ 2147483647 w 148"/>
              <a:gd name="T3" fmla="*/ 2147483647 h 188"/>
              <a:gd name="T4" fmla="*/ 2147483647 w 148"/>
              <a:gd name="T5" fmla="*/ 2147483647 h 188"/>
              <a:gd name="T6" fmla="*/ 2147483647 w 148"/>
              <a:gd name="T7" fmla="*/ 2147483647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88"/>
              <a:gd name="T14" fmla="*/ 148 w 14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FF33CC"/>
          </a:solidFill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07" name="Text Box 23">
            <a:extLst>
              <a:ext uri="{FF2B5EF4-FFF2-40B4-BE49-F238E27FC236}">
                <a16:creationId xmlns:a16="http://schemas.microsoft.com/office/drawing/2014/main" id="{6E1E07B6-4ED3-4E45-B324-54524ADF0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0" y="2667001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NGHỆ AN HÀ TĨNH</a:t>
            </a:r>
          </a:p>
        </p:txBody>
      </p:sp>
      <p:sp>
        <p:nvSpPr>
          <p:cNvPr id="16408" name="Oval 24">
            <a:extLst>
              <a:ext uri="{FF2B5EF4-FFF2-40B4-BE49-F238E27FC236}">
                <a16:creationId xmlns:a16="http://schemas.microsoft.com/office/drawing/2014/main" id="{F43553B9-F21D-43A9-8DA2-FE00EE16E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5410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9" name="Oval 25">
            <a:extLst>
              <a:ext uri="{FF2B5EF4-FFF2-40B4-BE49-F238E27FC236}">
                <a16:creationId xmlns:a16="http://schemas.microsoft.com/office/drawing/2014/main" id="{571AD0B9-069C-4B07-A23E-323C0C19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3505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0" name="Oval 26">
            <a:extLst>
              <a:ext uri="{FF2B5EF4-FFF2-40B4-BE49-F238E27FC236}">
                <a16:creationId xmlns:a16="http://schemas.microsoft.com/office/drawing/2014/main" id="{FC9123F4-DD3A-4388-BE9A-20F02FD8D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5562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1" name="Oval 27">
            <a:extLst>
              <a:ext uri="{FF2B5EF4-FFF2-40B4-BE49-F238E27FC236}">
                <a16:creationId xmlns:a16="http://schemas.microsoft.com/office/drawing/2014/main" id="{DE5FC00D-4254-4EDD-8F37-D48C67BCC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886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2" name="Oval 28">
            <a:extLst>
              <a:ext uri="{FF2B5EF4-FFF2-40B4-BE49-F238E27FC236}">
                <a16:creationId xmlns:a16="http://schemas.microsoft.com/office/drawing/2014/main" id="{8F6E2431-D5BF-409B-A683-FCD85CCDC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819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DF693F9B-9712-4A92-B064-7B924CA51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972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HUẾ</a:t>
            </a: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65B6752F-DC42-442C-B00B-9D128228C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7338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ĐÀ NẴNG</a:t>
            </a:r>
          </a:p>
        </p:txBody>
      </p:sp>
      <p:sp>
        <p:nvSpPr>
          <p:cNvPr id="16415" name="Text Box 31">
            <a:extLst>
              <a:ext uri="{FF2B5EF4-FFF2-40B4-BE49-F238E27FC236}">
                <a16:creationId xmlns:a16="http://schemas.microsoft.com/office/drawing/2014/main" id="{1227E7AC-D11E-4706-A789-CC1CA7878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56388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FF"/>
                </a:solidFill>
              </a:rPr>
              <a:t>TP HÒ CHÍ MINH</a:t>
            </a:r>
          </a:p>
        </p:txBody>
      </p:sp>
      <p:sp>
        <p:nvSpPr>
          <p:cNvPr id="5145" name="Text Box 32">
            <a:extLst>
              <a:ext uri="{FF2B5EF4-FFF2-40B4-BE49-F238E27FC236}">
                <a16:creationId xmlns:a16="http://schemas.microsoft.com/office/drawing/2014/main" id="{3985F133-82BB-478A-AB17-733600C8E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945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417" name="Text Box 33">
            <a:extLst>
              <a:ext uri="{FF2B5EF4-FFF2-40B4-BE49-F238E27FC236}">
                <a16:creationId xmlns:a16="http://schemas.microsoft.com/office/drawing/2014/main" id="{68B44FE3-9EEF-4228-9AD7-DA386281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2260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ĐỒNG NAI</a:t>
            </a:r>
          </a:p>
        </p:txBody>
      </p:sp>
      <p:sp>
        <p:nvSpPr>
          <p:cNvPr id="16418" name="Oval 34">
            <a:extLst>
              <a:ext uri="{FF2B5EF4-FFF2-40B4-BE49-F238E27FC236}">
                <a16:creationId xmlns:a16="http://schemas.microsoft.com/office/drawing/2014/main" id="{DC162B16-D988-4F38-81A3-751DF9059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5867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9" name="Text Box 35">
            <a:extLst>
              <a:ext uri="{FF2B5EF4-FFF2-40B4-BE49-F238E27FC236}">
                <a16:creationId xmlns:a16="http://schemas.microsoft.com/office/drawing/2014/main" id="{E784BCAC-611C-43F5-964E-6902CDFE1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98805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ĐỒNG THÁP MƯỜI</a:t>
            </a:r>
          </a:p>
        </p:txBody>
      </p:sp>
      <p:sp>
        <p:nvSpPr>
          <p:cNvPr id="5149" name="Rectangle 40">
            <a:extLst>
              <a:ext uri="{FF2B5EF4-FFF2-40B4-BE49-F238E27FC236}">
                <a16:creationId xmlns:a16="http://schemas.microsoft.com/office/drawing/2014/main" id="{F83AE4A3-DE79-4D86-B419-2DB1A7AE7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16394" grpId="0"/>
      <p:bldP spid="16395" grpId="0"/>
      <p:bldP spid="16402" grpId="0"/>
      <p:bldP spid="16403" grpId="0" animBg="1"/>
      <p:bldP spid="16404" grpId="0"/>
      <p:bldP spid="16405" grpId="0" animBg="1"/>
      <p:bldP spid="16406" grpId="0" animBg="1"/>
      <p:bldP spid="16407" grpId="0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/>
      <p:bldP spid="16414" grpId="0"/>
      <p:bldP spid="16415" grpId="0"/>
      <p:bldP spid="16417" grpId="0"/>
      <p:bldP spid="16418" grpId="0" animBg="1"/>
      <p:bldP spid="16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1" name="Picture 17" descr="BAN DO">
            <a:extLst>
              <a:ext uri="{FF2B5EF4-FFF2-40B4-BE49-F238E27FC236}">
                <a16:creationId xmlns:a16="http://schemas.microsoft.com/office/drawing/2014/main" id="{B6AA0F94-6267-4A51-885A-03383F132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4038600" cy="5334000"/>
          </a:xfrm>
          <a:prstGeom prst="rect">
            <a:avLst/>
          </a:prstGeom>
          <a:noFill/>
          <a:ln w="12700">
            <a:solidFill>
              <a:srgbClr val="0066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02" name="Text Box 18">
            <a:extLst>
              <a:ext uri="{FF2B5EF4-FFF2-40B4-BE49-F238E27FC236}">
                <a16:creationId xmlns:a16="http://schemas.microsoft.com/office/drawing/2014/main" id="{31689A7E-8220-40C8-A53A-8A8C5E4FD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2636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LẠNG SƠN</a:t>
            </a:r>
          </a:p>
        </p:txBody>
      </p:sp>
      <p:sp>
        <p:nvSpPr>
          <p:cNvPr id="16403" name="Oval 19">
            <a:extLst>
              <a:ext uri="{FF2B5EF4-FFF2-40B4-BE49-F238E27FC236}">
                <a16:creationId xmlns:a16="http://schemas.microsoft.com/office/drawing/2014/main" id="{5F760543-3492-45E6-ACC0-5863BCE65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1447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4" name="Text Box 20">
            <a:extLst>
              <a:ext uri="{FF2B5EF4-FFF2-40B4-BE49-F238E27FC236}">
                <a16:creationId xmlns:a16="http://schemas.microsoft.com/office/drawing/2014/main" id="{B3DADB3B-65B6-4E18-BFD9-5D1F2B938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0200"/>
            <a:ext cx="99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HÀ NỘI</a:t>
            </a:r>
          </a:p>
        </p:txBody>
      </p:sp>
      <p:sp>
        <p:nvSpPr>
          <p:cNvPr id="16405" name="Oval 21">
            <a:extLst>
              <a:ext uri="{FF2B5EF4-FFF2-40B4-BE49-F238E27FC236}">
                <a16:creationId xmlns:a16="http://schemas.microsoft.com/office/drawing/2014/main" id="{A8ADD6FB-044D-41AE-B0E7-AF7E65A85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75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66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6" name="Freeform 22">
            <a:extLst>
              <a:ext uri="{FF2B5EF4-FFF2-40B4-BE49-F238E27FC236}">
                <a16:creationId xmlns:a16="http://schemas.microsoft.com/office/drawing/2014/main" id="{D93776BB-5135-4C49-A12B-BCA354CC2F5A}"/>
              </a:ext>
            </a:extLst>
          </p:cNvPr>
          <p:cNvSpPr>
            <a:spLocks/>
          </p:cNvSpPr>
          <p:nvPr/>
        </p:nvSpPr>
        <p:spPr bwMode="auto">
          <a:xfrm>
            <a:off x="5529263" y="2500313"/>
            <a:ext cx="228600" cy="304800"/>
          </a:xfrm>
          <a:custGeom>
            <a:avLst/>
            <a:gdLst>
              <a:gd name="T0" fmla="*/ 0 w 148"/>
              <a:gd name="T1" fmla="*/ 0 h 188"/>
              <a:gd name="T2" fmla="*/ 2147483647 w 148"/>
              <a:gd name="T3" fmla="*/ 2147483647 h 188"/>
              <a:gd name="T4" fmla="*/ 2147483647 w 148"/>
              <a:gd name="T5" fmla="*/ 2147483647 h 188"/>
              <a:gd name="T6" fmla="*/ 2147483647 w 148"/>
              <a:gd name="T7" fmla="*/ 2147483647 h 18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88"/>
              <a:gd name="T14" fmla="*/ 148 w 148"/>
              <a:gd name="T15" fmla="*/ 188 h 1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88">
                <a:moveTo>
                  <a:pt x="0" y="0"/>
                </a:moveTo>
                <a:cubicBezTo>
                  <a:pt x="5" y="18"/>
                  <a:pt x="2" y="40"/>
                  <a:pt x="14" y="54"/>
                </a:cubicBezTo>
                <a:cubicBezTo>
                  <a:pt x="35" y="78"/>
                  <a:pt x="94" y="107"/>
                  <a:pt x="94" y="107"/>
                </a:cubicBezTo>
                <a:cubicBezTo>
                  <a:pt x="112" y="134"/>
                  <a:pt x="148" y="188"/>
                  <a:pt x="148" y="188"/>
                </a:cubicBezTo>
              </a:path>
            </a:pathLst>
          </a:custGeom>
          <a:solidFill>
            <a:srgbClr val="FF33CC"/>
          </a:solidFill>
          <a:ln w="57150">
            <a:solidFill>
              <a:srgbClr val="0066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407" name="Text Box 23">
            <a:extLst>
              <a:ext uri="{FF2B5EF4-FFF2-40B4-BE49-F238E27FC236}">
                <a16:creationId xmlns:a16="http://schemas.microsoft.com/office/drawing/2014/main" id="{84095E0F-D5BB-4436-BF97-B732EEBA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286001"/>
            <a:ext cx="1371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NGHỆ AN HÀ TĨNH</a:t>
            </a:r>
          </a:p>
        </p:txBody>
      </p:sp>
      <p:sp>
        <p:nvSpPr>
          <p:cNvPr id="16408" name="Oval 24">
            <a:extLst>
              <a:ext uri="{FF2B5EF4-FFF2-40B4-BE49-F238E27FC236}">
                <a16:creationId xmlns:a16="http://schemas.microsoft.com/office/drawing/2014/main" id="{299FDE05-D4C6-4618-985D-2DB8B8ED6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29200"/>
            <a:ext cx="152400" cy="152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09" name="Oval 25">
            <a:extLst>
              <a:ext uri="{FF2B5EF4-FFF2-40B4-BE49-F238E27FC236}">
                <a16:creationId xmlns:a16="http://schemas.microsoft.com/office/drawing/2014/main" id="{D6C72963-8391-4031-AE4E-4E2296F63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31242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0" name="Oval 26">
            <a:extLst>
              <a:ext uri="{FF2B5EF4-FFF2-40B4-BE49-F238E27FC236}">
                <a16:creationId xmlns:a16="http://schemas.microsoft.com/office/drawing/2014/main" id="{A9D24312-BA0B-4837-93A9-F52EE86F6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1816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1" name="Oval 27">
            <a:extLst>
              <a:ext uri="{FF2B5EF4-FFF2-40B4-BE49-F238E27FC236}">
                <a16:creationId xmlns:a16="http://schemas.microsoft.com/office/drawing/2014/main" id="{8B3FB69C-511D-484D-B474-D2E00004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00CC0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2" name="Oval 28">
            <a:extLst>
              <a:ext uri="{FF2B5EF4-FFF2-40B4-BE49-F238E27FC236}">
                <a16:creationId xmlns:a16="http://schemas.microsoft.com/office/drawing/2014/main" id="{4E034F3E-7A4A-461E-AA14-2128A6F58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438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3" name="Text Box 29">
            <a:extLst>
              <a:ext uri="{FF2B5EF4-FFF2-40B4-BE49-F238E27FC236}">
                <a16:creationId xmlns:a16="http://schemas.microsoft.com/office/drawing/2014/main" id="{D6499938-4942-4F88-AC01-860C606B08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016250"/>
            <a:ext cx="838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HUẾ</a:t>
            </a:r>
          </a:p>
        </p:txBody>
      </p:sp>
      <p:sp>
        <p:nvSpPr>
          <p:cNvPr id="16414" name="Text Box 30">
            <a:extLst>
              <a:ext uri="{FF2B5EF4-FFF2-40B4-BE49-F238E27FC236}">
                <a16:creationId xmlns:a16="http://schemas.microsoft.com/office/drawing/2014/main" id="{4DA6F439-9C22-4201-8062-CDC1ACFA3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352800"/>
            <a:ext cx="1143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ĐÀ NẴNG</a:t>
            </a:r>
          </a:p>
        </p:txBody>
      </p:sp>
      <p:sp>
        <p:nvSpPr>
          <p:cNvPr id="16415" name="Text Box 31">
            <a:extLst>
              <a:ext uri="{FF2B5EF4-FFF2-40B4-BE49-F238E27FC236}">
                <a16:creationId xmlns:a16="http://schemas.microsoft.com/office/drawing/2014/main" id="{223E5177-3A5C-4F65-8FC2-791A83912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2578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FF"/>
                </a:solidFill>
              </a:rPr>
              <a:t>TP HÒ CHÍ MINH</a:t>
            </a:r>
          </a:p>
        </p:txBody>
      </p:sp>
      <p:sp>
        <p:nvSpPr>
          <p:cNvPr id="6161" name="Text Box 32">
            <a:extLst>
              <a:ext uri="{FF2B5EF4-FFF2-40B4-BE49-F238E27FC236}">
                <a16:creationId xmlns:a16="http://schemas.microsoft.com/office/drawing/2014/main" id="{643CC1CB-B1B6-4104-80BA-50047389A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4564063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6417" name="Text Box 33">
            <a:extLst>
              <a:ext uri="{FF2B5EF4-FFF2-40B4-BE49-F238E27FC236}">
                <a16:creationId xmlns:a16="http://schemas.microsoft.com/office/drawing/2014/main" id="{89CD8FAD-4E81-4864-9145-3AB2FAA4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4845050"/>
            <a:ext cx="1295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ĐỒNG NAI</a:t>
            </a:r>
          </a:p>
        </p:txBody>
      </p:sp>
      <p:sp>
        <p:nvSpPr>
          <p:cNvPr id="16418" name="Oval 34">
            <a:extLst>
              <a:ext uri="{FF2B5EF4-FFF2-40B4-BE49-F238E27FC236}">
                <a16:creationId xmlns:a16="http://schemas.microsoft.com/office/drawing/2014/main" id="{91A66DBF-C914-4242-A85F-C29784C7D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486400"/>
            <a:ext cx="152400" cy="1524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419" name="Text Box 35">
            <a:extLst>
              <a:ext uri="{FF2B5EF4-FFF2-40B4-BE49-F238E27FC236}">
                <a16:creationId xmlns:a16="http://schemas.microsoft.com/office/drawing/2014/main" id="{2B7EFD91-804D-445F-B586-68D36C324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60705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</a:rPr>
              <a:t>ĐỒNG THÁP MƯỜI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1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" presetClass="entr" presetSubtype="16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1000"/>
                                        <p:tgtEl>
                                          <p:spTgt spid="16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2" grpId="0"/>
      <p:bldP spid="16403" grpId="0" animBg="1"/>
      <p:bldP spid="16404" grpId="0"/>
      <p:bldP spid="16405" grpId="0" animBg="1"/>
      <p:bldP spid="16406" grpId="0" animBg="1"/>
      <p:bldP spid="16407" grpId="0"/>
      <p:bldP spid="16408" grpId="0" animBg="1"/>
      <p:bldP spid="16409" grpId="0" animBg="1"/>
      <p:bldP spid="16410" grpId="0" animBg="1"/>
      <p:bldP spid="16411" grpId="0" animBg="1"/>
      <p:bldP spid="16412" grpId="0" animBg="1"/>
      <p:bldP spid="16413" grpId="0"/>
      <p:bldP spid="16414" grpId="0"/>
      <p:bldP spid="16415" grpId="0"/>
      <p:bldP spid="16417" grpId="0"/>
      <p:bldP spid="16418" grpId="0" animBg="1"/>
      <p:bldP spid="164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>
            <a:extLst>
              <a:ext uri="{FF2B5EF4-FFF2-40B4-BE49-F238E27FC236}">
                <a16:creationId xmlns:a16="http://schemas.microsoft.com/office/drawing/2014/main" id="{3F2E6B4D-6B6E-489D-89DD-C4ABA5D56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371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b="1" u="sng">
                <a:solidFill>
                  <a:srgbClr val="FF0000"/>
                </a:solidFill>
              </a:rPr>
              <a:t>TÌM HIỂU BÀI</a:t>
            </a:r>
          </a:p>
        </p:txBody>
      </p:sp>
      <p:sp>
        <p:nvSpPr>
          <p:cNvPr id="92169" name="Text Box 9">
            <a:extLst>
              <a:ext uri="{FF2B5EF4-FFF2-40B4-BE49-F238E27FC236}">
                <a16:creationId xmlns:a16="http://schemas.microsoft.com/office/drawing/2014/main" id="{5B5A7A75-1447-42C2-9B63-2D29430B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873250"/>
            <a:ext cx="5715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600" i="1">
                <a:solidFill>
                  <a:srgbClr val="800000"/>
                </a:solidFill>
                <a:latin typeface="Arial" panose="020B0604020202020204" pitchFamily="34" charset="0"/>
              </a:rPr>
              <a:t>Mỗi vùng có những cảnh gì đẹp?</a:t>
            </a:r>
          </a:p>
        </p:txBody>
      </p:sp>
      <p:sp>
        <p:nvSpPr>
          <p:cNvPr id="92170" name="Text Box 10">
            <a:extLst>
              <a:ext uri="{FF2B5EF4-FFF2-40B4-BE49-F238E27FC236}">
                <a16:creationId xmlns:a16="http://schemas.microsoft.com/office/drawing/2014/main" id="{C152FEC2-BF97-4004-B609-3C66558E1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438401"/>
            <a:ext cx="3048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0000FF"/>
                </a:solidFill>
              </a:rPr>
              <a:t>* 1: Lạng Sơn</a:t>
            </a:r>
          </a:p>
        </p:txBody>
      </p:sp>
      <p:sp>
        <p:nvSpPr>
          <p:cNvPr id="7173" name="Rectangle 40">
            <a:extLst>
              <a:ext uri="{FF2B5EF4-FFF2-40B4-BE49-F238E27FC236}">
                <a16:creationId xmlns:a16="http://schemas.microsoft.com/office/drawing/2014/main" id="{20E6BA72-406E-4B6C-97E8-9E7534B8F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"/>
            <a:ext cx="5867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Tập đọc: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0000"/>
                </a:solidFill>
              </a:rPr>
              <a:t>Cảnh đẹp non sông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9" grpId="0"/>
      <p:bldP spid="921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>
            <a:extLst>
              <a:ext uri="{FF2B5EF4-FFF2-40B4-BE49-F238E27FC236}">
                <a16:creationId xmlns:a16="http://schemas.microsoft.com/office/drawing/2014/main" id="{EA6D4A01-B9A2-468D-8607-73228D7E8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4572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0000FF"/>
                </a:solidFill>
              </a:rPr>
              <a:t>Thị trấn Đồng Đăng - Lạng Sơn</a:t>
            </a:r>
          </a:p>
        </p:txBody>
      </p:sp>
      <p:pic>
        <p:nvPicPr>
          <p:cNvPr id="8202" name="Picture 10" descr="1">
            <a:extLst>
              <a:ext uri="{FF2B5EF4-FFF2-40B4-BE49-F238E27FC236}">
                <a16:creationId xmlns:a16="http://schemas.microsoft.com/office/drawing/2014/main" id="{8E7136F5-4DC6-49CB-9A75-46279B15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57313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angtothiresize7ed">
            <a:extLst>
              <a:ext uri="{FF2B5EF4-FFF2-40B4-BE49-F238E27FC236}">
                <a16:creationId xmlns:a16="http://schemas.microsoft.com/office/drawing/2014/main" id="{7F19CECE-C6B7-44E4-9BFC-693A42D01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3">
            <a:extLst>
              <a:ext uri="{FF2B5EF4-FFF2-40B4-BE49-F238E27FC236}">
                <a16:creationId xmlns:a16="http://schemas.microsoft.com/office/drawing/2014/main" id="{17C5BB24-C7EB-47EF-A81B-4DCF6D97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76800"/>
            <a:ext cx="9144000" cy="2057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CC"/>
                </a:solidFill>
              </a:rPr>
              <a:t>Núi Tô Thị ( hay còn gọi là núi Vọng Phu). Từ xưa, tảng đá hình người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CC"/>
                </a:solidFill>
              </a:rPr>
              <a:t> đã gắn với truyện cổ tích nàng Tô Thị bồng con thuỷ chung đứng chờ chồng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CC"/>
                </a:solidFill>
              </a:rPr>
              <a:t> đi đánh trận phương Bắc. Chờ mãi không được nàng và con hoá đá.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CC"/>
                </a:solidFill>
              </a:rPr>
              <a:t> Vì thế nên người đời cũng gọi tảng đá là nàng Tô Thị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178</Paragraphs>
  <Slides>31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.VnTime</vt:lpstr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2020-11-26T01:26:58Z</dcterms:created>
  <dcterms:modified xsi:type="dcterms:W3CDTF">2020-11-26T01:27:15Z</dcterms:modified>
</cp:coreProperties>
</file>