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5"/>
  </p:notesMasterIdLst>
  <p:sldIdLst>
    <p:sldId id="256" r:id="rId2"/>
    <p:sldId id="336" r:id="rId3"/>
    <p:sldId id="262" r:id="rId4"/>
    <p:sldId id="325" r:id="rId5"/>
    <p:sldId id="326" r:id="rId6"/>
    <p:sldId id="327" r:id="rId7"/>
    <p:sldId id="333" r:id="rId8"/>
    <p:sldId id="335" r:id="rId9"/>
    <p:sldId id="257" r:id="rId10"/>
    <p:sldId id="311" r:id="rId11"/>
    <p:sldId id="312" r:id="rId12"/>
    <p:sldId id="264" r:id="rId13"/>
    <p:sldId id="313" r:id="rId14"/>
    <p:sldId id="314" r:id="rId15"/>
    <p:sldId id="328" r:id="rId16"/>
    <p:sldId id="258" r:id="rId17"/>
    <p:sldId id="315" r:id="rId18"/>
    <p:sldId id="316" r:id="rId19"/>
    <p:sldId id="329" r:id="rId20"/>
    <p:sldId id="330" r:id="rId21"/>
    <p:sldId id="331" r:id="rId22"/>
    <p:sldId id="337" r:id="rId23"/>
    <p:sldId id="332" r:id="rId24"/>
  </p:sldIdLst>
  <p:sldSz cx="9144000" cy="5143500" type="screen16x9"/>
  <p:notesSz cx="6858000" cy="9144000"/>
  <p:embeddedFontLst>
    <p:embeddedFont>
      <p:font typeface="Advent Pro Medium" panose="020B0604020202020204" charset="0"/>
      <p:regular r:id="rId26"/>
      <p:bold r:id="rId27"/>
    </p:embeddedFont>
    <p:embeddedFont>
      <p:font typeface="Bebas Neue" panose="020B0604020202020204" charset="0"/>
      <p:regular r:id="rId28"/>
    </p:embeddedFont>
    <p:embeddedFont>
      <p:font typeface="Cambria Math" panose="02040503050406030204" pitchFamily="18" charset="0"/>
      <p:regular r:id="rId29"/>
    </p:embeddedFont>
    <p:embeddedFont>
      <p:font typeface="Happy Monkey" panose="020B0604020202020204" charset="0"/>
      <p:regular r:id="rId30"/>
    </p:embeddedFont>
    <p:embeddedFont>
      <p:font typeface="Roboto Condensed Light" panose="02000000000000000000" pitchFamily="2" charset="0"/>
      <p:regular r:id="rId31"/>
      <p:italic r:id="rId32"/>
    </p:embeddedFont>
    <p:embeddedFont>
      <p:font typeface="UTM Aptima" panose="02040603050506020204" pitchFamily="18" charset="0"/>
      <p:regular r:id="rId33"/>
      <p:bold r:id="rId34"/>
      <p:italic r:id="rId35"/>
      <p:boldItalic r:id="rId36"/>
    </p:embeddedFont>
    <p:embeddedFont>
      <p:font typeface="UTM Bell" panose="0204060305050602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5"/>
    <a:srgbClr val="FF6600"/>
    <a:srgbClr val="AAE0FA"/>
    <a:srgbClr val="AADFFA"/>
    <a:srgbClr val="FF9999"/>
    <a:srgbClr val="7FB5E5"/>
    <a:srgbClr val="FFCC99"/>
    <a:srgbClr val="C00000"/>
    <a:srgbClr val="CB3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3457" autoAdjust="0"/>
  </p:normalViewPr>
  <p:slideViewPr>
    <p:cSldViewPr snapToGrid="0">
      <p:cViewPr varScale="1">
        <p:scale>
          <a:sx n="89" d="100"/>
          <a:sy n="89" d="100"/>
        </p:scale>
        <p:origin x="10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5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05C560-DE31-4751-8F24-4A141895C750}"/>
              </a:ext>
            </a:extLst>
          </p:cNvPr>
          <p:cNvSpPr/>
          <p:nvPr userDrawn="1"/>
        </p:nvSpPr>
        <p:spPr>
          <a:xfrm>
            <a:off x="-1712806" y="377691"/>
            <a:ext cx="1272039" cy="1272039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72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7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5.xml"/><Relationship Id="rId15" Type="http://schemas.openxmlformats.org/officeDocument/2006/relationships/image" Target="../media/image13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0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microsoft.com/office/2007/relationships/hdphoto" Target="../media/hdphoto10.wdp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12.wdp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9.wdp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FC1ADD-15BA-4C4C-B29C-CB32F49B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69" y="305376"/>
            <a:ext cx="7017104" cy="3548180"/>
          </a:xfrm>
          <a:prstGeom prst="rect">
            <a:avLst/>
          </a:prstGeom>
        </p:spPr>
      </p:pic>
      <p:sp>
        <p:nvSpPr>
          <p:cNvPr id="879" name="Google Shape;879;p34"/>
          <p:cNvSpPr/>
          <p:nvPr/>
        </p:nvSpPr>
        <p:spPr>
          <a:xfrm rot="-5400000">
            <a:off x="7493778" y="-720203"/>
            <a:ext cx="703061" cy="2271968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4"/>
          <p:cNvSpPr txBox="1"/>
          <p:nvPr/>
        </p:nvSpPr>
        <p:spPr>
          <a:xfrm>
            <a:off x="7105886" y="94668"/>
            <a:ext cx="2020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UTM Bell" panose="02040603050506020204" pitchFamily="18" charset="0"/>
                <a:ea typeface="Happy Monkey"/>
                <a:cs typeface="Happy Monkey"/>
                <a:sym typeface="Happy Monkey"/>
              </a:rPr>
              <a:t>EduFive</a:t>
            </a:r>
            <a:endParaRPr sz="2800" b="1">
              <a:latin typeface="UTM Bell" panose="02040603050506020204" pitchFamily="18" charset="0"/>
              <a:ea typeface="Happy Monkey"/>
              <a:cs typeface="Happy Monkey"/>
              <a:sym typeface="Happy Monkey"/>
            </a:endParaRPr>
          </a:p>
        </p:txBody>
      </p:sp>
      <p:grpSp>
        <p:nvGrpSpPr>
          <p:cNvPr id="882" name="Google Shape;882;p34"/>
          <p:cNvGrpSpPr/>
          <p:nvPr/>
        </p:nvGrpSpPr>
        <p:grpSpPr>
          <a:xfrm>
            <a:off x="803896" y="2985129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730617" y="2474568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>
                <a:latin typeface="UTM Aptima" panose="02040603050506020204" pitchFamily="18" charset="0"/>
              </a:rPr>
              <a:t>Sách giáo khoa Toán/trang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id="{6A27E150-DF14-4854-A902-0EE867422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66404"/>
              </p:ext>
            </p:extLst>
          </p:nvPr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8201" name="Object 1">
                        <a:extLst>
                          <a:ext uri="{FF2B5EF4-FFF2-40B4-BE49-F238E27FC236}">
                            <a16:creationId xmlns:a16="http://schemas.microsoft.com/office/drawing/2014/main" id="{EDECEA61-7916-465B-BE73-3908494D4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401443-D851-4FE3-BAC1-0CEA3F503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63029"/>
              </p:ext>
            </p:extLst>
          </p:nvPr>
        </p:nvGraphicFramePr>
        <p:xfrm>
          <a:off x="1170001" y="627750"/>
          <a:ext cx="6854662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703827">
                  <a:extLst>
                    <a:ext uri="{9D8B030D-6E8A-4147-A177-3AD203B41FA5}">
                      <a16:colId xmlns:a16="http://schemas.microsoft.com/office/drawing/2014/main" val="3434899594"/>
                    </a:ext>
                  </a:extLst>
                </a:gridCol>
                <a:gridCol w="5150835">
                  <a:extLst>
                    <a:ext uri="{9D8B030D-6E8A-4147-A177-3AD203B41FA5}">
                      <a16:colId xmlns:a16="http://schemas.microsoft.com/office/drawing/2014/main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850194"/>
                  </a:ext>
                </a:extLst>
              </a:tr>
            </a:tbl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334" y="1029517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959" y="2295082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8,56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900" y="3601907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0,195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935" y="1109349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phẩy bảy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92" y="2432058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phẩy năm sáu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311" y="3662381"/>
            <a:ext cx="521883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một trăm chín mươi lăm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66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8,56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đọc là: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90,638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đọc là: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chín mươi phẩy sáu trăm ba mươi tám</a:t>
            </a: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318267" y="549883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9582" y="979753"/>
            <a:ext cx="6772288" cy="265244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545278" y="1614340"/>
            <a:ext cx="6280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 số thập phân gồm có mấy phần? Đó là những phần nào?</a:t>
            </a:r>
          </a:p>
        </p:txBody>
      </p:sp>
      <p:pic>
        <p:nvPicPr>
          <p:cNvPr id="3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7E2BF337-805C-420B-AD3D-712D54B9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979851" y="1866401"/>
            <a:ext cx="4595354" cy="32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318267" y="549883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50705" y="1027327"/>
            <a:ext cx="6772288" cy="33227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538398-D627-43F5-ADA6-B1DA416634B1}"/>
              </a:ext>
            </a:extLst>
          </p:cNvPr>
          <p:cNvSpPr txBox="1"/>
          <p:nvPr/>
        </p:nvSpPr>
        <p:spPr>
          <a:xfrm>
            <a:off x="2223489" y="1334567"/>
            <a:ext cx="58474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b="1" i="1">
                <a:solidFill>
                  <a:srgbClr val="0069B5"/>
                </a:solidFill>
                <a:latin typeface="Times New Roman" pitchFamily="18" charset="0"/>
                <a:cs typeface="Times New Roman" pitchFamily="18" charset="0"/>
              </a:rPr>
              <a:t>Mỗi số thập phân gồm hai phần: phần nguyên và phần thập phân, chúng được phân cách bởi dấu phẩy.</a:t>
            </a:r>
          </a:p>
          <a:p>
            <a:pPr marL="0" indent="0" algn="just">
              <a:buNone/>
            </a:pPr>
            <a:r>
              <a:rPr lang="en-US" sz="2400" b="1" i="1">
                <a:solidFill>
                  <a:srgbClr val="0069B5"/>
                </a:solidFill>
                <a:latin typeface="Times New Roman" pitchFamily="18" charset="0"/>
                <a:cs typeface="Times New Roman" pitchFamily="18" charset="0"/>
              </a:rPr>
              <a:t>Những chữ số ở bên trái dấu phẩy thuộc về phần nguyên, những chữ số ở bên phải dấu phẩy thuộc về phần thập phân.</a:t>
            </a:r>
            <a:endParaRPr lang="en-US" sz="2400" b="1" i="1">
              <a:solidFill>
                <a:srgbClr val="0069B5"/>
              </a:solidFill>
            </a:endParaRP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938680" y="1578337"/>
            <a:ext cx="4513893" cy="35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UTM Bell" panose="02040603050506020204" pitchFamily="18" charset="0"/>
              </a:rPr>
              <a:t>Thực hành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id="{F816B1A8-47D4-4F00-8F69-FAAF10AAB6CF}"/>
              </a:ext>
            </a:extLst>
          </p:cNvPr>
          <p:cNvGrpSpPr/>
          <p:nvPr/>
        </p:nvGrpSpPr>
        <p:grpSpPr>
          <a:xfrm>
            <a:off x="14670" y="149789"/>
            <a:ext cx="1150183" cy="1344276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530FFDDF-4E76-4A51-ACB0-7D0A85078AE5}"/>
              </a:ext>
            </a:extLst>
          </p:cNvPr>
          <p:cNvSpPr txBox="1">
            <a:spLocks/>
          </p:cNvSpPr>
          <p:nvPr/>
        </p:nvSpPr>
        <p:spPr>
          <a:xfrm>
            <a:off x="1164853" y="365722"/>
            <a:ext cx="8001000" cy="480128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Happy Monkey"/>
              <a:buNone/>
            </a:pP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 1: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mỗi số thập phân sau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58BB7EC-DB17-4292-8CCC-86BC5A0609FB}"/>
              </a:ext>
            </a:extLst>
          </p:cNvPr>
          <p:cNvSpPr txBox="1"/>
          <p:nvPr/>
        </p:nvSpPr>
        <p:spPr>
          <a:xfrm>
            <a:off x="2087803" y="1327242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EAEA49-4FF6-4BDA-B302-59A630414D1F}"/>
              </a:ext>
            </a:extLst>
          </p:cNvPr>
          <p:cNvSpPr txBox="1"/>
          <p:nvPr/>
        </p:nvSpPr>
        <p:spPr>
          <a:xfrm>
            <a:off x="2112299" y="1992129"/>
            <a:ext cx="575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39F78AC-6FF5-4964-9580-6DB1C996AB03}"/>
              </a:ext>
            </a:extLst>
          </p:cNvPr>
          <p:cNvSpPr txBox="1"/>
          <p:nvPr/>
        </p:nvSpPr>
        <p:spPr>
          <a:xfrm>
            <a:off x="2125918" y="2657016"/>
            <a:ext cx="65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8510151-8310-42E4-B3EF-9FE027BEC2B6}"/>
              </a:ext>
            </a:extLst>
          </p:cNvPr>
          <p:cNvSpPr txBox="1"/>
          <p:nvPr/>
        </p:nvSpPr>
        <p:spPr>
          <a:xfrm>
            <a:off x="2125918" y="3297963"/>
            <a:ext cx="622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7616715-99F4-480C-86F7-D29335A1A910}"/>
              </a:ext>
            </a:extLst>
          </p:cNvPr>
          <p:cNvSpPr txBox="1"/>
          <p:nvPr/>
        </p:nvSpPr>
        <p:spPr>
          <a:xfrm>
            <a:off x="2087803" y="3988215"/>
            <a:ext cx="607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33ACF79-DB8A-4B56-B7F4-376001B8C348}"/>
              </a:ext>
            </a:extLst>
          </p:cNvPr>
          <p:cNvSpPr txBox="1"/>
          <p:nvPr/>
        </p:nvSpPr>
        <p:spPr>
          <a:xfrm>
            <a:off x="792374" y="1296648"/>
            <a:ext cx="235284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9,4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7,98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25,477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206,075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0,307</a:t>
            </a:r>
            <a:endParaRPr lang="en-US" sz="24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1" grpId="0"/>
      <p:bldP spid="92" grpId="0"/>
      <p:bldP spid="93" grpId="0"/>
      <p:bldP spid="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oogle Shape;936;p37">
            <a:extLst>
              <a:ext uri="{FF2B5EF4-FFF2-40B4-BE49-F238E27FC236}">
                <a16:creationId xmlns:a16="http://schemas.microsoft.com/office/drawing/2014/main" id="{BD238ED5-7A32-4FE8-916C-8B260B3D5C0A}"/>
              </a:ext>
            </a:extLst>
          </p:cNvPr>
          <p:cNvGrpSpPr/>
          <p:nvPr/>
        </p:nvGrpSpPr>
        <p:grpSpPr>
          <a:xfrm>
            <a:off x="193292" y="156119"/>
            <a:ext cx="876650" cy="1147468"/>
            <a:chOff x="926375" y="661825"/>
            <a:chExt cx="851200" cy="1114225"/>
          </a:xfrm>
        </p:grpSpPr>
        <p:sp>
          <p:nvSpPr>
            <p:cNvPr id="124" name="Google Shape;937;p37">
              <a:extLst>
                <a:ext uri="{FF2B5EF4-FFF2-40B4-BE49-F238E27FC236}">
                  <a16:creationId xmlns:a16="http://schemas.microsoft.com/office/drawing/2014/main" id="{5AA10505-400D-4FF3-B406-8543273C63B7}"/>
                </a:ext>
              </a:extLst>
            </p:cNvPr>
            <p:cNvSpPr/>
            <p:nvPr/>
          </p:nvSpPr>
          <p:spPr>
            <a:xfrm>
              <a:off x="926375" y="661825"/>
              <a:ext cx="827300" cy="1079525"/>
            </a:xfrm>
            <a:custGeom>
              <a:avLst/>
              <a:gdLst/>
              <a:ahLst/>
              <a:cxnLst/>
              <a:rect l="l" t="t" r="r" b="b"/>
              <a:pathLst>
                <a:path w="33092" h="43181" extrusionOk="0">
                  <a:moveTo>
                    <a:pt x="15394" y="0"/>
                  </a:moveTo>
                  <a:cubicBezTo>
                    <a:pt x="0" y="0"/>
                    <a:pt x="0" y="9664"/>
                    <a:pt x="0" y="21590"/>
                  </a:cubicBezTo>
                  <a:cubicBezTo>
                    <a:pt x="0" y="33516"/>
                    <a:pt x="0" y="43180"/>
                    <a:pt x="15394" y="43180"/>
                  </a:cubicBezTo>
                  <a:cubicBezTo>
                    <a:pt x="33092" y="43180"/>
                    <a:pt x="30788" y="33516"/>
                    <a:pt x="30788" y="21590"/>
                  </a:cubicBezTo>
                  <a:cubicBezTo>
                    <a:pt x="30788" y="9664"/>
                    <a:pt x="30788" y="0"/>
                    <a:pt x="15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8;p37">
              <a:extLst>
                <a:ext uri="{FF2B5EF4-FFF2-40B4-BE49-F238E27FC236}">
                  <a16:creationId xmlns:a16="http://schemas.microsoft.com/office/drawing/2014/main" id="{039D9957-894D-429D-A99B-C61B9E7E57FF}"/>
                </a:ext>
              </a:extLst>
            </p:cNvPr>
            <p:cNvSpPr/>
            <p:nvPr/>
          </p:nvSpPr>
          <p:spPr>
            <a:xfrm>
              <a:off x="1009475" y="732575"/>
              <a:ext cx="768100" cy="1043475"/>
            </a:xfrm>
            <a:custGeom>
              <a:avLst/>
              <a:gdLst/>
              <a:ahLst/>
              <a:cxnLst/>
              <a:rect l="l" t="t" r="r" b="b"/>
              <a:pathLst>
                <a:path w="30724" h="41739" extrusionOk="0">
                  <a:moveTo>
                    <a:pt x="14600" y="1"/>
                  </a:moveTo>
                  <a:cubicBezTo>
                    <a:pt x="14275" y="1"/>
                    <a:pt x="14023" y="16"/>
                    <a:pt x="13867" y="30"/>
                  </a:cubicBezTo>
                  <a:cubicBezTo>
                    <a:pt x="7200" y="614"/>
                    <a:pt x="2335" y="5658"/>
                    <a:pt x="968" y="12039"/>
                  </a:cubicBezTo>
                  <a:cubicBezTo>
                    <a:pt x="527" y="14110"/>
                    <a:pt x="1" y="19912"/>
                    <a:pt x="2376" y="21243"/>
                  </a:cubicBezTo>
                  <a:cubicBezTo>
                    <a:pt x="2658" y="21400"/>
                    <a:pt x="2955" y="21469"/>
                    <a:pt x="3261" y="21469"/>
                  </a:cubicBezTo>
                  <a:cubicBezTo>
                    <a:pt x="5197" y="21469"/>
                    <a:pt x="7521" y="18718"/>
                    <a:pt x="9062" y="18151"/>
                  </a:cubicBezTo>
                  <a:cubicBezTo>
                    <a:pt x="9558" y="17969"/>
                    <a:pt x="9972" y="17886"/>
                    <a:pt x="10316" y="17886"/>
                  </a:cubicBezTo>
                  <a:cubicBezTo>
                    <a:pt x="12146" y="17886"/>
                    <a:pt x="12037" y="20201"/>
                    <a:pt x="11987" y="22114"/>
                  </a:cubicBezTo>
                  <a:cubicBezTo>
                    <a:pt x="11880" y="26698"/>
                    <a:pt x="11228" y="29814"/>
                    <a:pt x="11067" y="31336"/>
                  </a:cubicBezTo>
                  <a:cubicBezTo>
                    <a:pt x="10638" y="35395"/>
                    <a:pt x="10244" y="39191"/>
                    <a:pt x="12202" y="40839"/>
                  </a:cubicBezTo>
                  <a:cubicBezTo>
                    <a:pt x="12959" y="41474"/>
                    <a:pt x="14008" y="41739"/>
                    <a:pt x="15152" y="41739"/>
                  </a:cubicBezTo>
                  <a:cubicBezTo>
                    <a:pt x="16996" y="41739"/>
                    <a:pt x="19089" y="41053"/>
                    <a:pt x="20605" y="40128"/>
                  </a:cubicBezTo>
                  <a:cubicBezTo>
                    <a:pt x="30718" y="33981"/>
                    <a:pt x="30723" y="7944"/>
                    <a:pt x="20368" y="1587"/>
                  </a:cubicBezTo>
                  <a:cubicBezTo>
                    <a:pt x="18137" y="221"/>
                    <a:pt x="15835" y="1"/>
                    <a:pt x="14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9;p37">
              <a:extLst>
                <a:ext uri="{FF2B5EF4-FFF2-40B4-BE49-F238E27FC236}">
                  <a16:creationId xmlns:a16="http://schemas.microsoft.com/office/drawing/2014/main" id="{2263F41D-B092-4B91-8554-60379AAEB294}"/>
                </a:ext>
              </a:extLst>
            </p:cNvPr>
            <p:cNvSpPr/>
            <p:nvPr/>
          </p:nvSpPr>
          <p:spPr>
            <a:xfrm>
              <a:off x="939050" y="664525"/>
              <a:ext cx="730200" cy="1066775"/>
            </a:xfrm>
            <a:custGeom>
              <a:avLst/>
              <a:gdLst/>
              <a:ahLst/>
              <a:cxnLst/>
              <a:rect l="l" t="t" r="r" b="b"/>
              <a:pathLst>
                <a:path w="29208" h="42671" extrusionOk="0">
                  <a:moveTo>
                    <a:pt x="15151" y="940"/>
                  </a:moveTo>
                  <a:cubicBezTo>
                    <a:pt x="16295" y="940"/>
                    <a:pt x="18529" y="1137"/>
                    <a:pt x="20683" y="2459"/>
                  </a:cubicBezTo>
                  <a:cubicBezTo>
                    <a:pt x="25298" y="5289"/>
                    <a:pt x="28270" y="12802"/>
                    <a:pt x="28252" y="21607"/>
                  </a:cubicBezTo>
                  <a:cubicBezTo>
                    <a:pt x="28240" y="30196"/>
                    <a:pt x="25362" y="37497"/>
                    <a:pt x="20921" y="40194"/>
                  </a:cubicBezTo>
                  <a:cubicBezTo>
                    <a:pt x="19414" y="41112"/>
                    <a:pt x="17428" y="41731"/>
                    <a:pt x="15724" y="41731"/>
                  </a:cubicBezTo>
                  <a:cubicBezTo>
                    <a:pt x="14667" y="41731"/>
                    <a:pt x="13719" y="41493"/>
                    <a:pt x="13061" y="40940"/>
                  </a:cubicBezTo>
                  <a:cubicBezTo>
                    <a:pt x="11294" y="39461"/>
                    <a:pt x="11681" y="35766"/>
                    <a:pt x="12094" y="31855"/>
                  </a:cubicBezTo>
                  <a:cubicBezTo>
                    <a:pt x="12135" y="31474"/>
                    <a:pt x="12207" y="30990"/>
                    <a:pt x="12290" y="30411"/>
                  </a:cubicBezTo>
                  <a:cubicBezTo>
                    <a:pt x="12548" y="28675"/>
                    <a:pt x="12935" y="26042"/>
                    <a:pt x="13019" y="22592"/>
                  </a:cubicBezTo>
                  <a:lnTo>
                    <a:pt x="13025" y="22425"/>
                  </a:lnTo>
                  <a:cubicBezTo>
                    <a:pt x="13061" y="20819"/>
                    <a:pt x="13108" y="18998"/>
                    <a:pt x="12028" y="18223"/>
                  </a:cubicBezTo>
                  <a:cubicBezTo>
                    <a:pt x="11711" y="17995"/>
                    <a:pt x="11330" y="17876"/>
                    <a:pt x="10882" y="17876"/>
                  </a:cubicBezTo>
                  <a:cubicBezTo>
                    <a:pt x="10471" y="17876"/>
                    <a:pt x="9992" y="17978"/>
                    <a:pt x="9461" y="18174"/>
                  </a:cubicBezTo>
                  <a:cubicBezTo>
                    <a:pt x="8787" y="18419"/>
                    <a:pt x="8035" y="19005"/>
                    <a:pt x="7235" y="19620"/>
                  </a:cubicBezTo>
                  <a:cubicBezTo>
                    <a:pt x="6098" y="20494"/>
                    <a:pt x="4843" y="21463"/>
                    <a:pt x="3824" y="21463"/>
                  </a:cubicBezTo>
                  <a:cubicBezTo>
                    <a:pt x="3590" y="21463"/>
                    <a:pt x="3369" y="21412"/>
                    <a:pt x="3165" y="21297"/>
                  </a:cubicBezTo>
                  <a:cubicBezTo>
                    <a:pt x="1248" y="20229"/>
                    <a:pt x="1457" y="15107"/>
                    <a:pt x="1989" y="12600"/>
                  </a:cubicBezTo>
                  <a:cubicBezTo>
                    <a:pt x="3385" y="6076"/>
                    <a:pt x="8286" y="1504"/>
                    <a:pt x="14469" y="967"/>
                  </a:cubicBezTo>
                  <a:cubicBezTo>
                    <a:pt x="14591" y="956"/>
                    <a:pt x="14828" y="940"/>
                    <a:pt x="15151" y="940"/>
                  </a:cubicBezTo>
                  <a:close/>
                  <a:moveTo>
                    <a:pt x="15136" y="0"/>
                  </a:moveTo>
                  <a:cubicBezTo>
                    <a:pt x="14780" y="0"/>
                    <a:pt x="14521" y="18"/>
                    <a:pt x="14386" y="30"/>
                  </a:cubicBezTo>
                  <a:cubicBezTo>
                    <a:pt x="7785" y="603"/>
                    <a:pt x="2556" y="5460"/>
                    <a:pt x="1069" y="12403"/>
                  </a:cubicBezTo>
                  <a:cubicBezTo>
                    <a:pt x="633" y="14444"/>
                    <a:pt x="0" y="20604"/>
                    <a:pt x="2705" y="22114"/>
                  </a:cubicBezTo>
                  <a:cubicBezTo>
                    <a:pt x="3071" y="22319"/>
                    <a:pt x="3448" y="22408"/>
                    <a:pt x="3829" y="22408"/>
                  </a:cubicBezTo>
                  <a:cubicBezTo>
                    <a:pt x="5156" y="22408"/>
                    <a:pt x="6547" y="21334"/>
                    <a:pt x="7808" y="20366"/>
                  </a:cubicBezTo>
                  <a:cubicBezTo>
                    <a:pt x="8548" y="19793"/>
                    <a:pt x="9246" y="19256"/>
                    <a:pt x="9783" y="19058"/>
                  </a:cubicBezTo>
                  <a:cubicBezTo>
                    <a:pt x="10212" y="18899"/>
                    <a:pt x="10578" y="18819"/>
                    <a:pt x="10876" y="18819"/>
                  </a:cubicBezTo>
                  <a:cubicBezTo>
                    <a:pt x="11125" y="18819"/>
                    <a:pt x="11327" y="18875"/>
                    <a:pt x="11479" y="18987"/>
                  </a:cubicBezTo>
                  <a:cubicBezTo>
                    <a:pt x="12160" y="19471"/>
                    <a:pt x="12118" y="21094"/>
                    <a:pt x="12082" y="22400"/>
                  </a:cubicBezTo>
                  <a:lnTo>
                    <a:pt x="12082" y="22568"/>
                  </a:lnTo>
                  <a:cubicBezTo>
                    <a:pt x="11998" y="25965"/>
                    <a:pt x="11617" y="28560"/>
                    <a:pt x="11359" y="30274"/>
                  </a:cubicBezTo>
                  <a:cubicBezTo>
                    <a:pt x="11276" y="30871"/>
                    <a:pt x="11198" y="31367"/>
                    <a:pt x="11157" y="31755"/>
                  </a:cubicBezTo>
                  <a:cubicBezTo>
                    <a:pt x="10721" y="35921"/>
                    <a:pt x="10309" y="39855"/>
                    <a:pt x="12458" y="41662"/>
                  </a:cubicBezTo>
                  <a:cubicBezTo>
                    <a:pt x="13317" y="42384"/>
                    <a:pt x="14463" y="42671"/>
                    <a:pt x="15687" y="42671"/>
                  </a:cubicBezTo>
                  <a:cubicBezTo>
                    <a:pt x="17717" y="42671"/>
                    <a:pt x="19948" y="41890"/>
                    <a:pt x="21411" y="40995"/>
                  </a:cubicBezTo>
                  <a:cubicBezTo>
                    <a:pt x="27130" y="37521"/>
                    <a:pt x="29183" y="28704"/>
                    <a:pt x="29194" y="21612"/>
                  </a:cubicBezTo>
                  <a:cubicBezTo>
                    <a:pt x="29207" y="14349"/>
                    <a:pt x="27105" y="5294"/>
                    <a:pt x="21172" y="1653"/>
                  </a:cubicBezTo>
                  <a:cubicBezTo>
                    <a:pt x="18825" y="217"/>
                    <a:pt x="16387" y="0"/>
                    <a:pt x="1513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940;p37">
            <a:extLst>
              <a:ext uri="{FF2B5EF4-FFF2-40B4-BE49-F238E27FC236}">
                <a16:creationId xmlns:a16="http://schemas.microsoft.com/office/drawing/2014/main" id="{ED0CD8BF-F386-432D-A115-C1304C81C7C4}"/>
              </a:ext>
            </a:extLst>
          </p:cNvPr>
          <p:cNvGrpSpPr/>
          <p:nvPr/>
        </p:nvGrpSpPr>
        <p:grpSpPr>
          <a:xfrm>
            <a:off x="7781453" y="3325480"/>
            <a:ext cx="1150156" cy="1540120"/>
            <a:chOff x="3453500" y="2101050"/>
            <a:chExt cx="827450" cy="1108000"/>
          </a:xfrm>
        </p:grpSpPr>
        <p:sp>
          <p:nvSpPr>
            <p:cNvPr id="128" name="Google Shape;941;p37">
              <a:extLst>
                <a:ext uri="{FF2B5EF4-FFF2-40B4-BE49-F238E27FC236}">
                  <a16:creationId xmlns:a16="http://schemas.microsoft.com/office/drawing/2014/main" id="{24002C5B-E0B4-4B5F-95E3-C70F734EACE1}"/>
                </a:ext>
              </a:extLst>
            </p:cNvPr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2;p37">
              <a:extLst>
                <a:ext uri="{FF2B5EF4-FFF2-40B4-BE49-F238E27FC236}">
                  <a16:creationId xmlns:a16="http://schemas.microsoft.com/office/drawing/2014/main" id="{C4C64C96-DD70-4825-8276-91EFA143CA3C}"/>
                </a:ext>
              </a:extLst>
            </p:cNvPr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3;p37">
              <a:extLst>
                <a:ext uri="{FF2B5EF4-FFF2-40B4-BE49-F238E27FC236}">
                  <a16:creationId xmlns:a16="http://schemas.microsoft.com/office/drawing/2014/main" id="{B0A165A8-E811-40C1-B928-D38C2FB88D0E}"/>
                </a:ext>
              </a:extLst>
            </p:cNvPr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BC85E9-3833-4EEA-A5C9-1DF34FE7A73A}"/>
                  </a:ext>
                </a:extLst>
              </p:cNvPr>
              <p:cNvSpPr txBox="1"/>
              <p:nvPr/>
            </p:nvSpPr>
            <p:spPr>
              <a:xfrm>
                <a:off x="1117858" y="475593"/>
                <a:ext cx="7539223" cy="2875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2:</a:t>
                </a:r>
                <a:r>
                  <a:rPr lang="en-US" sz="4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hỗn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thập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rồi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đọc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b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đó</a:t>
                </a:r>
                <a:endParaRPr lang="en-US" sz="4000" b="1" dirty="0">
                  <a:solidFill>
                    <a:srgbClr val="0069B5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	;	82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	;    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810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/>
                            <a:cs typeface="Times New Roman" pitchFamily="18" charset="0"/>
                          </a:rPr>
                          <m:t>225</m:t>
                        </m:r>
                      </m:num>
                      <m:den>
                        <m:r>
                          <a:rPr lang="en-US" sz="4800" b="0" i="0" smtClean="0">
                            <a:latin typeface="Cambria Math"/>
                            <a:cs typeface="Times New Roman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BC85E9-3833-4EEA-A5C9-1DF34FE7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58" y="475593"/>
                <a:ext cx="7539223" cy="2875595"/>
              </a:xfrm>
              <a:prstGeom prst="rect">
                <a:avLst/>
              </a:prstGeom>
              <a:blipFill>
                <a:blip r:embed="rId2"/>
                <a:stretch>
                  <a:fillRect l="-2910" t="-4025" b="-4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6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7930132" y="100483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46277" y="3901337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259526-E95B-4E61-85FF-37E0DA92E093}"/>
              </a:ext>
            </a:extLst>
          </p:cNvPr>
          <p:cNvSpPr/>
          <p:nvPr/>
        </p:nvSpPr>
        <p:spPr>
          <a:xfrm>
            <a:off x="827168" y="584783"/>
            <a:ext cx="2638155" cy="10005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D8C842-290D-4533-AD59-66A5C0E12AE3}"/>
                  </a:ext>
                </a:extLst>
              </p:cNvPr>
              <p:cNvSpPr/>
              <p:nvPr/>
            </p:nvSpPr>
            <p:spPr>
              <a:xfrm>
                <a:off x="1393706" y="594309"/>
                <a:ext cx="809510" cy="2700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		</a:t>
                </a:r>
              </a:p>
              <a:p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D8C842-290D-4533-AD59-66A5C0E12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706" y="594309"/>
                <a:ext cx="809510" cy="2700035"/>
              </a:xfrm>
              <a:prstGeom prst="rect">
                <a:avLst/>
              </a:prstGeom>
              <a:blipFill>
                <a:blip r:embed="rId2"/>
                <a:stretch>
                  <a:fillRect l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48602B3-46DA-4DAD-B7D0-B57020810C99}"/>
              </a:ext>
            </a:extLst>
          </p:cNvPr>
          <p:cNvSpPr txBox="1"/>
          <p:nvPr/>
        </p:nvSpPr>
        <p:spPr>
          <a:xfrm>
            <a:off x="3486150" y="734100"/>
            <a:ext cx="56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646A058-D3D9-4A2E-9363-49025DA6E8AD}"/>
              </a:ext>
            </a:extLst>
          </p:cNvPr>
          <p:cNvSpPr/>
          <p:nvPr/>
        </p:nvSpPr>
        <p:spPr>
          <a:xfrm>
            <a:off x="828842" y="1775609"/>
            <a:ext cx="2638155" cy="10005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4E5492-5CEE-48C7-BAA1-7F8737B9F8F4}"/>
              </a:ext>
            </a:extLst>
          </p:cNvPr>
          <p:cNvSpPr txBox="1"/>
          <p:nvPr/>
        </p:nvSpPr>
        <p:spPr>
          <a:xfrm>
            <a:off x="2121977" y="738822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5,9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657A8D-D320-4546-B3E3-97B78874A240}"/>
              </a:ext>
            </a:extLst>
          </p:cNvPr>
          <p:cNvSpPr txBox="1"/>
          <p:nvPr/>
        </p:nvSpPr>
        <p:spPr>
          <a:xfrm>
            <a:off x="2193403" y="205863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82,45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1540B9-115B-4065-AD6D-B55C779CBF27}"/>
              </a:ext>
            </a:extLst>
          </p:cNvPr>
          <p:cNvSpPr txBox="1"/>
          <p:nvPr/>
        </p:nvSpPr>
        <p:spPr>
          <a:xfrm>
            <a:off x="3502549" y="1768253"/>
            <a:ext cx="609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phẩy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bốn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DBD7DD-C782-4E30-8024-520A0DD862A1}"/>
              </a:ext>
            </a:extLst>
          </p:cNvPr>
          <p:cNvSpPr txBox="1"/>
          <p:nvPr/>
        </p:nvSpPr>
        <p:spPr>
          <a:xfrm>
            <a:off x="3533879" y="3039520"/>
            <a:ext cx="5395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hai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23EF0A0-9978-42B3-8816-22371DA14A67}"/>
              </a:ext>
            </a:extLst>
          </p:cNvPr>
          <p:cNvSpPr/>
          <p:nvPr/>
        </p:nvSpPr>
        <p:spPr>
          <a:xfrm>
            <a:off x="838313" y="3029192"/>
            <a:ext cx="2638155" cy="10005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D5AE38-CCA4-41F0-B8CB-3CFF4635E03E}"/>
                  </a:ext>
                </a:extLst>
              </p:cNvPr>
              <p:cNvSpPr txBox="1"/>
              <p:nvPr/>
            </p:nvSpPr>
            <p:spPr>
              <a:xfrm>
                <a:off x="1250606" y="1825740"/>
                <a:ext cx="1155921" cy="900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82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D5AE38-CCA4-41F0-B8CB-3CFF4635E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06" y="1825740"/>
                <a:ext cx="1155921" cy="900824"/>
              </a:xfrm>
              <a:prstGeom prst="rect">
                <a:avLst/>
              </a:prstGeom>
              <a:blipFill>
                <a:blip r:embed="rId3"/>
                <a:stretch>
                  <a:fillRect l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2834732-87D0-4C32-8C8E-7275E77992BA}"/>
              </a:ext>
            </a:extLst>
          </p:cNvPr>
          <p:cNvSpPr txBox="1"/>
          <p:nvPr/>
        </p:nvSpPr>
        <p:spPr>
          <a:xfrm>
            <a:off x="2071958" y="3317348"/>
            <a:ext cx="1843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810,225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DAE944-2C9A-404E-A215-AF5BDBE8DE21}"/>
                  </a:ext>
                </a:extLst>
              </p:cNvPr>
              <p:cNvSpPr txBox="1"/>
              <p:nvPr/>
            </p:nvSpPr>
            <p:spPr>
              <a:xfrm>
                <a:off x="776884" y="3092803"/>
                <a:ext cx="1824273" cy="900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810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𝟐𝟐𝟓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n-US" sz="3600" b="1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DAE944-2C9A-404E-A215-AF5BDBE8D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84" y="3092803"/>
                <a:ext cx="1824273" cy="900824"/>
              </a:xfrm>
              <a:prstGeom prst="rect">
                <a:avLst/>
              </a:prstGeom>
              <a:blipFill>
                <a:blip r:embed="rId4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8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800">
                <a:latin typeface="UTM Bell" panose="02040603050506020204" pitchFamily="18" charset="0"/>
              </a:rPr>
              <a:t>Khởi động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id="{F816B1A8-47D4-4F00-8F69-FAAF10AAB6CF}"/>
              </a:ext>
            </a:extLst>
          </p:cNvPr>
          <p:cNvGrpSpPr/>
          <p:nvPr/>
        </p:nvGrpSpPr>
        <p:grpSpPr>
          <a:xfrm>
            <a:off x="14670" y="149789"/>
            <a:ext cx="1150183" cy="1344276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1DD917AC-EC52-485F-A5E3-10C3839FD97E}"/>
              </a:ext>
            </a:extLst>
          </p:cNvPr>
          <p:cNvSpPr txBox="1">
            <a:spLocks/>
          </p:cNvSpPr>
          <p:nvPr/>
        </p:nvSpPr>
        <p:spPr>
          <a:xfrm>
            <a:off x="1201370" y="453886"/>
            <a:ext cx="7026225" cy="1273314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pPr marL="0" indent="0">
              <a:buFont typeface="Happy Monkey"/>
              <a:buNone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sz="36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các số thập phân sau thành phân số thập phân</a:t>
            </a:r>
          </a:p>
          <a:p>
            <a:pPr marL="0" indent="0" algn="ctr">
              <a:buFont typeface="Happy Monkey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40F0B-5234-4C44-BAC9-7B7C27BC162E}"/>
              </a:ext>
            </a:extLst>
          </p:cNvPr>
          <p:cNvSpPr txBox="1"/>
          <p:nvPr/>
        </p:nvSpPr>
        <p:spPr>
          <a:xfrm>
            <a:off x="1490145" y="1886249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0,1</a:t>
            </a:r>
            <a:endParaRPr lang="en-US" sz="44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A5DA04-B925-4B25-ABEE-D0BA0F8B4044}"/>
              </a:ext>
            </a:extLst>
          </p:cNvPr>
          <p:cNvSpPr txBox="1"/>
          <p:nvPr/>
        </p:nvSpPr>
        <p:spPr>
          <a:xfrm>
            <a:off x="5461241" y="1808744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0,02</a:t>
            </a:r>
            <a:endParaRPr lang="en-US" sz="44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02EE86-43C7-455B-A0BA-F0715C832264}"/>
              </a:ext>
            </a:extLst>
          </p:cNvPr>
          <p:cNvSpPr txBox="1"/>
          <p:nvPr/>
        </p:nvSpPr>
        <p:spPr>
          <a:xfrm>
            <a:off x="1447800" y="2879995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0,004</a:t>
            </a:r>
            <a:endParaRPr lang="en-US" sz="44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D2D47C-57AD-43E0-A8C8-D59AFABB40A7}"/>
              </a:ext>
            </a:extLst>
          </p:cNvPr>
          <p:cNvSpPr txBox="1"/>
          <p:nvPr/>
        </p:nvSpPr>
        <p:spPr>
          <a:xfrm>
            <a:off x="5461241" y="2826508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0,095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14717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7930132" y="100483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259526-E95B-4E61-85FF-37E0DA92E093}"/>
              </a:ext>
            </a:extLst>
          </p:cNvPr>
          <p:cNvSpPr/>
          <p:nvPr/>
        </p:nvSpPr>
        <p:spPr>
          <a:xfrm>
            <a:off x="1330927" y="182985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593F639-6A69-41DF-BDDC-601BED9FD7AB}"/>
              </a:ext>
            </a:extLst>
          </p:cNvPr>
          <p:cNvSpPr/>
          <p:nvPr/>
        </p:nvSpPr>
        <p:spPr>
          <a:xfrm>
            <a:off x="1362603" y="330471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8E76D9D-C87B-4846-A6C0-F490798503E1}"/>
              </a:ext>
            </a:extLst>
          </p:cNvPr>
          <p:cNvSpPr/>
          <p:nvPr/>
        </p:nvSpPr>
        <p:spPr>
          <a:xfrm>
            <a:off x="4901792" y="182985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22A33BF-57AE-4FFC-A946-19ADB3E153FC}"/>
              </a:ext>
            </a:extLst>
          </p:cNvPr>
          <p:cNvSpPr/>
          <p:nvPr/>
        </p:nvSpPr>
        <p:spPr>
          <a:xfrm>
            <a:off x="4933468" y="330471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46277" y="3901337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55A1DF1-CD6C-48EA-BF5C-8DBB00E3B8B9}"/>
              </a:ext>
            </a:extLst>
          </p:cNvPr>
          <p:cNvSpPr txBox="1"/>
          <p:nvPr/>
        </p:nvSpPr>
        <p:spPr>
          <a:xfrm>
            <a:off x="1853400" y="2191409"/>
            <a:ext cx="16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0,1=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6EEC45-2E81-41A8-912F-3214C1851104}"/>
                  </a:ext>
                </a:extLst>
              </p:cNvPr>
              <p:cNvSpPr txBox="1"/>
              <p:nvPr/>
            </p:nvSpPr>
            <p:spPr>
              <a:xfrm>
                <a:off x="2691600" y="1893385"/>
                <a:ext cx="1066802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6EEC45-2E81-41A8-912F-3214C1851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600" y="1893385"/>
                <a:ext cx="1066802" cy="1133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DCE516-6C83-4E36-847F-E177C7D25A96}"/>
                  </a:ext>
                </a:extLst>
              </p:cNvPr>
              <p:cNvSpPr txBox="1"/>
              <p:nvPr/>
            </p:nvSpPr>
            <p:spPr>
              <a:xfrm>
                <a:off x="2996400" y="3379285"/>
                <a:ext cx="1066802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DCE516-6C83-4E36-847F-E177C7D25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0" y="3379285"/>
                <a:ext cx="1066802" cy="1131015"/>
              </a:xfrm>
              <a:prstGeom prst="rect">
                <a:avLst/>
              </a:prstGeom>
              <a:blipFill>
                <a:blip r:embed="rId3"/>
                <a:stretch>
                  <a:fillRect r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8F4A97-E3DA-44E9-96B8-38A20EA85F50}"/>
                  </a:ext>
                </a:extLst>
              </p:cNvPr>
              <p:cNvSpPr txBox="1"/>
              <p:nvPr/>
            </p:nvSpPr>
            <p:spPr>
              <a:xfrm>
                <a:off x="6527000" y="3341185"/>
                <a:ext cx="1066802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95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8F4A97-E3DA-44E9-96B8-38A20EA85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00" y="3341185"/>
                <a:ext cx="1066802" cy="1144352"/>
              </a:xfrm>
              <a:prstGeom prst="rect">
                <a:avLst/>
              </a:prstGeom>
              <a:blipFill>
                <a:blip r:embed="rId4"/>
                <a:stretch>
                  <a:fillRect r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6FAC332-228F-417C-BFA5-FAB4401B0618}"/>
                  </a:ext>
                </a:extLst>
              </p:cNvPr>
              <p:cNvSpPr txBox="1"/>
              <p:nvPr/>
            </p:nvSpPr>
            <p:spPr>
              <a:xfrm>
                <a:off x="6565098" y="1865218"/>
                <a:ext cx="1066802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6FAC332-228F-417C-BFA5-FAB4401B0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098" y="1865218"/>
                <a:ext cx="1066802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1191378-BDDE-4D1C-AE21-DF3E7F5CDF1C}"/>
              </a:ext>
            </a:extLst>
          </p:cNvPr>
          <p:cNvSpPr txBox="1"/>
          <p:nvPr/>
        </p:nvSpPr>
        <p:spPr>
          <a:xfrm>
            <a:off x="5068537" y="3662254"/>
            <a:ext cx="182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0,095 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838EA7-0E52-4D20-BBC9-41E9BFC79398}"/>
              </a:ext>
            </a:extLst>
          </p:cNvPr>
          <p:cNvSpPr txBox="1"/>
          <p:nvPr/>
        </p:nvSpPr>
        <p:spPr>
          <a:xfrm>
            <a:off x="5335236" y="2158733"/>
            <a:ext cx="168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0,02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166727-B04D-4092-8DD8-DF6B37559C4E}"/>
              </a:ext>
            </a:extLst>
          </p:cNvPr>
          <p:cNvSpPr txBox="1"/>
          <p:nvPr/>
        </p:nvSpPr>
        <p:spPr>
          <a:xfrm>
            <a:off x="1548600" y="3682733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0,004 =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BDB7AEB2-47CC-410F-AB0A-B9954E744018}"/>
              </a:ext>
            </a:extLst>
          </p:cNvPr>
          <p:cNvSpPr txBox="1">
            <a:spLocks/>
          </p:cNvSpPr>
          <p:nvPr/>
        </p:nvSpPr>
        <p:spPr>
          <a:xfrm>
            <a:off x="1201370" y="453886"/>
            <a:ext cx="7026225" cy="1273314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pPr marL="0" indent="0">
              <a:buFont typeface="Happy Monkey"/>
              <a:buNone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sz="36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các số thập phân sau thành phân số thập phân</a:t>
            </a:r>
          </a:p>
          <a:p>
            <a:pPr marL="0" indent="0" algn="ctr">
              <a:buFont typeface="Happy Monkey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26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843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800">
                <a:latin typeface="UTM Bell" panose="02040603050506020204" pitchFamily="18" charset="0"/>
              </a:rPr>
              <a:t>Dặn dò</a:t>
            </a:r>
            <a:br>
              <a:rPr lang="vi-VN" sz="8800">
                <a:latin typeface="UTM Bell" panose="02040603050506020204" pitchFamily="18" charset="0"/>
              </a:rPr>
            </a:br>
            <a:r>
              <a:rPr lang="vi-VN" sz="3600" b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3600" b="0">
                <a:solidFill>
                  <a:schemeClr val="tx1"/>
                </a:solidFill>
                <a:latin typeface="+mj-lt"/>
              </a:rPr>
            </a:br>
            <a:r>
              <a:rPr lang="vi-VN" sz="3600" b="0">
                <a:solidFill>
                  <a:schemeClr val="tx1"/>
                </a:solidFill>
                <a:latin typeface="+mj-lt"/>
              </a:rPr>
              <a:t>- Chuẩn bị bài mới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UTM Bell" panose="02040603050506020204" pitchFamily="18" charset="0"/>
              </a:rPr>
              <a:t>Chúc các bạn học tốt !</a:t>
            </a:r>
            <a:endParaRPr sz="66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/>
        </p:blipFill>
        <p:spPr bwMode="auto">
          <a:xfrm>
            <a:off x="0" y="-93012"/>
            <a:ext cx="9143999" cy="52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8" y="66064"/>
            <a:ext cx="1347056" cy="81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EE974-51AE-4A8D-8D1A-86AE48E13A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33"/>
          <a:stretch/>
        </p:blipFill>
        <p:spPr>
          <a:xfrm>
            <a:off x="2128269" y="4389120"/>
            <a:ext cx="4887462" cy="635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5FCD70-8FF5-43B3-BE43-F4F4B3830DEE}"/>
              </a:ext>
            </a:extLst>
          </p:cNvPr>
          <p:cNvSpPr/>
          <p:nvPr/>
        </p:nvSpPr>
        <p:spPr>
          <a:xfrm>
            <a:off x="1201207" y="3782728"/>
            <a:ext cx="6741584" cy="7429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38100">
                  <a:solidFill>
                    <a:srgbClr val="0069B5"/>
                  </a:solidFill>
                  <a:prstDash val="solid"/>
                </a:ln>
                <a:solidFill>
                  <a:srgbClr val="AAE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ll" panose="02040603050506020204" pitchFamily="18" charset="0"/>
              </a:rPr>
              <a:t>DỌN DẸP PHÒNG CÙNG</a:t>
            </a:r>
          </a:p>
        </p:txBody>
      </p:sp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67"/>
            <a:ext cx="9144000" cy="52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9115" y="3324723"/>
            <a:ext cx="1152810" cy="16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003825" y="3808985"/>
            <a:ext cx="889012" cy="11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4727892" y="3971258"/>
            <a:ext cx="912376" cy="90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4967546" y="40729"/>
            <a:ext cx="4394628" cy="3671007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2528" y="1437014"/>
            <a:ext cx="2612305" cy="30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75" y="2571750"/>
            <a:ext cx="1396211" cy="14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2" y="256540"/>
            <a:ext cx="1367798" cy="8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2784770" y="-145075"/>
            <a:ext cx="3086100" cy="236807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03"/>
            <a:ext cx="9240253" cy="52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23488"/>
            <a:ext cx="5971713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32" y="2429403"/>
            <a:ext cx="2754568" cy="27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37FCD6-4CDF-4811-8E3D-36016DB8533B}"/>
              </a:ext>
            </a:extLst>
          </p:cNvPr>
          <p:cNvGrpSpPr/>
          <p:nvPr/>
        </p:nvGrpSpPr>
        <p:grpSpPr>
          <a:xfrm>
            <a:off x="662941" y="3384913"/>
            <a:ext cx="1783080" cy="178308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6BE20A-7ED9-4DFB-8776-8B69C29AA63D}"/>
              </a:ext>
            </a:extLst>
          </p:cNvPr>
          <p:cNvSpPr txBox="1"/>
          <p:nvPr/>
        </p:nvSpPr>
        <p:spPr>
          <a:xfrm>
            <a:off x="2077047" y="753531"/>
            <a:ext cx="5473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thập phân thích hợp vào chỗ chấm:</a:t>
            </a:r>
          </a:p>
          <a:p>
            <a:pPr marL="0" indent="0">
              <a:buNone/>
            </a:pPr>
            <a:endParaRPr lang="en-US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7dm =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/>
              <p:nvPr/>
            </p:nvSpPr>
            <p:spPr>
              <a:xfrm>
                <a:off x="3708400" y="1337211"/>
                <a:ext cx="609600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400" y="1337211"/>
                <a:ext cx="609600" cy="1359988"/>
              </a:xfrm>
              <a:prstGeom prst="rect">
                <a:avLst/>
              </a:prstGeom>
              <a:blipFill>
                <a:blip r:embed="rId12"/>
                <a:stretch>
                  <a:fillRect r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9FBB34-D9E9-4240-BD45-0817E07AD922}"/>
              </a:ext>
            </a:extLst>
          </p:cNvPr>
          <p:cNvSpPr txBox="1"/>
          <p:nvPr/>
        </p:nvSpPr>
        <p:spPr>
          <a:xfrm>
            <a:off x="5586725" y="1676861"/>
            <a:ext cx="127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 </a:t>
            </a:r>
          </a:p>
        </p:txBody>
      </p:sp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Untitled (3).png">
            <a:extLst>
              <a:ext uri="{FF2B5EF4-FFF2-40B4-BE49-F238E27FC236}">
                <a16:creationId xmlns:a16="http://schemas.microsoft.com/office/drawing/2014/main" id="{BEAF35C9-DFE9-475A-A969-3AF73AC1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03"/>
            <a:ext cx="9240253" cy="52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23488"/>
            <a:ext cx="5971713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1" y="3384913"/>
            <a:ext cx="178308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74" y="2396067"/>
            <a:ext cx="2771926" cy="27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918784" y="3433566"/>
            <a:ext cx="883501" cy="9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79A90A-0561-4362-83FB-9928D564B150}"/>
              </a:ext>
            </a:extLst>
          </p:cNvPr>
          <p:cNvSpPr txBox="1"/>
          <p:nvPr/>
        </p:nvSpPr>
        <p:spPr>
          <a:xfrm>
            <a:off x="1828787" y="802624"/>
            <a:ext cx="5473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thập phân thích hợp vào chỗ chấm:</a:t>
            </a:r>
          </a:p>
          <a:p>
            <a:pPr marL="0" indent="0">
              <a:buNone/>
            </a:pPr>
            <a:endParaRPr lang="en-US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 =   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7A52ED-3D27-447F-8966-0D1D0C393539}"/>
                  </a:ext>
                </a:extLst>
              </p:cNvPr>
              <p:cNvSpPr txBox="1"/>
              <p:nvPr/>
            </p:nvSpPr>
            <p:spPr>
              <a:xfrm>
                <a:off x="3460140" y="1386304"/>
                <a:ext cx="6096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4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7A52ED-3D27-447F-8966-0D1D0C393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140" y="1386304"/>
                <a:ext cx="609600" cy="1361911"/>
              </a:xfrm>
              <a:prstGeom prst="rect">
                <a:avLst/>
              </a:prstGeom>
              <a:blipFill>
                <a:blip r:embed="rId12"/>
                <a:stretch>
                  <a:fillRect r="-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5134251-97AF-4B6E-9244-43001F4B9D8D}"/>
              </a:ext>
            </a:extLst>
          </p:cNvPr>
          <p:cNvSpPr txBox="1"/>
          <p:nvPr/>
        </p:nvSpPr>
        <p:spPr>
          <a:xfrm>
            <a:off x="5464497" y="1729552"/>
            <a:ext cx="127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</a:t>
            </a:r>
          </a:p>
        </p:txBody>
      </p:sp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FC1ADD-15BA-4C4C-B29C-CB32F49B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69" y="305376"/>
            <a:ext cx="7017104" cy="3548180"/>
          </a:xfrm>
          <a:prstGeom prst="rect">
            <a:avLst/>
          </a:prstGeom>
        </p:spPr>
      </p:pic>
      <p:sp>
        <p:nvSpPr>
          <p:cNvPr id="879" name="Google Shape;879;p34"/>
          <p:cNvSpPr/>
          <p:nvPr/>
        </p:nvSpPr>
        <p:spPr>
          <a:xfrm rot="-5400000">
            <a:off x="7493778" y="-720203"/>
            <a:ext cx="703061" cy="2271968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4"/>
          <p:cNvSpPr txBox="1"/>
          <p:nvPr/>
        </p:nvSpPr>
        <p:spPr>
          <a:xfrm>
            <a:off x="7105886" y="94668"/>
            <a:ext cx="2020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UTM Bell" panose="02040603050506020204" pitchFamily="18" charset="0"/>
                <a:ea typeface="Happy Monkey"/>
                <a:cs typeface="Happy Monkey"/>
                <a:sym typeface="Happy Monkey"/>
              </a:rPr>
              <a:t>EduFive</a:t>
            </a:r>
            <a:endParaRPr sz="2800" b="1">
              <a:latin typeface="UTM Bell" panose="02040603050506020204" pitchFamily="18" charset="0"/>
              <a:ea typeface="Happy Monkey"/>
              <a:cs typeface="Happy Monkey"/>
              <a:sym typeface="Happy Monkey"/>
            </a:endParaRPr>
          </a:p>
        </p:txBody>
      </p:sp>
      <p:grpSp>
        <p:nvGrpSpPr>
          <p:cNvPr id="882" name="Google Shape;882;p34"/>
          <p:cNvGrpSpPr/>
          <p:nvPr/>
        </p:nvGrpSpPr>
        <p:grpSpPr>
          <a:xfrm>
            <a:off x="803896" y="2985129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730617" y="2474568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>
                <a:latin typeface="UTM Aptima" panose="02040603050506020204" pitchFamily="18" charset="0"/>
              </a:rPr>
              <a:t>Sách giáo khoa Toán/trang 36</a:t>
            </a:r>
          </a:p>
        </p:txBody>
      </p:sp>
    </p:spTree>
    <p:extLst>
      <p:ext uri="{BB962C8B-B14F-4D97-AF65-F5344CB8AC3E}">
        <p14:creationId xmlns:p14="http://schemas.microsoft.com/office/powerpoint/2010/main" val="41475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800">
                <a:latin typeface="UTM Bell" panose="02040603050506020204" pitchFamily="18" charset="0"/>
              </a:rPr>
              <a:t>Khám phá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4" name="Google Shape;904;p35"/>
          <p:cNvGrpSpPr/>
          <p:nvPr/>
        </p:nvGrpSpPr>
        <p:grpSpPr>
          <a:xfrm>
            <a:off x="188928" y="4252845"/>
            <a:ext cx="612534" cy="79419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8122623" y="244317"/>
            <a:ext cx="612561" cy="832430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95D339-7059-4FF5-A74A-3D33BB8DDE90}"/>
              </a:ext>
            </a:extLst>
          </p:cNvPr>
          <p:cNvGrpSpPr/>
          <p:nvPr/>
        </p:nvGrpSpPr>
        <p:grpSpPr>
          <a:xfrm>
            <a:off x="939799" y="482598"/>
            <a:ext cx="3352800" cy="4190164"/>
            <a:chOff x="939799" y="482598"/>
            <a:chExt cx="3352800" cy="4190164"/>
          </a:xfrm>
        </p:grpSpPr>
        <p:graphicFrame>
          <p:nvGraphicFramePr>
            <p:cNvPr id="66" name="Group 4">
              <a:extLst>
                <a:ext uri="{FF2B5EF4-FFF2-40B4-BE49-F238E27FC236}">
                  <a16:creationId xmlns:a16="http://schemas.microsoft.com/office/drawing/2014/main" id="{FB8CBD31-2BDF-464C-8022-5813F8463B7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42559820"/>
                </p:ext>
              </p:extLst>
            </p:nvPr>
          </p:nvGraphicFramePr>
          <p:xfrm>
            <a:off x="939799" y="482598"/>
            <a:ext cx="3352800" cy="4190164"/>
          </p:xfrm>
          <a:graphic>
            <a:graphicData uri="http://schemas.openxmlformats.org/drawingml/2006/table">
              <a:tbl>
                <a:tblPr/>
                <a:tblGrid>
                  <a:gridCol w="8382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518164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m</a:t>
                        </a: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 dirty="0" err="1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dm</a:t>
                        </a:r>
                        <a:endPara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cm</a:t>
                        </a: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mm</a:t>
                        </a: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2240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2240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2240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73" name="Text Box 38">
              <a:extLst>
                <a:ext uri="{FF2B5EF4-FFF2-40B4-BE49-F238E27FC236}">
                  <a16:creationId xmlns:a16="http://schemas.microsoft.com/office/drawing/2014/main" id="{16921B0D-8DD6-4EFD-8E82-BCEB3FAC0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099" y="1371603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2</a:t>
              </a:r>
            </a:p>
          </p:txBody>
        </p:sp>
        <p:sp>
          <p:nvSpPr>
            <p:cNvPr id="74" name="Text Box 39">
              <a:extLst>
                <a:ext uri="{FF2B5EF4-FFF2-40B4-BE49-F238E27FC236}">
                  <a16:creationId xmlns:a16="http://schemas.microsoft.com/office/drawing/2014/main" id="{DCC0CBE6-58AD-4465-8898-439986CFC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5799" y="2520952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5</a:t>
              </a:r>
            </a:p>
          </p:txBody>
        </p:sp>
        <p:sp>
          <p:nvSpPr>
            <p:cNvPr id="75" name="Text Box 40">
              <a:extLst>
                <a:ext uri="{FF2B5EF4-FFF2-40B4-BE49-F238E27FC236}">
                  <a16:creationId xmlns:a16="http://schemas.microsoft.com/office/drawing/2014/main" id="{E87AB038-70DA-4C3C-9657-576C70DC2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099" y="2525715"/>
              <a:ext cx="4318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8</a:t>
              </a:r>
            </a:p>
          </p:txBody>
        </p:sp>
        <p:sp>
          <p:nvSpPr>
            <p:cNvPr id="76" name="Text Box 41">
              <a:extLst>
                <a:ext uri="{FF2B5EF4-FFF2-40B4-BE49-F238E27FC236}">
                  <a16:creationId xmlns:a16="http://schemas.microsoft.com/office/drawing/2014/main" id="{0CCAC016-27A2-4FC3-94C8-06A5860A0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037" y="3760256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9</a:t>
              </a:r>
            </a:p>
          </p:txBody>
        </p:sp>
        <p:sp>
          <p:nvSpPr>
            <p:cNvPr id="77" name="Text Box 42">
              <a:extLst>
                <a:ext uri="{FF2B5EF4-FFF2-40B4-BE49-F238E27FC236}">
                  <a16:creationId xmlns:a16="http://schemas.microsoft.com/office/drawing/2014/main" id="{83A635FC-2BF4-4312-A031-FA8713AB2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099" y="3776131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0</a:t>
              </a:r>
            </a:p>
          </p:txBody>
        </p:sp>
        <p:sp>
          <p:nvSpPr>
            <p:cNvPr id="78" name="Text Box 43">
              <a:extLst>
                <a:ext uri="{FF2B5EF4-FFF2-40B4-BE49-F238E27FC236}">
                  <a16:creationId xmlns:a16="http://schemas.microsoft.com/office/drawing/2014/main" id="{BFD2EC1E-7244-4D7D-AC90-D9EFFFE60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074" y="3760256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1</a:t>
              </a:r>
            </a:p>
          </p:txBody>
        </p:sp>
        <p:sp>
          <p:nvSpPr>
            <p:cNvPr id="79" name="Text Box 44">
              <a:extLst>
                <a:ext uri="{FF2B5EF4-FFF2-40B4-BE49-F238E27FC236}">
                  <a16:creationId xmlns:a16="http://schemas.microsoft.com/office/drawing/2014/main" id="{CCC792A2-D0FF-475A-8A36-E32361620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399" y="1371603"/>
              <a:ext cx="457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7</a:t>
              </a:r>
            </a:p>
          </p:txBody>
        </p:sp>
        <p:sp>
          <p:nvSpPr>
            <p:cNvPr id="80" name="Text Box 45">
              <a:extLst>
                <a:ext uri="{FF2B5EF4-FFF2-40B4-BE49-F238E27FC236}">
                  <a16:creationId xmlns:a16="http://schemas.microsoft.com/office/drawing/2014/main" id="{71800946-8626-4136-811F-37AAA4CCA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4637" y="2525715"/>
              <a:ext cx="457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6</a:t>
              </a:r>
            </a:p>
          </p:txBody>
        </p:sp>
        <p:sp>
          <p:nvSpPr>
            <p:cNvPr id="81" name="Text Box 46">
              <a:extLst>
                <a:ext uri="{FF2B5EF4-FFF2-40B4-BE49-F238E27FC236}">
                  <a16:creationId xmlns:a16="http://schemas.microsoft.com/office/drawing/2014/main" id="{2BA9ECCD-173A-44B6-9DF2-0CDF62749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824" y="3769781"/>
              <a:ext cx="457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5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5D25EE-1FC5-4BFD-B751-275DFF3E7D6B}"/>
              </a:ext>
            </a:extLst>
          </p:cNvPr>
          <p:cNvGrpSpPr/>
          <p:nvPr/>
        </p:nvGrpSpPr>
        <p:grpSpPr>
          <a:xfrm>
            <a:off x="4617609" y="805495"/>
            <a:ext cx="4512427" cy="1163280"/>
            <a:chOff x="4617609" y="805495"/>
            <a:chExt cx="4512427" cy="1163280"/>
          </a:xfrm>
        </p:grpSpPr>
        <p:sp>
          <p:nvSpPr>
            <p:cNvPr id="67" name="Text Box 31">
              <a:extLst>
                <a:ext uri="{FF2B5EF4-FFF2-40B4-BE49-F238E27FC236}">
                  <a16:creationId xmlns:a16="http://schemas.microsoft.com/office/drawing/2014/main" id="{7DF868DE-D3C7-46CE-B9AA-C3D3430A8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4236" y="1506813"/>
              <a:ext cx="44958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FF6600"/>
                  </a:solidFill>
                </a:rPr>
                <a:t>Viết thành  2,7m</a:t>
              </a:r>
            </a:p>
          </p:txBody>
        </p:sp>
        <p:sp>
          <p:nvSpPr>
            <p:cNvPr id="82" name="Text Box 31">
              <a:extLst>
                <a:ext uri="{FF2B5EF4-FFF2-40B4-BE49-F238E27FC236}">
                  <a16:creationId xmlns:a16="http://schemas.microsoft.com/office/drawing/2014/main" id="{A47F7776-B51B-419B-8207-449F7A91F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7609" y="969194"/>
              <a:ext cx="341939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400">
                  <a:solidFill>
                    <a:srgbClr val="000099"/>
                  </a:solidFill>
                </a:rPr>
                <a:t> 2m 7dm hay        m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6EFD896-103E-44B2-AB19-9F22A82493E5}"/>
                    </a:ext>
                  </a:extLst>
                </p:cNvPr>
                <p:cNvSpPr txBox="1"/>
                <p:nvPr/>
              </p:nvSpPr>
              <p:spPr>
                <a:xfrm>
                  <a:off x="6693242" y="805495"/>
                  <a:ext cx="1676400" cy="789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6EFD896-103E-44B2-AB19-9F22A8249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3242" y="805495"/>
                  <a:ext cx="1676400" cy="789062"/>
                </a:xfrm>
                <a:prstGeom prst="rect">
                  <a:avLst/>
                </a:prstGeom>
                <a:blipFill>
                  <a:blip r:embed="rId3"/>
                  <a:stretch>
                    <a:fillRect l="-7636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57D2A3-F4AD-4BD2-AE9A-1BCFB9841A44}"/>
              </a:ext>
            </a:extLst>
          </p:cNvPr>
          <p:cNvGrpSpPr/>
          <p:nvPr/>
        </p:nvGrpSpPr>
        <p:grpSpPr>
          <a:xfrm>
            <a:off x="4670660" y="3214365"/>
            <a:ext cx="4800600" cy="1208057"/>
            <a:chOff x="4670660" y="3214365"/>
            <a:chExt cx="4800600" cy="1208057"/>
          </a:xfrm>
        </p:grpSpPr>
        <p:sp>
          <p:nvSpPr>
            <p:cNvPr id="70" name="Text Box 35">
              <a:extLst>
                <a:ext uri="{FF2B5EF4-FFF2-40B4-BE49-F238E27FC236}">
                  <a16:creationId xmlns:a16="http://schemas.microsoft.com/office/drawing/2014/main" id="{7BF8A901-1D8B-4ACB-80C2-BF2239392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660" y="3450387"/>
              <a:ext cx="4800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400">
                  <a:solidFill>
                    <a:srgbClr val="000099"/>
                  </a:solidFill>
                </a:rPr>
                <a:t> 0m195mm =           m</a:t>
              </a:r>
            </a:p>
          </p:txBody>
        </p:sp>
        <p:sp>
          <p:nvSpPr>
            <p:cNvPr id="87" name="Text Box 31">
              <a:extLst>
                <a:ext uri="{FF2B5EF4-FFF2-40B4-BE49-F238E27FC236}">
                  <a16:creationId xmlns:a16="http://schemas.microsoft.com/office/drawing/2014/main" id="{5D3B16BC-5E33-4FBA-AC92-357B21830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660" y="3960460"/>
              <a:ext cx="44958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FF6600"/>
                  </a:solidFill>
                </a:rPr>
                <a:t>Viết thành 0,195m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288693D-B65C-4DA9-8880-C1BE9EA7A07B}"/>
                    </a:ext>
                  </a:extLst>
                </p:cNvPr>
                <p:cNvSpPr txBox="1"/>
                <p:nvPr/>
              </p:nvSpPr>
              <p:spPr>
                <a:xfrm>
                  <a:off x="5962107" y="3214365"/>
                  <a:ext cx="2590800" cy="793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195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1000</m:t>
                            </m:r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288693D-B65C-4DA9-8880-C1BE9EA7A0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2107" y="3214365"/>
                  <a:ext cx="2590800" cy="7936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D2A640-B35C-4D64-BB80-1364ED85A8D3}"/>
              </a:ext>
            </a:extLst>
          </p:cNvPr>
          <p:cNvGrpSpPr/>
          <p:nvPr/>
        </p:nvGrpSpPr>
        <p:grpSpPr>
          <a:xfrm>
            <a:off x="4651477" y="2049667"/>
            <a:ext cx="4648200" cy="1174254"/>
            <a:chOff x="4651477" y="2049667"/>
            <a:chExt cx="4648200" cy="1174254"/>
          </a:xfrm>
        </p:grpSpPr>
        <p:sp>
          <p:nvSpPr>
            <p:cNvPr id="69" name="Text Box 34">
              <a:extLst>
                <a:ext uri="{FF2B5EF4-FFF2-40B4-BE49-F238E27FC236}">
                  <a16:creationId xmlns:a16="http://schemas.microsoft.com/office/drawing/2014/main" id="{BA027674-AC1C-44EF-88E3-51CA3252B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1477" y="2228046"/>
              <a:ext cx="46482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400">
                  <a:solidFill>
                    <a:srgbClr val="000099"/>
                  </a:solidFill>
                </a:rPr>
                <a:t> 8m 56cm hay          m</a:t>
              </a:r>
            </a:p>
          </p:txBody>
        </p:sp>
        <p:sp>
          <p:nvSpPr>
            <p:cNvPr id="86" name="Text Box 31">
              <a:extLst>
                <a:ext uri="{FF2B5EF4-FFF2-40B4-BE49-F238E27FC236}">
                  <a16:creationId xmlns:a16="http://schemas.microsoft.com/office/drawing/2014/main" id="{B9142ABC-ADD2-4E2A-B577-FEC9C65EC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660" y="2761959"/>
              <a:ext cx="44958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FF6600"/>
                  </a:solidFill>
                </a:rPr>
                <a:t>Viết thành  8,56m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BCFF89-92E6-4E67-96AE-4A6A06BECC8E}"/>
                    </a:ext>
                  </a:extLst>
                </p:cNvPr>
                <p:cNvSpPr txBox="1"/>
                <p:nvPr/>
              </p:nvSpPr>
              <p:spPr>
                <a:xfrm>
                  <a:off x="6918560" y="2049667"/>
                  <a:ext cx="1943100" cy="7988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BCFF89-92E6-4E67-96AE-4A6A06BEC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560" y="2049667"/>
                  <a:ext cx="1943100" cy="798873"/>
                </a:xfrm>
                <a:prstGeom prst="rect">
                  <a:avLst/>
                </a:prstGeom>
                <a:blipFill>
                  <a:blip r:embed="rId5"/>
                  <a:stretch>
                    <a:fillRect l="-50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9E0CDDAB-6A1F-4D1C-966A-6B81F02FA4A2}"/>
              </a:ext>
            </a:extLst>
          </p:cNvPr>
          <p:cNvSpPr/>
          <p:nvPr/>
        </p:nvSpPr>
        <p:spPr>
          <a:xfrm>
            <a:off x="6219859" y="1506813"/>
            <a:ext cx="781251" cy="510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9E904BF-7F1E-4F11-8843-9E68B4C4F182}"/>
              </a:ext>
            </a:extLst>
          </p:cNvPr>
          <p:cNvSpPr/>
          <p:nvPr/>
        </p:nvSpPr>
        <p:spPr>
          <a:xfrm>
            <a:off x="6236499" y="2742657"/>
            <a:ext cx="993877" cy="510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CF286E6-688E-446C-93F1-D160803B5334}"/>
              </a:ext>
            </a:extLst>
          </p:cNvPr>
          <p:cNvSpPr/>
          <p:nvPr/>
        </p:nvSpPr>
        <p:spPr>
          <a:xfrm>
            <a:off x="6153049" y="3976548"/>
            <a:ext cx="1210277" cy="461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7" grpId="0" animBg="1"/>
      <p:bldP spid="52" grpId="0" animBg="1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431</Words>
  <Application>Microsoft Office PowerPoint</Application>
  <PresentationFormat>On-screen Show (16:9)</PresentationFormat>
  <Paragraphs>115</Paragraphs>
  <Slides>23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Times New Roman</vt:lpstr>
      <vt:lpstr>Roboto Condensed Light</vt:lpstr>
      <vt:lpstr>Cambria Math</vt:lpstr>
      <vt:lpstr>Arial</vt:lpstr>
      <vt:lpstr>Bebas Neue</vt:lpstr>
      <vt:lpstr>Happy Monkey</vt:lpstr>
      <vt:lpstr>UTM Aptima</vt:lpstr>
      <vt:lpstr>UTM Bell</vt:lpstr>
      <vt:lpstr>Advent Pro Medium</vt:lpstr>
      <vt:lpstr>Wingdings</vt:lpstr>
      <vt:lpstr>Math Subject for Elementary - 3rd Grade: Operations and Algebraic Thinking by Slidesgo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Ôn lại nội dung bài học - Chuẩn bị bài mới</vt:lpstr>
      <vt:lpstr>Chúc các bạn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Nguyễn Ngọc Ánh Nhung</cp:lastModifiedBy>
  <cp:revision>47</cp:revision>
  <dcterms:modified xsi:type="dcterms:W3CDTF">2021-10-13T12:15:44Z</dcterms:modified>
</cp:coreProperties>
</file>